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Oswald" panose="020B0604020202020204" charset="-18"/>
      <p:regular r:id="rId19"/>
      <p:bold r:id="rId20"/>
    </p:embeddedFont>
    <p:embeddedFont>
      <p:font typeface="Open Sans" panose="020B0604020202020204" charset="0"/>
      <p:regular r:id="rId21"/>
      <p:bold r:id="rId22"/>
      <p:italic r:id="rId23"/>
      <p:boldItalic r:id="rId24"/>
    </p:embeddedFont>
    <p:embeddedFont>
      <p:font typeface="Economica" panose="020B0604020202020204" charset="0"/>
      <p:regular r:id="rId25"/>
      <p:bold r:id="rId26"/>
      <p:italic r:id="rId27"/>
      <p:boldItalic r:id="rId28"/>
    </p:embeddedFont>
    <p:embeddedFont>
      <p:font typeface="Oswald Regular" panose="020B0604020202020204" charset="-18"/>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7" d="100"/>
          <a:sy n="157" d="100"/>
        </p:scale>
        <p:origin x="-294" y="-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184363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b7a6fba127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b7a6fba127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b7a6fba12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b7a6fba12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b7b25bc4e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b7b25bc4e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b7b25bc4e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b7b25bc4e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b7a6fba127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b7a6fba127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7a6fba127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7a6fba127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b7b25bc4e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b7b25bc4e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b7a6fba127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b7a6fba127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b7a6fba1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b7a6fba1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b7a6fba127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b7a6fba127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7a6fba12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b7a6fba12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7a6fba127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7a6fba127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b7a6fba127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b7a6fba12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b7a6fba12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b7a6fba12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b7a6fba127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b7a6fba127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44700" y="1278180"/>
            <a:ext cx="3054600" cy="153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 sz="3800">
                <a:latin typeface="Oswald"/>
                <a:ea typeface="Oswald"/>
                <a:cs typeface="Oswald"/>
                <a:sym typeface="Oswald"/>
              </a:rPr>
              <a:t>Pierwsza pomoc - depresja</a:t>
            </a:r>
            <a:endParaRPr sz="3800">
              <a:latin typeface="Oswald"/>
              <a:ea typeface="Oswald"/>
              <a:cs typeface="Oswald"/>
              <a:sym typeface="Oswald"/>
            </a:endParaRPr>
          </a:p>
        </p:txBody>
      </p:sp>
      <p:sp>
        <p:nvSpPr>
          <p:cNvPr id="63" name="Google Shape;63;p13"/>
          <p:cNvSpPr txBox="1">
            <a:spLocks noGrp="1"/>
          </p:cNvSpPr>
          <p:nvPr>
            <p:ph type="subTitle" idx="1"/>
          </p:nvPr>
        </p:nvSpPr>
        <p:spPr>
          <a:xfrm>
            <a:off x="3044700" y="2815380"/>
            <a:ext cx="3054600" cy="7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sz="2000">
                <a:solidFill>
                  <a:srgbClr val="434343"/>
                </a:solidFill>
                <a:latin typeface="Oswald"/>
                <a:ea typeface="Oswald"/>
                <a:cs typeface="Oswald"/>
                <a:sym typeface="Oswald"/>
              </a:rPr>
              <a:t>czyli jak pomóc młodzieży wyjść z depresji</a:t>
            </a:r>
            <a:endParaRPr sz="2000">
              <a:solidFill>
                <a:srgbClr val="434343"/>
              </a:solidFill>
              <a:latin typeface="Oswald"/>
              <a:ea typeface="Oswald"/>
              <a:cs typeface="Oswald"/>
              <a:sym typeface="Oswald"/>
            </a:endParaRPr>
          </a:p>
        </p:txBody>
      </p:sp>
    </p:spTree>
  </p:cSld>
  <p:clrMapOvr>
    <a:masterClrMapping/>
  </p:clrMapOvr>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2"/>
          <p:cNvPicPr preferRelativeResize="0"/>
          <p:nvPr/>
        </p:nvPicPr>
        <p:blipFill>
          <a:blip r:embed="rId3">
            <a:alphaModFix/>
          </a:blip>
          <a:stretch>
            <a:fillRect/>
          </a:stretch>
        </p:blipFill>
        <p:spPr>
          <a:xfrm>
            <a:off x="907750" y="97050"/>
            <a:ext cx="7428125"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311700" y="50250"/>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
                <a:latin typeface="Oswald Regular"/>
                <a:ea typeface="Oswald Regular"/>
                <a:cs typeface="Oswald Regular"/>
                <a:sym typeface="Oswald Regular"/>
              </a:rPr>
              <a:t>Depresja 5 kroków dla bliskich:</a:t>
            </a:r>
            <a:endParaRPr>
              <a:latin typeface="Oswald Regular"/>
              <a:ea typeface="Oswald Regular"/>
              <a:cs typeface="Oswald Regular"/>
              <a:sym typeface="Oswald Regular"/>
            </a:endParaRPr>
          </a:p>
        </p:txBody>
      </p:sp>
      <p:sp>
        <p:nvSpPr>
          <p:cNvPr id="149" name="Google Shape;149;p23"/>
          <p:cNvSpPr txBox="1">
            <a:spLocks noGrp="1"/>
          </p:cNvSpPr>
          <p:nvPr>
            <p:ph type="body" idx="1"/>
          </p:nvPr>
        </p:nvSpPr>
        <p:spPr>
          <a:xfrm>
            <a:off x="145625" y="1280575"/>
            <a:ext cx="8520600" cy="3354000"/>
          </a:xfrm>
          <a:prstGeom prst="rect">
            <a:avLst/>
          </a:prstGeom>
        </p:spPr>
        <p:txBody>
          <a:bodyPr spcFirstLastPara="1" wrap="square" lIns="91425" tIns="91425" rIns="91425" bIns="91425" anchor="t" anchorCtr="0">
            <a:noAutofit/>
          </a:bodyPr>
          <a:lstStyle/>
          <a:p>
            <a:pPr marL="457200" lvl="0" indent="-311150" algn="just" rtl="0">
              <a:spcBef>
                <a:spcPts val="0"/>
              </a:spcBef>
              <a:spcAft>
                <a:spcPts val="0"/>
              </a:spcAft>
              <a:buSzPts val="1300"/>
              <a:buAutoNum type="arabicPeriod"/>
            </a:pPr>
            <a:r>
              <a:rPr lang="pl" sz="1300" b="1">
                <a:solidFill>
                  <a:schemeClr val="lt2"/>
                </a:solidFill>
              </a:rPr>
              <a:t>Zbliż się -</a:t>
            </a:r>
            <a:r>
              <a:rPr lang="pl" sz="1300"/>
              <a:t> </a:t>
            </a:r>
            <a:r>
              <a:rPr lang="pl" sz="1300">
                <a:latin typeface="Arial"/>
                <a:ea typeface="Arial"/>
                <a:cs typeface="Arial"/>
                <a:sym typeface="Arial"/>
              </a:rPr>
              <a:t>Nawet jeśli chory na depresję nie reaguje, nie odpowiada na zaproszenie czy wydaje się być niezadowolony z naszego telefonu, nie wolno nam się zniechęcać! Takie drobne gesty są niezwykle potrzebne!</a:t>
            </a:r>
            <a:endParaRPr sz="1300">
              <a:latin typeface="Arial"/>
              <a:ea typeface="Arial"/>
              <a:cs typeface="Arial"/>
              <a:sym typeface="Arial"/>
            </a:endParaRPr>
          </a:p>
          <a:p>
            <a:pPr marL="457200" lvl="0" indent="-311150" algn="just" rtl="0">
              <a:spcBef>
                <a:spcPts val="0"/>
              </a:spcBef>
              <a:spcAft>
                <a:spcPts val="0"/>
              </a:spcAft>
              <a:buSzPts val="1300"/>
              <a:buFont typeface="Arial"/>
              <a:buAutoNum type="arabicPeriod"/>
            </a:pPr>
            <a:r>
              <a:rPr lang="pl" sz="1300" b="1">
                <a:solidFill>
                  <a:schemeClr val="lt2"/>
                </a:solidFill>
                <a:latin typeface="Arial"/>
                <a:ea typeface="Arial"/>
                <a:cs typeface="Arial"/>
                <a:sym typeface="Arial"/>
              </a:rPr>
              <a:t>Po prostu bądź - </a:t>
            </a:r>
            <a:r>
              <a:rPr lang="pl" sz="1300">
                <a:latin typeface="Arial"/>
                <a:ea typeface="Arial"/>
                <a:cs typeface="Arial"/>
                <a:sym typeface="Arial"/>
              </a:rPr>
              <a:t>Jeśli ktoś ma depresję, nie jest w stanie rozkoszować się przyjemnościami taki impas może wprowadzać ją w jeszcze większe poczucie winy i beznadziei. Musimy sobie uświadomić, że wystarczy po prostu towarzyszyć osobie chorej na depresję</a:t>
            </a:r>
            <a:endParaRPr sz="1300">
              <a:latin typeface="Arial"/>
              <a:ea typeface="Arial"/>
              <a:cs typeface="Arial"/>
              <a:sym typeface="Arial"/>
            </a:endParaRPr>
          </a:p>
          <a:p>
            <a:pPr marL="457200" lvl="0" indent="-311150" algn="just" rtl="0">
              <a:spcBef>
                <a:spcPts val="0"/>
              </a:spcBef>
              <a:spcAft>
                <a:spcPts val="0"/>
              </a:spcAft>
              <a:buSzPts val="1300"/>
              <a:buFont typeface="Arial"/>
              <a:buAutoNum type="arabicPeriod"/>
            </a:pPr>
            <a:r>
              <a:rPr lang="pl" sz="1300" b="1">
                <a:solidFill>
                  <a:schemeClr val="lt2"/>
                </a:solidFill>
                <a:latin typeface="Arial"/>
                <a:ea typeface="Arial"/>
                <a:cs typeface="Arial"/>
                <a:sym typeface="Arial"/>
              </a:rPr>
              <a:t>Bądź cierpliwy i wyrozumiały </a:t>
            </a:r>
            <a:r>
              <a:rPr lang="pl" sz="1300">
                <a:latin typeface="Arial"/>
                <a:ea typeface="Arial"/>
                <a:cs typeface="Arial"/>
                <a:sym typeface="Arial"/>
              </a:rPr>
              <a:t>- Nawet jeśli wydaje się, że nasze wysiłki nie odnoszą skutku, dalej warto się starać. Często osoby chorujące dopiero po zakończeniu epizodu depresyjnego przyznają, jak ważne było dla nich wsparcie bliskiej osoby.</a:t>
            </a:r>
            <a:endParaRPr sz="1300">
              <a:latin typeface="Arial"/>
              <a:ea typeface="Arial"/>
              <a:cs typeface="Arial"/>
              <a:sym typeface="Arial"/>
            </a:endParaRPr>
          </a:p>
          <a:p>
            <a:pPr marL="457200" lvl="0" indent="-311150" algn="just" rtl="0">
              <a:spcBef>
                <a:spcPts val="0"/>
              </a:spcBef>
              <a:spcAft>
                <a:spcPts val="0"/>
              </a:spcAft>
              <a:buSzPts val="1300"/>
              <a:buFont typeface="Arial"/>
              <a:buAutoNum type="arabicPeriod"/>
            </a:pPr>
            <a:r>
              <a:rPr lang="pl" sz="1300" b="1">
                <a:solidFill>
                  <a:schemeClr val="lt2"/>
                </a:solidFill>
                <a:latin typeface="Arial"/>
                <a:ea typeface="Arial"/>
                <a:cs typeface="Arial"/>
                <a:sym typeface="Arial"/>
              </a:rPr>
              <a:t>Dbaj też o siebie </a:t>
            </a:r>
            <a:r>
              <a:rPr lang="pl" sz="1300">
                <a:latin typeface="Arial"/>
                <a:ea typeface="Arial"/>
                <a:cs typeface="Arial"/>
                <a:sym typeface="Arial"/>
              </a:rPr>
              <a:t>- rezygnacja z siebie prowadzić może do wyczerpania i zniecierpliwienia. </a:t>
            </a:r>
            <a:endParaRPr sz="1300">
              <a:latin typeface="Arial"/>
              <a:ea typeface="Arial"/>
              <a:cs typeface="Arial"/>
              <a:sym typeface="Arial"/>
            </a:endParaRPr>
          </a:p>
          <a:p>
            <a:pPr marL="457200" lvl="0" indent="-311150" algn="just" rtl="0">
              <a:spcBef>
                <a:spcPts val="0"/>
              </a:spcBef>
              <a:spcAft>
                <a:spcPts val="0"/>
              </a:spcAft>
              <a:buSzPts val="1300"/>
              <a:buFont typeface="Arial"/>
              <a:buAutoNum type="arabicPeriod"/>
            </a:pPr>
            <a:r>
              <a:rPr lang="pl" sz="1300" b="1">
                <a:solidFill>
                  <a:schemeClr val="lt2"/>
                </a:solidFill>
                <a:latin typeface="Arial"/>
                <a:ea typeface="Arial"/>
                <a:cs typeface="Arial"/>
                <a:sym typeface="Arial"/>
              </a:rPr>
              <a:t>Współpraca ze specjalistą - </a:t>
            </a:r>
            <a:r>
              <a:rPr lang="pl" sz="1300">
                <a:latin typeface="Arial"/>
                <a:ea typeface="Arial"/>
                <a:cs typeface="Arial"/>
                <a:sym typeface="Arial"/>
              </a:rPr>
              <a:t>często osoby chore zamiast otworzyć się przed terapeutą, wolą rozmawiać z zaufaną rozmową, należy wtedy pamiętać, aby suptelnie namawiać chorego na wizytę, ale także radzić się lekarzy, jak jeszcze możemy pomóc. Informowanie o stanie chorego.</a:t>
            </a:r>
            <a:endParaRPr sz="1300">
              <a:latin typeface="Arial"/>
              <a:ea typeface="Arial"/>
              <a:cs typeface="Arial"/>
              <a:sym typeface="Arial"/>
            </a:endParaRPr>
          </a:p>
        </p:txBody>
      </p:sp>
      <p:cxnSp>
        <p:nvCxnSpPr>
          <p:cNvPr id="150" name="Google Shape;150;p23"/>
          <p:cNvCxnSpPr/>
          <p:nvPr/>
        </p:nvCxnSpPr>
        <p:spPr>
          <a:xfrm>
            <a:off x="1267500" y="881550"/>
            <a:ext cx="6609000" cy="6900"/>
          </a:xfrm>
          <a:prstGeom prst="straightConnector1">
            <a:avLst/>
          </a:prstGeom>
          <a:noFill/>
          <a:ln w="28575" cap="flat" cmpd="sng">
            <a:solidFill>
              <a:schemeClr val="lt2"/>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a:off x="311700" y="0"/>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
                <a:latin typeface="Oswald Regular"/>
                <a:ea typeface="Oswald Regular"/>
                <a:cs typeface="Oswald Regular"/>
                <a:sym typeface="Oswald Regular"/>
              </a:rPr>
              <a:t>Jak dbać o swoje zdrowie psychiczne?</a:t>
            </a:r>
            <a:endParaRPr>
              <a:latin typeface="Oswald Regular"/>
              <a:ea typeface="Oswald Regular"/>
              <a:cs typeface="Oswald Regular"/>
              <a:sym typeface="Oswald Regular"/>
            </a:endParaRPr>
          </a:p>
        </p:txBody>
      </p:sp>
      <p:sp>
        <p:nvSpPr>
          <p:cNvPr id="156" name="Google Shape;156;p24"/>
          <p:cNvSpPr txBox="1"/>
          <p:nvPr/>
        </p:nvSpPr>
        <p:spPr>
          <a:xfrm>
            <a:off x="0" y="896700"/>
            <a:ext cx="2823000" cy="597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100"/>
              </a:spcBef>
              <a:spcAft>
                <a:spcPts val="0"/>
              </a:spcAft>
              <a:buClr>
                <a:schemeClr val="dk1"/>
              </a:buClr>
              <a:buSzPts val="1100"/>
              <a:buFont typeface="Arial"/>
              <a:buNone/>
            </a:pPr>
            <a:r>
              <a:rPr lang="pl" sz="1500" b="1">
                <a:solidFill>
                  <a:schemeClr val="dk1"/>
                </a:solidFill>
              </a:rPr>
              <a:t>Aktywność fizyczna</a:t>
            </a:r>
            <a:endParaRPr sz="1500" b="1">
              <a:solidFill>
                <a:schemeClr val="dk1"/>
              </a:solidFill>
            </a:endParaRPr>
          </a:p>
          <a:p>
            <a:pPr marL="0" lvl="0" indent="0" algn="l" rtl="0">
              <a:spcBef>
                <a:spcPts val="200"/>
              </a:spcBef>
              <a:spcAft>
                <a:spcPts val="0"/>
              </a:spcAft>
              <a:buNone/>
            </a:pPr>
            <a:endParaRPr>
              <a:latin typeface="Open Sans"/>
              <a:ea typeface="Open Sans"/>
              <a:cs typeface="Open Sans"/>
              <a:sym typeface="Open Sans"/>
            </a:endParaRPr>
          </a:p>
        </p:txBody>
      </p:sp>
      <p:pic>
        <p:nvPicPr>
          <p:cNvPr id="157" name="Google Shape;157;p24"/>
          <p:cNvPicPr preferRelativeResize="0"/>
          <p:nvPr/>
        </p:nvPicPr>
        <p:blipFill>
          <a:blip r:embed="rId3">
            <a:alphaModFix/>
          </a:blip>
          <a:stretch>
            <a:fillRect/>
          </a:stretch>
        </p:blipFill>
        <p:spPr>
          <a:xfrm>
            <a:off x="174550" y="1494600"/>
            <a:ext cx="2305200" cy="985125"/>
          </a:xfrm>
          <a:prstGeom prst="rect">
            <a:avLst/>
          </a:prstGeom>
          <a:noFill/>
          <a:ln>
            <a:noFill/>
          </a:ln>
        </p:spPr>
      </p:pic>
      <p:sp>
        <p:nvSpPr>
          <p:cNvPr id="158" name="Google Shape;158;p24"/>
          <p:cNvSpPr txBox="1"/>
          <p:nvPr/>
        </p:nvSpPr>
        <p:spPr>
          <a:xfrm>
            <a:off x="0" y="2479725"/>
            <a:ext cx="3177300" cy="509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100"/>
              </a:spcBef>
              <a:spcAft>
                <a:spcPts val="0"/>
              </a:spcAft>
              <a:buNone/>
            </a:pPr>
            <a:r>
              <a:rPr lang="pl" sz="1300" b="1">
                <a:solidFill>
                  <a:schemeClr val="dk1"/>
                </a:solidFill>
              </a:rPr>
              <a:t>W poszukiwaniu małych satysfakcji</a:t>
            </a:r>
            <a:endParaRPr sz="1300" b="1">
              <a:solidFill>
                <a:schemeClr val="dk1"/>
              </a:solidFill>
            </a:endParaRPr>
          </a:p>
          <a:p>
            <a:pPr marL="0" lvl="0" indent="0" algn="ctr" rtl="0">
              <a:lnSpc>
                <a:spcPct val="115000"/>
              </a:lnSpc>
              <a:spcBef>
                <a:spcPts val="1100"/>
              </a:spcBef>
              <a:spcAft>
                <a:spcPts val="0"/>
              </a:spcAft>
              <a:buClr>
                <a:schemeClr val="dk1"/>
              </a:buClr>
              <a:buSzPts val="1100"/>
              <a:buFont typeface="Arial"/>
              <a:buNone/>
            </a:pPr>
            <a:r>
              <a:rPr lang="pl" sz="1300" b="1">
                <a:solidFill>
                  <a:schemeClr val="dk1"/>
                </a:solidFill>
              </a:rPr>
              <a:t>-ciesz się z małych rzeczy</a:t>
            </a:r>
            <a:endParaRPr sz="1300" b="1">
              <a:solidFill>
                <a:schemeClr val="dk1"/>
              </a:solidFill>
            </a:endParaRPr>
          </a:p>
          <a:p>
            <a:pPr marL="0" lvl="0" indent="0" algn="l" rtl="0">
              <a:spcBef>
                <a:spcPts val="200"/>
              </a:spcBef>
              <a:spcAft>
                <a:spcPts val="0"/>
              </a:spcAft>
              <a:buNone/>
            </a:pPr>
            <a:endParaRPr>
              <a:latin typeface="Open Sans"/>
              <a:ea typeface="Open Sans"/>
              <a:cs typeface="Open Sans"/>
              <a:sym typeface="Open Sans"/>
            </a:endParaRPr>
          </a:p>
        </p:txBody>
      </p:sp>
      <p:pic>
        <p:nvPicPr>
          <p:cNvPr id="159" name="Google Shape;159;p24"/>
          <p:cNvPicPr preferRelativeResize="0"/>
          <p:nvPr/>
        </p:nvPicPr>
        <p:blipFill>
          <a:blip r:embed="rId4">
            <a:alphaModFix/>
          </a:blip>
          <a:stretch>
            <a:fillRect/>
          </a:stretch>
        </p:blipFill>
        <p:spPr>
          <a:xfrm>
            <a:off x="174550" y="3341675"/>
            <a:ext cx="2305200" cy="1085850"/>
          </a:xfrm>
          <a:prstGeom prst="rect">
            <a:avLst/>
          </a:prstGeom>
          <a:noFill/>
          <a:ln>
            <a:noFill/>
          </a:ln>
        </p:spPr>
      </p:pic>
      <p:sp>
        <p:nvSpPr>
          <p:cNvPr id="160" name="Google Shape;160;p24"/>
          <p:cNvSpPr txBox="1"/>
          <p:nvPr/>
        </p:nvSpPr>
        <p:spPr>
          <a:xfrm>
            <a:off x="2629175" y="961938"/>
            <a:ext cx="3000000" cy="409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100"/>
              </a:spcBef>
              <a:spcAft>
                <a:spcPts val="0"/>
              </a:spcAft>
              <a:buClr>
                <a:schemeClr val="dk1"/>
              </a:buClr>
              <a:buSzPts val="1100"/>
              <a:buFont typeface="Arial"/>
              <a:buNone/>
            </a:pPr>
            <a:r>
              <a:rPr lang="pl" sz="1300" b="1">
                <a:solidFill>
                  <a:schemeClr val="dk1"/>
                </a:solidFill>
              </a:rPr>
              <a:t>Zadbaj o odpowiednią jakość snu</a:t>
            </a:r>
            <a:endParaRPr sz="1300" b="1">
              <a:solidFill>
                <a:schemeClr val="dk1"/>
              </a:solidFill>
            </a:endParaRPr>
          </a:p>
          <a:p>
            <a:pPr marL="0" lvl="0" indent="0" algn="l" rtl="0">
              <a:spcBef>
                <a:spcPts val="200"/>
              </a:spcBef>
              <a:spcAft>
                <a:spcPts val="0"/>
              </a:spcAft>
              <a:buNone/>
            </a:pPr>
            <a:endParaRPr sz="1500">
              <a:latin typeface="Open Sans"/>
              <a:ea typeface="Open Sans"/>
              <a:cs typeface="Open Sans"/>
              <a:sym typeface="Open Sans"/>
            </a:endParaRPr>
          </a:p>
        </p:txBody>
      </p:sp>
      <p:pic>
        <p:nvPicPr>
          <p:cNvPr id="161" name="Google Shape;161;p24"/>
          <p:cNvPicPr preferRelativeResize="0"/>
          <p:nvPr/>
        </p:nvPicPr>
        <p:blipFill>
          <a:blip r:embed="rId5">
            <a:alphaModFix/>
          </a:blip>
          <a:stretch>
            <a:fillRect/>
          </a:stretch>
        </p:blipFill>
        <p:spPr>
          <a:xfrm>
            <a:off x="2860975" y="1487600"/>
            <a:ext cx="2536400" cy="963832"/>
          </a:xfrm>
          <a:prstGeom prst="rect">
            <a:avLst/>
          </a:prstGeom>
          <a:noFill/>
          <a:ln>
            <a:noFill/>
          </a:ln>
        </p:spPr>
      </p:pic>
      <p:sp>
        <p:nvSpPr>
          <p:cNvPr id="162" name="Google Shape;162;p24"/>
          <p:cNvSpPr txBox="1"/>
          <p:nvPr/>
        </p:nvSpPr>
        <p:spPr>
          <a:xfrm>
            <a:off x="5745600" y="896700"/>
            <a:ext cx="3398400" cy="409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100"/>
              </a:spcBef>
              <a:spcAft>
                <a:spcPts val="0"/>
              </a:spcAft>
              <a:buClr>
                <a:schemeClr val="dk1"/>
              </a:buClr>
              <a:buSzPts val="1100"/>
              <a:buFont typeface="Arial"/>
              <a:buNone/>
            </a:pPr>
            <a:r>
              <a:rPr lang="pl" sz="1300" b="1">
                <a:solidFill>
                  <a:schemeClr val="dk1"/>
                </a:solidFill>
              </a:rPr>
              <a:t>MIŁOŚĆ – naturalne leczenie oksytocyną</a:t>
            </a:r>
            <a:endParaRPr sz="1300" b="1">
              <a:solidFill>
                <a:schemeClr val="dk1"/>
              </a:solidFill>
            </a:endParaRPr>
          </a:p>
          <a:p>
            <a:pPr marL="0" lvl="0" indent="0" algn="l" rtl="0">
              <a:spcBef>
                <a:spcPts val="200"/>
              </a:spcBef>
              <a:spcAft>
                <a:spcPts val="0"/>
              </a:spcAft>
              <a:buNone/>
            </a:pPr>
            <a:endParaRPr>
              <a:latin typeface="Open Sans"/>
              <a:ea typeface="Open Sans"/>
              <a:cs typeface="Open Sans"/>
              <a:sym typeface="Open Sans"/>
            </a:endParaRPr>
          </a:p>
        </p:txBody>
      </p:sp>
      <p:pic>
        <p:nvPicPr>
          <p:cNvPr id="163" name="Google Shape;163;p24"/>
          <p:cNvPicPr preferRelativeResize="0"/>
          <p:nvPr/>
        </p:nvPicPr>
        <p:blipFill>
          <a:blip r:embed="rId6">
            <a:alphaModFix/>
          </a:blip>
          <a:stretch>
            <a:fillRect/>
          </a:stretch>
        </p:blipFill>
        <p:spPr>
          <a:xfrm>
            <a:off x="6121250" y="1487600"/>
            <a:ext cx="2536400" cy="963832"/>
          </a:xfrm>
          <a:prstGeom prst="rect">
            <a:avLst/>
          </a:prstGeom>
          <a:noFill/>
          <a:ln>
            <a:noFill/>
          </a:ln>
        </p:spPr>
      </p:pic>
      <p:sp>
        <p:nvSpPr>
          <p:cNvPr id="164" name="Google Shape;164;p24"/>
          <p:cNvSpPr txBox="1"/>
          <p:nvPr/>
        </p:nvSpPr>
        <p:spPr>
          <a:xfrm>
            <a:off x="2479750" y="2701125"/>
            <a:ext cx="3453900" cy="509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100"/>
              </a:spcBef>
              <a:spcAft>
                <a:spcPts val="0"/>
              </a:spcAft>
              <a:buClr>
                <a:schemeClr val="dk1"/>
              </a:buClr>
              <a:buSzPts val="1100"/>
              <a:buFont typeface="Arial"/>
              <a:buNone/>
            </a:pPr>
            <a:r>
              <a:rPr lang="pl" sz="1500" b="1">
                <a:solidFill>
                  <a:schemeClr val="dk1"/>
                </a:solidFill>
              </a:rPr>
              <a:t>Odpowiednia dieta</a:t>
            </a:r>
            <a:endParaRPr sz="1500" b="1">
              <a:solidFill>
                <a:schemeClr val="dk1"/>
              </a:solidFill>
            </a:endParaRPr>
          </a:p>
          <a:p>
            <a:pPr marL="0" lvl="0" indent="0" algn="l" rtl="0">
              <a:spcBef>
                <a:spcPts val="200"/>
              </a:spcBef>
              <a:spcAft>
                <a:spcPts val="0"/>
              </a:spcAft>
              <a:buNone/>
            </a:pPr>
            <a:endParaRPr>
              <a:latin typeface="Open Sans"/>
              <a:ea typeface="Open Sans"/>
              <a:cs typeface="Open Sans"/>
              <a:sym typeface="Open Sans"/>
            </a:endParaRPr>
          </a:p>
        </p:txBody>
      </p:sp>
      <p:pic>
        <p:nvPicPr>
          <p:cNvPr id="165" name="Google Shape;165;p24"/>
          <p:cNvPicPr preferRelativeResize="0"/>
          <p:nvPr/>
        </p:nvPicPr>
        <p:blipFill>
          <a:blip r:embed="rId7">
            <a:alphaModFix/>
          </a:blip>
          <a:stretch>
            <a:fillRect/>
          </a:stretch>
        </p:blipFill>
        <p:spPr>
          <a:xfrm>
            <a:off x="2823000" y="3341675"/>
            <a:ext cx="2574375" cy="1085850"/>
          </a:xfrm>
          <a:prstGeom prst="rect">
            <a:avLst/>
          </a:prstGeom>
          <a:noFill/>
          <a:ln>
            <a:noFill/>
          </a:ln>
        </p:spPr>
      </p:pic>
      <p:sp>
        <p:nvSpPr>
          <p:cNvPr id="166" name="Google Shape;166;p24"/>
          <p:cNvSpPr txBox="1"/>
          <p:nvPr/>
        </p:nvSpPr>
        <p:spPr>
          <a:xfrm>
            <a:off x="5734500" y="2571750"/>
            <a:ext cx="3309900" cy="509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100"/>
              </a:spcBef>
              <a:spcAft>
                <a:spcPts val="0"/>
              </a:spcAft>
              <a:buClr>
                <a:schemeClr val="dk1"/>
              </a:buClr>
              <a:buSzPts val="1100"/>
              <a:buFont typeface="Arial"/>
              <a:buNone/>
            </a:pPr>
            <a:r>
              <a:rPr lang="pl" sz="1300" b="1">
                <a:solidFill>
                  <a:schemeClr val="dk1"/>
                </a:solidFill>
              </a:rPr>
              <a:t>Niedobór wit. D sprzyja stanom depresyjnym</a:t>
            </a:r>
            <a:endParaRPr sz="1300" b="1">
              <a:solidFill>
                <a:schemeClr val="dk1"/>
              </a:solidFill>
            </a:endParaRPr>
          </a:p>
          <a:p>
            <a:pPr marL="0" lvl="0" indent="0" algn="l" rtl="0">
              <a:spcBef>
                <a:spcPts val="200"/>
              </a:spcBef>
              <a:spcAft>
                <a:spcPts val="0"/>
              </a:spcAft>
              <a:buNone/>
            </a:pPr>
            <a:endParaRPr>
              <a:latin typeface="Open Sans"/>
              <a:ea typeface="Open Sans"/>
              <a:cs typeface="Open Sans"/>
              <a:sym typeface="Open Sans"/>
            </a:endParaRPr>
          </a:p>
        </p:txBody>
      </p:sp>
      <p:pic>
        <p:nvPicPr>
          <p:cNvPr id="167" name="Google Shape;167;p24"/>
          <p:cNvPicPr preferRelativeResize="0"/>
          <p:nvPr/>
        </p:nvPicPr>
        <p:blipFill>
          <a:blip r:embed="rId8">
            <a:alphaModFix/>
          </a:blip>
          <a:stretch>
            <a:fillRect/>
          </a:stretch>
        </p:blipFill>
        <p:spPr>
          <a:xfrm>
            <a:off x="5933650" y="3341675"/>
            <a:ext cx="2630525" cy="1085850"/>
          </a:xfrm>
          <a:prstGeom prst="rect">
            <a:avLst/>
          </a:prstGeom>
          <a:noFill/>
          <a:ln>
            <a:noFill/>
          </a:ln>
        </p:spPr>
      </p:pic>
      <p:cxnSp>
        <p:nvCxnSpPr>
          <p:cNvPr id="168" name="Google Shape;168;p24"/>
          <p:cNvCxnSpPr/>
          <p:nvPr/>
        </p:nvCxnSpPr>
        <p:spPr>
          <a:xfrm>
            <a:off x="863475" y="763850"/>
            <a:ext cx="7029600" cy="6900"/>
          </a:xfrm>
          <a:prstGeom prst="straightConnector1">
            <a:avLst/>
          </a:prstGeom>
          <a:noFill/>
          <a:ln w="28575" cap="flat" cmpd="sng">
            <a:solidFill>
              <a:schemeClr val="lt2"/>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5"/>
          <p:cNvSpPr txBox="1">
            <a:spLocks noGrp="1"/>
          </p:cNvSpPr>
          <p:nvPr>
            <p:ph type="title"/>
          </p:nvPr>
        </p:nvSpPr>
        <p:spPr>
          <a:xfrm>
            <a:off x="256350" y="945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
                <a:latin typeface="Oswald Regular"/>
                <a:ea typeface="Oswald Regular"/>
                <a:cs typeface="Oswald Regular"/>
                <a:sym typeface="Oswald Regular"/>
              </a:rPr>
              <a:t>5 rzeczy codzienności</a:t>
            </a:r>
            <a:endParaRPr>
              <a:latin typeface="Oswald Regular"/>
              <a:ea typeface="Oswald Regular"/>
              <a:cs typeface="Oswald Regular"/>
              <a:sym typeface="Oswald Regular"/>
            </a:endParaRPr>
          </a:p>
        </p:txBody>
      </p:sp>
      <p:sp>
        <p:nvSpPr>
          <p:cNvPr id="174" name="Google Shape;174;p25"/>
          <p:cNvSpPr txBox="1">
            <a:spLocks noGrp="1"/>
          </p:cNvSpPr>
          <p:nvPr>
            <p:ph type="body" idx="1"/>
          </p:nvPr>
        </p:nvSpPr>
        <p:spPr>
          <a:xfrm>
            <a:off x="1971300" y="1623750"/>
            <a:ext cx="5090700" cy="2262000"/>
          </a:xfrm>
          <a:prstGeom prst="rect">
            <a:avLst/>
          </a:prstGeom>
        </p:spPr>
        <p:txBody>
          <a:bodyPr spcFirstLastPara="1" wrap="square" lIns="91425" tIns="91425" rIns="91425" bIns="91425" anchor="t" anchorCtr="0">
            <a:noAutofit/>
          </a:bodyPr>
          <a:lstStyle/>
          <a:p>
            <a:pPr marL="457200" lvl="0" indent="-355600" algn="just" rtl="0">
              <a:spcBef>
                <a:spcPts val="0"/>
              </a:spcBef>
              <a:spcAft>
                <a:spcPts val="0"/>
              </a:spcAft>
              <a:buSzPts val="2000"/>
              <a:buAutoNum type="arabicPeriod"/>
            </a:pPr>
            <a:r>
              <a:rPr lang="pl" sz="2000"/>
              <a:t>Uprawiaj sport / kontakt z naturą</a:t>
            </a:r>
            <a:endParaRPr sz="2000"/>
          </a:p>
          <a:p>
            <a:pPr marL="457200" lvl="0" indent="-355600" algn="just" rtl="0">
              <a:spcBef>
                <a:spcPts val="0"/>
              </a:spcBef>
              <a:spcAft>
                <a:spcPts val="0"/>
              </a:spcAft>
              <a:buSzPts val="2000"/>
              <a:buAutoNum type="arabicPeriod"/>
            </a:pPr>
            <a:r>
              <a:rPr lang="pl" sz="2000"/>
              <a:t>Wysypiaj się / odpoczywaj</a:t>
            </a:r>
            <a:endParaRPr sz="2000"/>
          </a:p>
          <a:p>
            <a:pPr marL="457200" lvl="0" indent="-355600" algn="just" rtl="0">
              <a:spcBef>
                <a:spcPts val="0"/>
              </a:spcBef>
              <a:spcAft>
                <a:spcPts val="0"/>
              </a:spcAft>
              <a:buSzPts val="2000"/>
              <a:buAutoNum type="arabicPeriod"/>
            </a:pPr>
            <a:r>
              <a:rPr lang="pl" sz="2000"/>
              <a:t>Pielęgnuj i rozwijaj swoje hobby</a:t>
            </a:r>
            <a:endParaRPr sz="2000"/>
          </a:p>
          <a:p>
            <a:pPr marL="457200" lvl="0" indent="-355600" algn="just" rtl="0">
              <a:spcBef>
                <a:spcPts val="0"/>
              </a:spcBef>
              <a:spcAft>
                <a:spcPts val="0"/>
              </a:spcAft>
              <a:buSzPts val="2000"/>
              <a:buAutoNum type="arabicPeriod"/>
            </a:pPr>
            <a:r>
              <a:rPr lang="pl" sz="2000"/>
              <a:t>Spotykaj / kontaktuj się z przyjaciółmi</a:t>
            </a:r>
            <a:endParaRPr sz="2000"/>
          </a:p>
          <a:p>
            <a:pPr marL="457200" lvl="0" indent="-355600" algn="just" rtl="0">
              <a:spcBef>
                <a:spcPts val="0"/>
              </a:spcBef>
              <a:spcAft>
                <a:spcPts val="0"/>
              </a:spcAft>
              <a:buSzPts val="2000"/>
              <a:buAutoNum type="arabicPeriod"/>
            </a:pPr>
            <a:r>
              <a:rPr lang="pl" sz="2000"/>
              <a:t>Sprawiaj sobie drobne przyjemności</a:t>
            </a:r>
            <a:endParaRPr sz="2000"/>
          </a:p>
        </p:txBody>
      </p:sp>
      <p:cxnSp>
        <p:nvCxnSpPr>
          <p:cNvPr id="175" name="Google Shape;175;p25"/>
          <p:cNvCxnSpPr/>
          <p:nvPr/>
        </p:nvCxnSpPr>
        <p:spPr>
          <a:xfrm>
            <a:off x="2319150" y="925825"/>
            <a:ext cx="4505700" cy="6900"/>
          </a:xfrm>
          <a:prstGeom prst="straightConnector1">
            <a:avLst/>
          </a:prstGeom>
          <a:noFill/>
          <a:ln w="28575" cap="flat" cmpd="sng">
            <a:solidFill>
              <a:schemeClr val="lt2"/>
            </a:solidFill>
            <a:prstDash val="solid"/>
            <a:round/>
            <a:headEnd type="none" w="med" len="med"/>
            <a:tailEnd type="none" w="med" len="med"/>
          </a:ln>
        </p:spPr>
      </p:cxnSp>
      <p:pic>
        <p:nvPicPr>
          <p:cNvPr id="176" name="Google Shape;176;p25"/>
          <p:cNvPicPr preferRelativeResize="0"/>
          <p:nvPr/>
        </p:nvPicPr>
        <p:blipFill>
          <a:blip r:embed="rId3">
            <a:alphaModFix/>
          </a:blip>
          <a:stretch>
            <a:fillRect/>
          </a:stretch>
        </p:blipFill>
        <p:spPr>
          <a:xfrm>
            <a:off x="356000" y="3540200"/>
            <a:ext cx="2355000" cy="1329300"/>
          </a:xfrm>
          <a:prstGeom prst="roundRect">
            <a:avLst>
              <a:gd name="adj" fmla="val 16667"/>
            </a:avLst>
          </a:prstGeom>
          <a:noFill/>
          <a:ln w="19050" cap="flat" cmpd="sng">
            <a:solidFill>
              <a:schemeClr val="lt2"/>
            </a:solidFill>
            <a:prstDash val="solid"/>
            <a:round/>
            <a:headEnd type="none" w="sm" len="sm"/>
            <a:tailEnd type="none" w="sm" len="sm"/>
          </a:ln>
        </p:spPr>
      </p:pic>
      <p:pic>
        <p:nvPicPr>
          <p:cNvPr id="177" name="Google Shape;177;p25"/>
          <p:cNvPicPr preferRelativeResize="0"/>
          <p:nvPr/>
        </p:nvPicPr>
        <p:blipFill>
          <a:blip r:embed="rId4">
            <a:alphaModFix/>
          </a:blip>
          <a:stretch>
            <a:fillRect/>
          </a:stretch>
        </p:blipFill>
        <p:spPr>
          <a:xfrm>
            <a:off x="7150350" y="975625"/>
            <a:ext cx="1777200" cy="1777200"/>
          </a:xfrm>
          <a:prstGeom prst="roundRect">
            <a:avLst>
              <a:gd name="adj" fmla="val 16667"/>
            </a:avLst>
          </a:prstGeom>
          <a:noFill/>
          <a:ln w="19050" cap="flat" cmpd="sng">
            <a:solidFill>
              <a:schemeClr val="lt2"/>
            </a:solidFill>
            <a:prstDash val="solid"/>
            <a:round/>
            <a:headEnd type="none" w="sm" len="sm"/>
            <a:tailEnd type="none" w="sm" len="sm"/>
          </a:ln>
        </p:spPr>
      </p:pic>
      <p:pic>
        <p:nvPicPr>
          <p:cNvPr id="178" name="Google Shape;178;p25"/>
          <p:cNvPicPr preferRelativeResize="0"/>
          <p:nvPr/>
        </p:nvPicPr>
        <p:blipFill>
          <a:blip r:embed="rId5">
            <a:alphaModFix/>
          </a:blip>
          <a:stretch>
            <a:fillRect/>
          </a:stretch>
        </p:blipFill>
        <p:spPr>
          <a:xfrm>
            <a:off x="6644799" y="3518049"/>
            <a:ext cx="2181900" cy="1373700"/>
          </a:xfrm>
          <a:prstGeom prst="roundRect">
            <a:avLst>
              <a:gd name="adj" fmla="val 16667"/>
            </a:avLst>
          </a:prstGeom>
          <a:noFill/>
          <a:ln w="19050" cap="flat" cmpd="sng">
            <a:solidFill>
              <a:schemeClr val="lt2"/>
            </a:solidFill>
            <a:prstDash val="solid"/>
            <a:round/>
            <a:headEnd type="none" w="sm" len="sm"/>
            <a:tailEnd type="none" w="sm" len="sm"/>
          </a:ln>
        </p:spPr>
      </p:pic>
      <p:pic>
        <p:nvPicPr>
          <p:cNvPr id="179" name="Google Shape;179;p25"/>
          <p:cNvPicPr preferRelativeResize="0"/>
          <p:nvPr/>
        </p:nvPicPr>
        <p:blipFill>
          <a:blip r:embed="rId6">
            <a:alphaModFix/>
          </a:blip>
          <a:stretch>
            <a:fillRect/>
          </a:stretch>
        </p:blipFill>
        <p:spPr>
          <a:xfrm>
            <a:off x="3406950" y="3518050"/>
            <a:ext cx="2442300" cy="1373700"/>
          </a:xfrm>
          <a:prstGeom prst="roundRect">
            <a:avLst>
              <a:gd name="adj" fmla="val 16667"/>
            </a:avLst>
          </a:prstGeom>
          <a:noFill/>
          <a:ln w="19050" cap="flat" cmpd="sng">
            <a:solidFill>
              <a:schemeClr val="lt2"/>
            </a:solidFill>
            <a:prstDash val="solid"/>
            <a:round/>
            <a:headEnd type="none" w="sm" len="sm"/>
            <a:tailEnd type="none" w="sm" len="sm"/>
          </a:ln>
        </p:spPr>
      </p:pic>
      <p:pic>
        <p:nvPicPr>
          <p:cNvPr id="180" name="Google Shape;180;p25"/>
          <p:cNvPicPr preferRelativeResize="0"/>
          <p:nvPr/>
        </p:nvPicPr>
        <p:blipFill>
          <a:blip r:embed="rId7">
            <a:alphaModFix/>
          </a:blip>
          <a:stretch>
            <a:fillRect/>
          </a:stretch>
        </p:blipFill>
        <p:spPr>
          <a:xfrm>
            <a:off x="192525" y="932725"/>
            <a:ext cx="1634100" cy="1863000"/>
          </a:xfrm>
          <a:prstGeom prst="roundRect">
            <a:avLst>
              <a:gd name="adj" fmla="val 16667"/>
            </a:avLst>
          </a:prstGeom>
          <a:noFill/>
          <a:ln w="19050" cap="flat" cmpd="sng">
            <a:solidFill>
              <a:schemeClr val="lt2"/>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6"/>
          <p:cNvSpPr txBox="1">
            <a:spLocks noGrp="1"/>
          </p:cNvSpPr>
          <p:nvPr>
            <p:ph type="title"/>
          </p:nvPr>
        </p:nvSpPr>
        <p:spPr>
          <a:xfrm>
            <a:off x="311700" y="0"/>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
                <a:latin typeface="Oswald Regular"/>
                <a:ea typeface="Oswald Regular"/>
                <a:cs typeface="Oswald Regular"/>
                <a:sym typeface="Oswald Regular"/>
              </a:rPr>
              <a:t>Ważne telefony antydepresyjne</a:t>
            </a:r>
            <a:endParaRPr>
              <a:latin typeface="Oswald Regular"/>
              <a:ea typeface="Oswald Regular"/>
              <a:cs typeface="Oswald Regular"/>
              <a:sym typeface="Oswald Regular"/>
            </a:endParaRPr>
          </a:p>
        </p:txBody>
      </p:sp>
      <p:sp>
        <p:nvSpPr>
          <p:cNvPr id="186" name="Google Shape;186;p26"/>
          <p:cNvSpPr txBox="1">
            <a:spLocks noGrp="1"/>
          </p:cNvSpPr>
          <p:nvPr>
            <p:ph type="body" idx="1"/>
          </p:nvPr>
        </p:nvSpPr>
        <p:spPr>
          <a:xfrm>
            <a:off x="1950100" y="1579500"/>
            <a:ext cx="4891200" cy="335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sz="1500" b="1">
                <a:latin typeface="Arial"/>
                <a:ea typeface="Arial"/>
                <a:cs typeface="Arial"/>
                <a:sym typeface="Arial"/>
              </a:rPr>
              <a:t>Telefon Zaufania dla Dzieci i Młodzieży</a:t>
            </a:r>
            <a:endParaRPr sz="1500" b="1">
              <a:latin typeface="Arial"/>
              <a:ea typeface="Arial"/>
              <a:cs typeface="Arial"/>
              <a:sym typeface="Arial"/>
            </a:endParaRPr>
          </a:p>
          <a:p>
            <a:pPr marL="0" lvl="0" indent="0" algn="ctr" rtl="0">
              <a:spcBef>
                <a:spcPts val="1600"/>
              </a:spcBef>
              <a:spcAft>
                <a:spcPts val="0"/>
              </a:spcAft>
              <a:buNone/>
            </a:pPr>
            <a:r>
              <a:rPr lang="pl" sz="1500" b="1">
                <a:latin typeface="Arial"/>
                <a:ea typeface="Arial"/>
                <a:cs typeface="Arial"/>
                <a:sym typeface="Arial"/>
              </a:rPr>
              <a:t> </a:t>
            </a:r>
            <a:r>
              <a:rPr lang="pl" sz="1500" b="1">
                <a:solidFill>
                  <a:srgbClr val="339966"/>
                </a:solidFill>
                <a:latin typeface="Arial"/>
                <a:ea typeface="Arial"/>
                <a:cs typeface="Arial"/>
                <a:sym typeface="Arial"/>
              </a:rPr>
              <a:t>tel. 116 111</a:t>
            </a:r>
            <a:endParaRPr sz="1500" b="1">
              <a:solidFill>
                <a:srgbClr val="339966"/>
              </a:solidFill>
              <a:latin typeface="Arial"/>
              <a:ea typeface="Arial"/>
              <a:cs typeface="Arial"/>
              <a:sym typeface="Arial"/>
            </a:endParaRPr>
          </a:p>
          <a:p>
            <a:pPr marL="0" lvl="0" indent="0" algn="ctr" rtl="0">
              <a:spcBef>
                <a:spcPts val="1600"/>
              </a:spcBef>
              <a:spcAft>
                <a:spcPts val="0"/>
              </a:spcAft>
              <a:buNone/>
            </a:pPr>
            <a:r>
              <a:rPr lang="pl" sz="1500" b="1">
                <a:latin typeface="Arial"/>
                <a:ea typeface="Arial"/>
                <a:cs typeface="Arial"/>
                <a:sym typeface="Arial"/>
              </a:rPr>
              <a:t>Dziecięcy Telefon Zaufania Rzecznika Praw Dziecka</a:t>
            </a:r>
            <a:endParaRPr sz="1500" b="1">
              <a:latin typeface="Arial"/>
              <a:ea typeface="Arial"/>
              <a:cs typeface="Arial"/>
              <a:sym typeface="Arial"/>
            </a:endParaRPr>
          </a:p>
          <a:p>
            <a:pPr marL="0" lvl="0" indent="0" algn="ctr" rtl="0">
              <a:spcBef>
                <a:spcPts val="1600"/>
              </a:spcBef>
              <a:spcAft>
                <a:spcPts val="0"/>
              </a:spcAft>
              <a:buNone/>
            </a:pPr>
            <a:r>
              <a:rPr lang="pl" sz="1500" b="1">
                <a:solidFill>
                  <a:srgbClr val="339966"/>
                </a:solidFill>
                <a:latin typeface="Arial"/>
                <a:ea typeface="Arial"/>
                <a:cs typeface="Arial"/>
                <a:sym typeface="Arial"/>
              </a:rPr>
              <a:t>tel. 800 12 12 12</a:t>
            </a:r>
            <a:endParaRPr sz="1500" b="1">
              <a:solidFill>
                <a:srgbClr val="339966"/>
              </a:solidFill>
              <a:latin typeface="Arial"/>
              <a:ea typeface="Arial"/>
              <a:cs typeface="Arial"/>
              <a:sym typeface="Arial"/>
            </a:endParaRPr>
          </a:p>
          <a:p>
            <a:pPr marL="0" lvl="0" indent="0" algn="ctr" rtl="0">
              <a:spcBef>
                <a:spcPts val="1600"/>
              </a:spcBef>
              <a:spcAft>
                <a:spcPts val="0"/>
              </a:spcAft>
              <a:buNone/>
            </a:pPr>
            <a:r>
              <a:rPr lang="pl" sz="1500" b="1">
                <a:latin typeface="Arial"/>
                <a:ea typeface="Arial"/>
                <a:cs typeface="Arial"/>
                <a:sym typeface="Arial"/>
              </a:rPr>
              <a:t>Młodzieżowy Telefon Zaufania</a:t>
            </a:r>
            <a:endParaRPr sz="1500" b="1">
              <a:latin typeface="Arial"/>
              <a:ea typeface="Arial"/>
              <a:cs typeface="Arial"/>
              <a:sym typeface="Arial"/>
            </a:endParaRPr>
          </a:p>
          <a:p>
            <a:pPr marL="0" lvl="0" indent="0" algn="ctr" rtl="0">
              <a:spcBef>
                <a:spcPts val="1600"/>
              </a:spcBef>
              <a:spcAft>
                <a:spcPts val="1600"/>
              </a:spcAft>
              <a:buNone/>
            </a:pPr>
            <a:r>
              <a:rPr lang="pl" sz="1500" b="1">
                <a:solidFill>
                  <a:srgbClr val="339966"/>
                </a:solidFill>
                <a:latin typeface="Arial"/>
                <a:ea typeface="Arial"/>
                <a:cs typeface="Arial"/>
                <a:sym typeface="Arial"/>
              </a:rPr>
              <a:t>tel. 19288</a:t>
            </a:r>
            <a:endParaRPr sz="1500" b="1">
              <a:latin typeface="Arial"/>
              <a:ea typeface="Arial"/>
              <a:cs typeface="Arial"/>
              <a:sym typeface="Arial"/>
            </a:endParaRPr>
          </a:p>
        </p:txBody>
      </p:sp>
      <p:cxnSp>
        <p:nvCxnSpPr>
          <p:cNvPr id="187" name="Google Shape;187;p26"/>
          <p:cNvCxnSpPr/>
          <p:nvPr/>
        </p:nvCxnSpPr>
        <p:spPr>
          <a:xfrm>
            <a:off x="1715850" y="903675"/>
            <a:ext cx="5712300" cy="0"/>
          </a:xfrm>
          <a:prstGeom prst="straightConnector1">
            <a:avLst/>
          </a:prstGeom>
          <a:noFill/>
          <a:ln w="28575" cap="flat" cmpd="sng">
            <a:solidFill>
              <a:schemeClr val="lt2"/>
            </a:solidFill>
            <a:prstDash val="solid"/>
            <a:round/>
            <a:headEnd type="none" w="med" len="med"/>
            <a:tailEnd type="none" w="med" len="med"/>
          </a:ln>
        </p:spPr>
      </p:cxnSp>
      <p:pic>
        <p:nvPicPr>
          <p:cNvPr id="188" name="Google Shape;188;p26"/>
          <p:cNvPicPr preferRelativeResize="0"/>
          <p:nvPr/>
        </p:nvPicPr>
        <p:blipFill>
          <a:blip r:embed="rId3">
            <a:alphaModFix/>
          </a:blip>
          <a:stretch>
            <a:fillRect/>
          </a:stretch>
        </p:blipFill>
        <p:spPr>
          <a:xfrm>
            <a:off x="0" y="2830125"/>
            <a:ext cx="2457599" cy="24575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txBox="1">
            <a:spLocks noGrp="1"/>
          </p:cNvSpPr>
          <p:nvPr>
            <p:ph type="title"/>
          </p:nvPr>
        </p:nvSpPr>
        <p:spPr>
          <a:xfrm>
            <a:off x="311700" y="0"/>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
                <a:latin typeface="Oswald Regular"/>
                <a:ea typeface="Oswald Regular"/>
                <a:cs typeface="Oswald Regular"/>
                <a:sym typeface="Oswald Regular"/>
              </a:rPr>
              <a:t>Pomoc dla rodziców i nauczycieli</a:t>
            </a:r>
            <a:endParaRPr>
              <a:latin typeface="Oswald Regular"/>
              <a:ea typeface="Oswald Regular"/>
              <a:cs typeface="Oswald Regular"/>
              <a:sym typeface="Oswald Regular"/>
            </a:endParaRPr>
          </a:p>
        </p:txBody>
      </p:sp>
      <p:sp>
        <p:nvSpPr>
          <p:cNvPr id="194" name="Google Shape;194;p27"/>
          <p:cNvSpPr txBox="1">
            <a:spLocks noGrp="1"/>
          </p:cNvSpPr>
          <p:nvPr>
            <p:ph type="body" idx="1"/>
          </p:nvPr>
        </p:nvSpPr>
        <p:spPr>
          <a:xfrm>
            <a:off x="311700" y="1413425"/>
            <a:ext cx="8520600" cy="335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sz="1500" b="1">
                <a:latin typeface="Arial"/>
                <a:ea typeface="Arial"/>
                <a:cs typeface="Arial"/>
                <a:sym typeface="Arial"/>
              </a:rPr>
              <a:t>Całodobowa bezpłatna infolinia dla dzieci, młodzieży, rodziców i nauczycieli</a:t>
            </a:r>
            <a:endParaRPr sz="1500" b="1">
              <a:latin typeface="Arial"/>
              <a:ea typeface="Arial"/>
              <a:cs typeface="Arial"/>
              <a:sym typeface="Arial"/>
            </a:endParaRPr>
          </a:p>
          <a:p>
            <a:pPr marL="0" lvl="0" indent="0" algn="ctr" rtl="0">
              <a:spcBef>
                <a:spcPts val="1600"/>
              </a:spcBef>
              <a:spcAft>
                <a:spcPts val="0"/>
              </a:spcAft>
              <a:buNone/>
            </a:pPr>
            <a:r>
              <a:rPr lang="pl" sz="1500" b="1">
                <a:solidFill>
                  <a:srgbClr val="339966"/>
                </a:solidFill>
                <a:latin typeface="Arial"/>
                <a:ea typeface="Arial"/>
                <a:cs typeface="Arial"/>
                <a:sym typeface="Arial"/>
              </a:rPr>
              <a:t>tel. 800 080 222</a:t>
            </a:r>
            <a:endParaRPr sz="1500" b="1">
              <a:latin typeface="Arial"/>
              <a:ea typeface="Arial"/>
              <a:cs typeface="Arial"/>
              <a:sym typeface="Arial"/>
            </a:endParaRPr>
          </a:p>
          <a:p>
            <a:pPr marL="0" lvl="0" indent="0" algn="ctr" rtl="0">
              <a:spcBef>
                <a:spcPts val="1600"/>
              </a:spcBef>
              <a:spcAft>
                <a:spcPts val="0"/>
              </a:spcAft>
              <a:buNone/>
            </a:pPr>
            <a:r>
              <a:rPr lang="pl" sz="1500" b="1">
                <a:latin typeface="Arial"/>
                <a:ea typeface="Arial"/>
                <a:cs typeface="Arial"/>
                <a:sym typeface="Arial"/>
              </a:rPr>
              <a:t>Telefon dla rodziców i nauczycieli w sprawie bezpieczeństwa dzieci</a:t>
            </a:r>
            <a:endParaRPr sz="1500" b="1">
              <a:latin typeface="Arial"/>
              <a:ea typeface="Arial"/>
              <a:cs typeface="Arial"/>
              <a:sym typeface="Arial"/>
            </a:endParaRPr>
          </a:p>
          <a:p>
            <a:pPr marL="0" lvl="0" indent="0" algn="ctr" rtl="0">
              <a:spcBef>
                <a:spcPts val="1600"/>
              </a:spcBef>
              <a:spcAft>
                <a:spcPts val="0"/>
              </a:spcAft>
              <a:buNone/>
            </a:pPr>
            <a:r>
              <a:rPr lang="pl" sz="1500" b="1">
                <a:solidFill>
                  <a:srgbClr val="339966"/>
                </a:solidFill>
                <a:latin typeface="Arial"/>
                <a:ea typeface="Arial"/>
                <a:cs typeface="Arial"/>
                <a:sym typeface="Arial"/>
              </a:rPr>
              <a:t>tel. 800 100 100</a:t>
            </a:r>
            <a:endParaRPr sz="1500" b="1">
              <a:solidFill>
                <a:srgbClr val="339966"/>
              </a:solidFill>
              <a:latin typeface="Arial"/>
              <a:ea typeface="Arial"/>
              <a:cs typeface="Arial"/>
              <a:sym typeface="Arial"/>
            </a:endParaRPr>
          </a:p>
          <a:p>
            <a:pPr marL="0" lvl="0" indent="0" algn="ctr" rtl="0">
              <a:spcBef>
                <a:spcPts val="1600"/>
              </a:spcBef>
              <a:spcAft>
                <a:spcPts val="0"/>
              </a:spcAft>
              <a:buNone/>
            </a:pPr>
            <a:r>
              <a:rPr lang="pl" sz="1500" b="1">
                <a:latin typeface="Arial"/>
                <a:ea typeface="Arial"/>
                <a:cs typeface="Arial"/>
                <a:sym typeface="Arial"/>
              </a:rPr>
              <a:t>Infolinia dla wychowawcy – pierwszy ogólnopolski telefon zaufania dla nauczycieli</a:t>
            </a:r>
            <a:endParaRPr sz="1500" b="1">
              <a:latin typeface="Arial"/>
              <a:ea typeface="Arial"/>
              <a:cs typeface="Arial"/>
              <a:sym typeface="Arial"/>
            </a:endParaRPr>
          </a:p>
          <a:p>
            <a:pPr marL="0" lvl="0" indent="0" algn="ctr" rtl="0">
              <a:spcBef>
                <a:spcPts val="1200"/>
              </a:spcBef>
              <a:spcAft>
                <a:spcPts val="0"/>
              </a:spcAft>
              <a:buClr>
                <a:schemeClr val="dk1"/>
              </a:buClr>
              <a:buSzPts val="1100"/>
              <a:buFont typeface="Arial"/>
              <a:buNone/>
            </a:pPr>
            <a:r>
              <a:rPr lang="pl" sz="1500" b="1">
                <a:solidFill>
                  <a:srgbClr val="339966"/>
                </a:solidFill>
                <a:latin typeface="Arial"/>
                <a:ea typeface="Arial"/>
                <a:cs typeface="Arial"/>
                <a:sym typeface="Arial"/>
              </a:rPr>
              <a:t>tel.  0801 800 967</a:t>
            </a:r>
            <a:endParaRPr sz="1500" b="1">
              <a:latin typeface="Arial"/>
              <a:ea typeface="Arial"/>
              <a:cs typeface="Arial"/>
              <a:sym typeface="Arial"/>
            </a:endParaRPr>
          </a:p>
          <a:p>
            <a:pPr marL="0" lvl="0" indent="0" algn="ctr" rtl="0">
              <a:spcBef>
                <a:spcPts val="1200"/>
              </a:spcBef>
              <a:spcAft>
                <a:spcPts val="1600"/>
              </a:spcAft>
              <a:buNone/>
            </a:pPr>
            <a:endParaRPr sz="1100" b="1">
              <a:solidFill>
                <a:srgbClr val="339966"/>
              </a:solidFill>
              <a:latin typeface="Arial"/>
              <a:ea typeface="Arial"/>
              <a:cs typeface="Arial"/>
              <a:sym typeface="Arial"/>
            </a:endParaRPr>
          </a:p>
        </p:txBody>
      </p:sp>
      <p:cxnSp>
        <p:nvCxnSpPr>
          <p:cNvPr id="195" name="Google Shape;195;p27"/>
          <p:cNvCxnSpPr/>
          <p:nvPr/>
        </p:nvCxnSpPr>
        <p:spPr>
          <a:xfrm>
            <a:off x="1450200" y="831300"/>
            <a:ext cx="6243600" cy="6900"/>
          </a:xfrm>
          <a:prstGeom prst="straightConnector1">
            <a:avLst/>
          </a:prstGeom>
          <a:noFill/>
          <a:ln w="28575" cap="flat" cmpd="sng">
            <a:solidFill>
              <a:schemeClr val="lt2"/>
            </a:solidFill>
            <a:prstDash val="solid"/>
            <a:round/>
            <a:headEnd type="none" w="med" len="med"/>
            <a:tailEnd type="none" w="med" len="med"/>
          </a:ln>
        </p:spPr>
      </p:cxnSp>
      <p:pic>
        <p:nvPicPr>
          <p:cNvPr id="196" name="Google Shape;196;p27"/>
          <p:cNvPicPr preferRelativeResize="0"/>
          <p:nvPr/>
        </p:nvPicPr>
        <p:blipFill>
          <a:blip r:embed="rId3">
            <a:alphaModFix/>
          </a:blip>
          <a:stretch>
            <a:fillRect/>
          </a:stretch>
        </p:blipFill>
        <p:spPr>
          <a:xfrm>
            <a:off x="0" y="3452200"/>
            <a:ext cx="1854775" cy="1854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8"/>
          <p:cNvSpPr txBox="1">
            <a:spLocks noGrp="1"/>
          </p:cNvSpPr>
          <p:nvPr>
            <p:ph type="title"/>
          </p:nvPr>
        </p:nvSpPr>
        <p:spPr>
          <a:xfrm>
            <a:off x="311700" y="825150"/>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 sz="5400">
                <a:latin typeface="Oswald Regular"/>
                <a:ea typeface="Oswald Regular"/>
                <a:cs typeface="Oswald Regular"/>
                <a:sym typeface="Oswald Regular"/>
              </a:rPr>
              <a:t>Dziękujemy za uwagę </a:t>
            </a:r>
            <a:endParaRPr sz="5400">
              <a:latin typeface="Oswald Regular"/>
              <a:ea typeface="Oswald Regular"/>
              <a:cs typeface="Oswald Regular"/>
              <a:sym typeface="Oswald Regular"/>
            </a:endParaRPr>
          </a:p>
        </p:txBody>
      </p:sp>
      <p:sp>
        <p:nvSpPr>
          <p:cNvPr id="202" name="Google Shape;202;p28"/>
          <p:cNvSpPr txBox="1"/>
          <p:nvPr/>
        </p:nvSpPr>
        <p:spPr>
          <a:xfrm>
            <a:off x="365250" y="2099075"/>
            <a:ext cx="8413500" cy="33765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Open Sans"/>
              <a:buChar char="★"/>
            </a:pPr>
            <a:r>
              <a:rPr lang="pl">
                <a:latin typeface="Open Sans"/>
                <a:ea typeface="Open Sans"/>
                <a:cs typeface="Open Sans"/>
                <a:sym typeface="Open Sans"/>
              </a:rPr>
              <a:t>Joanna Worek</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pl">
                <a:latin typeface="Open Sans"/>
                <a:ea typeface="Open Sans"/>
                <a:cs typeface="Open Sans"/>
                <a:sym typeface="Open Sans"/>
              </a:rPr>
              <a:t>Oliwia Wnuk</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pl">
                <a:latin typeface="Open Sans"/>
                <a:ea typeface="Open Sans"/>
                <a:cs typeface="Open Sans"/>
                <a:sym typeface="Open Sans"/>
              </a:rPr>
              <a:t>Sandra Sutor</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pl">
                <a:latin typeface="Open Sans"/>
                <a:ea typeface="Open Sans"/>
                <a:cs typeface="Open Sans"/>
                <a:sym typeface="Open Sans"/>
              </a:rPr>
              <a:t>Maria Welet</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pl">
                <a:latin typeface="Open Sans"/>
                <a:ea typeface="Open Sans"/>
                <a:cs typeface="Open Sans"/>
                <a:sym typeface="Open Sans"/>
              </a:rPr>
              <a:t>Klaudia Sojka</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pl">
                <a:latin typeface="Open Sans"/>
                <a:ea typeface="Open Sans"/>
                <a:cs typeface="Open Sans"/>
                <a:sym typeface="Open Sans"/>
              </a:rPr>
              <a:t>Katarzyna Wójcik</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pl">
                <a:latin typeface="Open Sans"/>
                <a:ea typeface="Open Sans"/>
                <a:cs typeface="Open Sans"/>
                <a:sym typeface="Open Sans"/>
              </a:rPr>
              <a:t>Kinga żyŁA</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pl">
                <a:latin typeface="Open Sans"/>
                <a:ea typeface="Open Sans"/>
                <a:cs typeface="Open Sans"/>
                <a:sym typeface="Open Sans"/>
              </a:rPr>
              <a:t>Justyna Soboszek</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pl">
                <a:latin typeface="Open Sans"/>
                <a:ea typeface="Open Sans"/>
                <a:cs typeface="Open Sans"/>
                <a:sym typeface="Open Sans"/>
              </a:rPr>
              <a:t>Klaudia Wiśniewska </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pl">
                <a:latin typeface="Open Sans"/>
                <a:ea typeface="Open Sans"/>
                <a:cs typeface="Open Sans"/>
                <a:sym typeface="Open Sans"/>
              </a:rPr>
              <a:t>Weronika Sztuchlik</a:t>
            </a:r>
            <a:endParaRPr>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body" idx="1"/>
          </p:nvPr>
        </p:nvSpPr>
        <p:spPr>
          <a:xfrm>
            <a:off x="675325" y="825750"/>
            <a:ext cx="7603500" cy="3354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pl" sz="2200" b="1">
                <a:latin typeface="Arial"/>
                <a:ea typeface="Arial"/>
                <a:cs typeface="Arial"/>
                <a:sym typeface="Arial"/>
              </a:rPr>
              <a:t>Pamiętajmy też, że szybszy powrót do zdrowia czeka dzieci otoczone opieką rodziców, dlatego tak ważne jest interesowanie się życiem dziecka i okazywanie mu zrozumienia</a:t>
            </a:r>
            <a:r>
              <a:rPr lang="pl" sz="2200">
                <a:latin typeface="Arial"/>
                <a:ea typeface="Arial"/>
                <a:cs typeface="Arial"/>
                <a:sym typeface="Arial"/>
              </a:rPr>
              <a:t>. Dziecięce problemy często wydają się dorosłym błahe i są przez nich bagatelizowane, dlatego wczucie się w sytuację malucha znacznie go wzmocni i podbuduje. Dzieci czujące rodzicielską miłość z pewnością szybciej wrócą do zdrowia.</a:t>
            </a:r>
            <a:endParaRPr sz="2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7237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
                <a:solidFill>
                  <a:srgbClr val="000000"/>
                </a:solidFill>
                <a:latin typeface="Oswald Regular"/>
                <a:ea typeface="Oswald Regular"/>
                <a:cs typeface="Oswald Regular"/>
                <a:sym typeface="Oswald Regular"/>
              </a:rPr>
              <a:t>Depresja jak z nią walczyć?</a:t>
            </a:r>
            <a:endParaRPr>
              <a:solidFill>
                <a:srgbClr val="000000"/>
              </a:solidFill>
              <a:latin typeface="Oswald Regular"/>
              <a:ea typeface="Oswald Regular"/>
              <a:cs typeface="Oswald Regular"/>
              <a:sym typeface="Oswald Regular"/>
            </a:endParaRPr>
          </a:p>
        </p:txBody>
      </p:sp>
      <p:sp>
        <p:nvSpPr>
          <p:cNvPr id="74" name="Google Shape;74;p15"/>
          <p:cNvSpPr txBox="1">
            <a:spLocks noGrp="1"/>
          </p:cNvSpPr>
          <p:nvPr>
            <p:ph type="body" idx="1"/>
          </p:nvPr>
        </p:nvSpPr>
        <p:spPr>
          <a:xfrm>
            <a:off x="311700" y="1225225"/>
            <a:ext cx="7249200" cy="3354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l" sz="1600"/>
              <a:t>Najważniejszą rolę w leczeniu depresji odgrywa psychiatra, który przepisze leki, bez nich raczej się nie obejdzie. Sama psychoterapia może okazać się nieefektywna.</a:t>
            </a:r>
            <a:endParaRPr sz="1600"/>
          </a:p>
          <a:p>
            <a:pPr marL="0" lvl="0" indent="0" algn="just" rtl="0">
              <a:spcBef>
                <a:spcPts val="1600"/>
              </a:spcBef>
              <a:spcAft>
                <a:spcPts val="0"/>
              </a:spcAft>
              <a:buClr>
                <a:schemeClr val="dk1"/>
              </a:buClr>
              <a:buSzPts val="1100"/>
              <a:buFont typeface="Arial"/>
              <a:buNone/>
            </a:pPr>
            <a:r>
              <a:rPr lang="pl" sz="1600"/>
              <a:t>Kluczowe jest jednak to, że wszystkie leki tego typu zaczynają działać dopiero po 2-3 tygodniach od rozpoczęcia ich przyjmowania. To krytyczny moment, chory na depresję zaczyna się leczyć, co wymaga od niego wysiłku, a nie widzi szybkich efektów.</a:t>
            </a:r>
            <a:endParaRPr sz="1600"/>
          </a:p>
          <a:p>
            <a:pPr marL="0" lvl="0" indent="0" algn="just" rtl="0">
              <a:spcBef>
                <a:spcPts val="1200"/>
              </a:spcBef>
              <a:spcAft>
                <a:spcPts val="0"/>
              </a:spcAft>
              <a:buClr>
                <a:schemeClr val="dk1"/>
              </a:buClr>
              <a:buSzPts val="1100"/>
              <a:buFont typeface="Arial"/>
              <a:buNone/>
            </a:pPr>
            <a:r>
              <a:rPr lang="pl" sz="1600"/>
              <a:t>To często powoduje, że rezygnuje z przyjmowania leków. Istotna jest tu rola bliskich, którzy powinni czuwać nad chorym na depresję, aby nie przerwał leczenia.</a:t>
            </a:r>
            <a:endParaRPr sz="1600"/>
          </a:p>
          <a:p>
            <a:pPr marL="0" lvl="0" indent="0" algn="l" rtl="0">
              <a:spcBef>
                <a:spcPts val="1200"/>
              </a:spcBef>
              <a:spcAft>
                <a:spcPts val="1600"/>
              </a:spcAft>
              <a:buNone/>
            </a:pPr>
            <a:endParaRPr sz="1700"/>
          </a:p>
        </p:txBody>
      </p:sp>
      <p:pic>
        <p:nvPicPr>
          <p:cNvPr id="75" name="Google Shape;75;p15"/>
          <p:cNvPicPr preferRelativeResize="0"/>
          <p:nvPr/>
        </p:nvPicPr>
        <p:blipFill>
          <a:blip r:embed="rId3">
            <a:alphaModFix/>
          </a:blip>
          <a:stretch>
            <a:fillRect/>
          </a:stretch>
        </p:blipFill>
        <p:spPr>
          <a:xfrm>
            <a:off x="7704850" y="1512925"/>
            <a:ext cx="1383804" cy="3177144"/>
          </a:xfrm>
          <a:prstGeom prst="irregularSeal2">
            <a:avLst/>
          </a:prstGeom>
          <a:noFill/>
          <a:ln w="19050" cap="flat" cmpd="sng">
            <a:solidFill>
              <a:srgbClr val="BF9000"/>
            </a:solidFill>
            <a:prstDash val="solid"/>
            <a:round/>
            <a:headEnd type="none" w="sm" len="sm"/>
            <a:tailEnd type="none" w="sm" len="sm"/>
          </a:ln>
        </p:spPr>
      </p:pic>
      <p:cxnSp>
        <p:nvCxnSpPr>
          <p:cNvPr id="76" name="Google Shape;76;p15"/>
          <p:cNvCxnSpPr/>
          <p:nvPr/>
        </p:nvCxnSpPr>
        <p:spPr>
          <a:xfrm>
            <a:off x="1715850" y="903675"/>
            <a:ext cx="5712300" cy="0"/>
          </a:xfrm>
          <a:prstGeom prst="straightConnector1">
            <a:avLst/>
          </a:prstGeom>
          <a:noFill/>
          <a:ln w="28575" cap="flat" cmpd="sng">
            <a:solidFill>
              <a:schemeClr val="lt2"/>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50250"/>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
                <a:latin typeface="Oswald Regular"/>
                <a:ea typeface="Oswald Regular"/>
                <a:cs typeface="Oswald Regular"/>
                <a:sym typeface="Oswald Regular"/>
              </a:rPr>
              <a:t>Depresja, a inne metody leczenia.</a:t>
            </a:r>
            <a:endParaRPr>
              <a:latin typeface="Oswald Regular"/>
              <a:ea typeface="Oswald Regular"/>
              <a:cs typeface="Oswald Regular"/>
              <a:sym typeface="Oswald Regular"/>
            </a:endParaRPr>
          </a:p>
        </p:txBody>
      </p:sp>
      <p:sp>
        <p:nvSpPr>
          <p:cNvPr id="82" name="Google Shape;82;p16"/>
          <p:cNvSpPr txBox="1">
            <a:spLocks noGrp="1"/>
          </p:cNvSpPr>
          <p:nvPr>
            <p:ph type="body" idx="1"/>
          </p:nvPr>
        </p:nvSpPr>
        <p:spPr>
          <a:xfrm>
            <a:off x="101375" y="1192000"/>
            <a:ext cx="4858200" cy="2062500"/>
          </a:xfrm>
          <a:prstGeom prst="rect">
            <a:avLst/>
          </a:prstGeom>
        </p:spPr>
        <p:txBody>
          <a:bodyPr spcFirstLastPara="1" wrap="square" lIns="91425" tIns="91425" rIns="91425" bIns="91425" anchor="t" anchorCtr="0">
            <a:noAutofit/>
          </a:bodyPr>
          <a:lstStyle/>
          <a:p>
            <a:pPr marL="0" lvl="0" indent="0" algn="just" rtl="0">
              <a:spcBef>
                <a:spcPts val="1200"/>
              </a:spcBef>
              <a:spcAft>
                <a:spcPts val="0"/>
              </a:spcAft>
              <a:buClr>
                <a:schemeClr val="dk1"/>
              </a:buClr>
              <a:buSzPts val="1100"/>
              <a:buFont typeface="Arial"/>
              <a:buNone/>
            </a:pPr>
            <a:r>
              <a:rPr lang="pl" sz="1400"/>
              <a:t>Jednak leki to nie wszystko. Warto równocześnie rozpocząć psychoterapię, która działa wspomagająco.</a:t>
            </a:r>
            <a:endParaRPr sz="1400"/>
          </a:p>
          <a:p>
            <a:pPr marL="0" lvl="0" indent="0" algn="just" rtl="0">
              <a:spcBef>
                <a:spcPts val="1200"/>
              </a:spcBef>
              <a:spcAft>
                <a:spcPts val="0"/>
              </a:spcAft>
              <a:buClr>
                <a:schemeClr val="dk1"/>
              </a:buClr>
              <a:buSzPts val="1100"/>
              <a:buFont typeface="Arial"/>
              <a:buNone/>
            </a:pPr>
            <a:r>
              <a:rPr lang="pl" sz="1400"/>
              <a:t>W naprawdę ciężkich przypadkach, szczególnie, kiedy pojawiają się myśli samobójcze, może być konieczne umieszczenie chorego w szpitalu.</a:t>
            </a:r>
            <a:endParaRPr sz="1400"/>
          </a:p>
          <a:p>
            <a:pPr marL="0" lvl="0" indent="0" algn="l" rtl="0">
              <a:spcBef>
                <a:spcPts val="1200"/>
              </a:spcBef>
              <a:spcAft>
                <a:spcPts val="1600"/>
              </a:spcAft>
              <a:buNone/>
            </a:pPr>
            <a:endParaRPr/>
          </a:p>
        </p:txBody>
      </p:sp>
      <p:sp>
        <p:nvSpPr>
          <p:cNvPr id="83" name="Google Shape;83;p16"/>
          <p:cNvSpPr txBox="1"/>
          <p:nvPr/>
        </p:nvSpPr>
        <p:spPr>
          <a:xfrm>
            <a:off x="3941000" y="2988975"/>
            <a:ext cx="4959300" cy="20625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pl">
                <a:latin typeface="Open Sans"/>
                <a:ea typeface="Open Sans"/>
                <a:cs typeface="Open Sans"/>
                <a:sym typeface="Open Sans"/>
              </a:rPr>
              <a:t>Co się dzieje jeśli leki i psychoterapia nie pomagają?</a:t>
            </a:r>
            <a:endParaRPr>
              <a:latin typeface="Open Sans"/>
              <a:ea typeface="Open Sans"/>
              <a:cs typeface="Open Sans"/>
              <a:sym typeface="Open Sans"/>
            </a:endParaRPr>
          </a:p>
          <a:p>
            <a:pPr marL="0" lvl="0" indent="457200" algn="just" rtl="0">
              <a:spcBef>
                <a:spcPts val="0"/>
              </a:spcBef>
              <a:spcAft>
                <a:spcPts val="0"/>
              </a:spcAft>
              <a:buNone/>
            </a:pPr>
            <a:r>
              <a:rPr lang="pl">
                <a:latin typeface="Open Sans"/>
                <a:ea typeface="Open Sans"/>
                <a:cs typeface="Open Sans"/>
                <a:sym typeface="Open Sans"/>
              </a:rPr>
              <a:t>Zdarza się to niemal w co trzecim przypadku, bowiem 30 proc. depresji to depresje lekooporne. Nie oznacza to jednak, że nie ma już innej drogi ratunku osoby chorującej depresję. Wtedy lekarz może zdecydować o zastosowaniu metody ECT czyli terapii elektrowstrząsowej.</a:t>
            </a:r>
            <a:endParaRPr>
              <a:latin typeface="Open Sans"/>
              <a:ea typeface="Open Sans"/>
              <a:cs typeface="Open Sans"/>
              <a:sym typeface="Open Sans"/>
            </a:endParaRPr>
          </a:p>
        </p:txBody>
      </p:sp>
      <p:cxnSp>
        <p:nvCxnSpPr>
          <p:cNvPr id="84" name="Google Shape;84;p16"/>
          <p:cNvCxnSpPr/>
          <p:nvPr/>
        </p:nvCxnSpPr>
        <p:spPr>
          <a:xfrm>
            <a:off x="1317300" y="881550"/>
            <a:ext cx="6509400" cy="6900"/>
          </a:xfrm>
          <a:prstGeom prst="straightConnector1">
            <a:avLst/>
          </a:prstGeom>
          <a:noFill/>
          <a:ln w="28575" cap="flat" cmpd="sng">
            <a:solidFill>
              <a:schemeClr val="lt2"/>
            </a:solidFill>
            <a:prstDash val="solid"/>
            <a:round/>
            <a:headEnd type="none" w="med" len="med"/>
            <a:tailEnd type="none" w="med" len="med"/>
          </a:ln>
        </p:spPr>
      </p:cxnSp>
      <p:pic>
        <p:nvPicPr>
          <p:cNvPr id="85" name="Google Shape;85;p16"/>
          <p:cNvPicPr preferRelativeResize="0"/>
          <p:nvPr/>
        </p:nvPicPr>
        <p:blipFill>
          <a:blip r:embed="rId3">
            <a:alphaModFix/>
          </a:blip>
          <a:stretch>
            <a:fillRect/>
          </a:stretch>
        </p:blipFill>
        <p:spPr>
          <a:xfrm>
            <a:off x="494375" y="3055625"/>
            <a:ext cx="2771400" cy="1707300"/>
          </a:xfrm>
          <a:prstGeom prst="roundRect">
            <a:avLst>
              <a:gd name="adj" fmla="val 16667"/>
            </a:avLst>
          </a:prstGeom>
          <a:noFill/>
          <a:ln w="19050" cap="flat" cmpd="sng">
            <a:solidFill>
              <a:schemeClr val="lt2"/>
            </a:solidFill>
            <a:prstDash val="solid"/>
            <a:round/>
            <a:headEnd type="none" w="sm" len="sm"/>
            <a:tailEnd type="none" w="sm" len="sm"/>
          </a:ln>
        </p:spPr>
      </p:pic>
      <p:pic>
        <p:nvPicPr>
          <p:cNvPr id="86" name="Google Shape;86;p16"/>
          <p:cNvPicPr preferRelativeResize="0"/>
          <p:nvPr/>
        </p:nvPicPr>
        <p:blipFill>
          <a:blip r:embed="rId4">
            <a:alphaModFix/>
          </a:blip>
          <a:stretch>
            <a:fillRect/>
          </a:stretch>
        </p:blipFill>
        <p:spPr>
          <a:xfrm>
            <a:off x="5333375" y="1239875"/>
            <a:ext cx="2969400" cy="1596600"/>
          </a:xfrm>
          <a:prstGeom prst="roundRect">
            <a:avLst>
              <a:gd name="adj" fmla="val 16667"/>
            </a:avLst>
          </a:prstGeom>
          <a:noFill/>
          <a:ln w="19050" cap="flat" cmpd="sng">
            <a:solidFill>
              <a:schemeClr val="lt2"/>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0"/>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
                <a:latin typeface="Oswald Regular"/>
                <a:ea typeface="Oswald Regular"/>
                <a:cs typeface="Oswald Regular"/>
                <a:sym typeface="Oswald Regular"/>
              </a:rPr>
              <a:t>Depresja, a dieta?</a:t>
            </a:r>
            <a:endParaRPr>
              <a:latin typeface="Oswald Regular"/>
              <a:ea typeface="Oswald Regular"/>
              <a:cs typeface="Oswald Regular"/>
              <a:sym typeface="Oswald Regular"/>
            </a:endParaRPr>
          </a:p>
        </p:txBody>
      </p:sp>
      <p:sp>
        <p:nvSpPr>
          <p:cNvPr id="92" name="Google Shape;92;p17"/>
          <p:cNvSpPr txBox="1">
            <a:spLocks noGrp="1"/>
          </p:cNvSpPr>
          <p:nvPr>
            <p:ph type="body" idx="1"/>
          </p:nvPr>
        </p:nvSpPr>
        <p:spPr>
          <a:xfrm>
            <a:off x="212075" y="930175"/>
            <a:ext cx="5876400" cy="3354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l" sz="1400"/>
              <a:t>W zaburzeniach nastroju pomocna może być również odpowiednia dieta, która wpływa na poziom serotoniny w organizmie.</a:t>
            </a:r>
            <a:endParaRPr sz="1400"/>
          </a:p>
          <a:p>
            <a:pPr marL="0" lvl="0" indent="0" algn="just" rtl="0">
              <a:spcBef>
                <a:spcPts val="1600"/>
              </a:spcBef>
              <a:spcAft>
                <a:spcPts val="0"/>
              </a:spcAft>
              <a:buClr>
                <a:schemeClr val="dk1"/>
              </a:buClr>
              <a:buSzPts val="1100"/>
              <a:buFont typeface="Arial"/>
              <a:buNone/>
            </a:pPr>
            <a:r>
              <a:rPr lang="pl" sz="1400"/>
              <a:t>Co zatem należy jeść? Węglowodany złożone, które powoli wchłaniają się z przewodu pokarmowego, a więc wolno i stabilnie dostarczają glukozę. To np. pełnoziarniste pieczywo czy makarony, brązowy ryż, kasza. Warto unikać cukrów prostych. Na śniadanie lepiej zjeść kanapkę z ciemnego pieczywa z białym serem i warzywami bądź płatki owsiane niż miód czy dżem.</a:t>
            </a:r>
            <a:endParaRPr sz="1400"/>
          </a:p>
          <a:p>
            <a:pPr marL="0" lvl="0" indent="0" algn="just" rtl="0">
              <a:spcBef>
                <a:spcPts val="1200"/>
              </a:spcBef>
              <a:spcAft>
                <a:spcPts val="0"/>
              </a:spcAft>
              <a:buClr>
                <a:schemeClr val="dk1"/>
              </a:buClr>
              <a:buSzPts val="1100"/>
              <a:buFont typeface="Arial"/>
              <a:buNone/>
            </a:pPr>
            <a:r>
              <a:rPr lang="pl" sz="1400"/>
              <a:t>Podniesienie poziomu hormonu szczęścia zapewnią też ryby, nasiona dyni, jajka, awokado i banany.</a:t>
            </a:r>
            <a:endParaRPr sz="1400"/>
          </a:p>
          <a:p>
            <a:pPr marL="0" lvl="0" indent="0" algn="l" rtl="0">
              <a:spcBef>
                <a:spcPts val="1200"/>
              </a:spcBef>
              <a:spcAft>
                <a:spcPts val="1600"/>
              </a:spcAft>
              <a:buNone/>
            </a:pPr>
            <a:endParaRPr/>
          </a:p>
        </p:txBody>
      </p:sp>
      <p:sp>
        <p:nvSpPr>
          <p:cNvPr id="93" name="Google Shape;93;p17"/>
          <p:cNvSpPr/>
          <p:nvPr/>
        </p:nvSpPr>
        <p:spPr>
          <a:xfrm>
            <a:off x="212075" y="4262050"/>
            <a:ext cx="586800" cy="664200"/>
          </a:xfrm>
          <a:prstGeom prst="mathMultiply">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txBox="1"/>
          <p:nvPr/>
        </p:nvSpPr>
        <p:spPr>
          <a:xfrm>
            <a:off x="907750" y="4140275"/>
            <a:ext cx="4273200" cy="619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pl">
                <a:latin typeface="Open Sans"/>
                <a:ea typeface="Open Sans"/>
                <a:cs typeface="Open Sans"/>
                <a:sym typeface="Open Sans"/>
              </a:rPr>
              <a:t>Chorzy na depresję powinni natomiast unikać serów żółtych, topionych. Należy powstrzymać się od spożywania alkoholu.</a:t>
            </a:r>
            <a:endParaRPr>
              <a:latin typeface="Open Sans"/>
              <a:ea typeface="Open Sans"/>
              <a:cs typeface="Open Sans"/>
              <a:sym typeface="Open Sans"/>
            </a:endParaRPr>
          </a:p>
        </p:txBody>
      </p:sp>
      <p:cxnSp>
        <p:nvCxnSpPr>
          <p:cNvPr id="95" name="Google Shape;95;p17"/>
          <p:cNvCxnSpPr/>
          <p:nvPr/>
        </p:nvCxnSpPr>
        <p:spPr>
          <a:xfrm rot="10800000" flipH="1">
            <a:off x="2433000" y="804900"/>
            <a:ext cx="4278000" cy="26400"/>
          </a:xfrm>
          <a:prstGeom prst="straightConnector1">
            <a:avLst/>
          </a:prstGeom>
          <a:noFill/>
          <a:ln w="28575" cap="flat" cmpd="sng">
            <a:solidFill>
              <a:schemeClr val="lt2"/>
            </a:solidFill>
            <a:prstDash val="solid"/>
            <a:round/>
            <a:headEnd type="none" w="med" len="med"/>
            <a:tailEnd type="none" w="med" len="med"/>
          </a:ln>
        </p:spPr>
      </p:cxnSp>
      <p:pic>
        <p:nvPicPr>
          <p:cNvPr id="96" name="Google Shape;96;p17"/>
          <p:cNvPicPr preferRelativeResize="0"/>
          <p:nvPr/>
        </p:nvPicPr>
        <p:blipFill>
          <a:blip r:embed="rId3">
            <a:alphaModFix/>
          </a:blip>
          <a:stretch>
            <a:fillRect/>
          </a:stretch>
        </p:blipFill>
        <p:spPr>
          <a:xfrm>
            <a:off x="7406950" y="729075"/>
            <a:ext cx="1584600" cy="1352100"/>
          </a:xfrm>
          <a:prstGeom prst="roundRect">
            <a:avLst>
              <a:gd name="adj" fmla="val 16667"/>
            </a:avLst>
          </a:prstGeom>
          <a:noFill/>
          <a:ln w="19050" cap="flat" cmpd="sng">
            <a:solidFill>
              <a:schemeClr val="lt2"/>
            </a:solidFill>
            <a:prstDash val="solid"/>
            <a:round/>
            <a:headEnd type="none" w="sm" len="sm"/>
            <a:tailEnd type="none" w="sm" len="sm"/>
          </a:ln>
        </p:spPr>
      </p:pic>
      <p:pic>
        <p:nvPicPr>
          <p:cNvPr id="97" name="Google Shape;97;p17"/>
          <p:cNvPicPr preferRelativeResize="0"/>
          <p:nvPr/>
        </p:nvPicPr>
        <p:blipFill>
          <a:blip r:embed="rId4">
            <a:alphaModFix/>
          </a:blip>
          <a:stretch>
            <a:fillRect/>
          </a:stretch>
        </p:blipFill>
        <p:spPr>
          <a:xfrm>
            <a:off x="6199325" y="1491900"/>
            <a:ext cx="1475400" cy="1180800"/>
          </a:xfrm>
          <a:prstGeom prst="roundRect">
            <a:avLst>
              <a:gd name="adj" fmla="val 16667"/>
            </a:avLst>
          </a:prstGeom>
          <a:noFill/>
          <a:ln w="19050" cap="flat" cmpd="sng">
            <a:solidFill>
              <a:schemeClr val="lt2"/>
            </a:solidFill>
            <a:prstDash val="solid"/>
            <a:round/>
            <a:headEnd type="none" w="sm" len="sm"/>
            <a:tailEnd type="none" w="sm" len="sm"/>
          </a:ln>
        </p:spPr>
      </p:pic>
      <p:pic>
        <p:nvPicPr>
          <p:cNvPr id="98" name="Google Shape;98;p17"/>
          <p:cNvPicPr preferRelativeResize="0"/>
          <p:nvPr/>
        </p:nvPicPr>
        <p:blipFill>
          <a:blip r:embed="rId5">
            <a:alphaModFix/>
          </a:blip>
          <a:stretch>
            <a:fillRect/>
          </a:stretch>
        </p:blipFill>
        <p:spPr>
          <a:xfrm>
            <a:off x="7062850" y="2571747"/>
            <a:ext cx="1928700" cy="1287300"/>
          </a:xfrm>
          <a:prstGeom prst="roundRect">
            <a:avLst>
              <a:gd name="adj" fmla="val 16667"/>
            </a:avLst>
          </a:prstGeom>
          <a:noFill/>
          <a:ln w="19050" cap="flat" cmpd="sng">
            <a:solidFill>
              <a:schemeClr val="lt2"/>
            </a:solidFill>
            <a:prstDash val="solid"/>
            <a:round/>
            <a:headEnd type="none" w="sm" len="sm"/>
            <a:tailEnd type="none" w="sm" len="sm"/>
          </a:ln>
        </p:spPr>
      </p:pic>
      <p:pic>
        <p:nvPicPr>
          <p:cNvPr id="99" name="Google Shape;99;p17"/>
          <p:cNvPicPr preferRelativeResize="0"/>
          <p:nvPr/>
        </p:nvPicPr>
        <p:blipFill>
          <a:blip r:embed="rId6">
            <a:alphaModFix/>
          </a:blip>
          <a:stretch>
            <a:fillRect/>
          </a:stretch>
        </p:blipFill>
        <p:spPr>
          <a:xfrm>
            <a:off x="6199323" y="3920962"/>
            <a:ext cx="1073700" cy="1058400"/>
          </a:xfrm>
          <a:prstGeom prst="roundRect">
            <a:avLst>
              <a:gd name="adj" fmla="val 16667"/>
            </a:avLst>
          </a:prstGeom>
          <a:noFill/>
          <a:ln w="19050" cap="flat" cmpd="sng">
            <a:solidFill>
              <a:schemeClr val="lt2"/>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311700" y="0"/>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
                <a:latin typeface="Oswald Regular"/>
                <a:ea typeface="Oswald Regular"/>
                <a:cs typeface="Oswald Regular"/>
                <a:sym typeface="Oswald Regular"/>
              </a:rPr>
              <a:t>Czego NIE robić</a:t>
            </a:r>
            <a:endParaRPr>
              <a:latin typeface="Oswald Regular"/>
              <a:ea typeface="Oswald Regular"/>
              <a:cs typeface="Oswald Regular"/>
              <a:sym typeface="Oswald Regular"/>
            </a:endParaRPr>
          </a:p>
        </p:txBody>
      </p:sp>
      <p:sp>
        <p:nvSpPr>
          <p:cNvPr id="105" name="Google Shape;105;p18"/>
          <p:cNvSpPr txBox="1">
            <a:spLocks noGrp="1"/>
          </p:cNvSpPr>
          <p:nvPr>
            <p:ph type="body" idx="1"/>
          </p:nvPr>
        </p:nvSpPr>
        <p:spPr>
          <a:xfrm>
            <a:off x="57075" y="1203075"/>
            <a:ext cx="5987100" cy="3354000"/>
          </a:xfrm>
          <a:prstGeom prst="rect">
            <a:avLst/>
          </a:prstGeom>
        </p:spPr>
        <p:txBody>
          <a:bodyPr spcFirstLastPara="1" wrap="square" lIns="91425" tIns="91425" rIns="91425" bIns="91425" anchor="t" anchorCtr="0">
            <a:noAutofit/>
          </a:bodyPr>
          <a:lstStyle/>
          <a:p>
            <a:pPr marL="457200" lvl="0" indent="-323850" algn="just" rtl="0">
              <a:spcBef>
                <a:spcPts val="0"/>
              </a:spcBef>
              <a:spcAft>
                <a:spcPts val="0"/>
              </a:spcAft>
              <a:buSzPts val="1500"/>
              <a:buChar char="●"/>
            </a:pPr>
            <a:r>
              <a:rPr lang="pl" sz="1300">
                <a:latin typeface="Arial"/>
                <a:ea typeface="Arial"/>
                <a:cs typeface="Arial"/>
                <a:sym typeface="Arial"/>
              </a:rPr>
              <a:t>Nie umniejszaj i nie neguj uczuć osoby chorującej na depresję. </a:t>
            </a:r>
            <a:endParaRPr sz="1300">
              <a:latin typeface="Arial"/>
              <a:ea typeface="Arial"/>
              <a:cs typeface="Arial"/>
              <a:sym typeface="Arial"/>
            </a:endParaRPr>
          </a:p>
          <a:p>
            <a:pPr marL="457200" lvl="0" indent="-311150" algn="just" rtl="0">
              <a:spcBef>
                <a:spcPts val="0"/>
              </a:spcBef>
              <a:spcAft>
                <a:spcPts val="0"/>
              </a:spcAft>
              <a:buSzPts val="1300"/>
              <a:buFont typeface="Arial"/>
              <a:buChar char="●"/>
            </a:pPr>
            <a:r>
              <a:rPr lang="pl" sz="1300">
                <a:latin typeface="Arial"/>
                <a:ea typeface="Arial"/>
                <a:cs typeface="Arial"/>
                <a:sym typeface="Arial"/>
              </a:rPr>
              <a:t>Nie bagatelizuj choroby bliskiego. Unikaj oceniania i porównywania.</a:t>
            </a:r>
            <a:endParaRPr sz="1300">
              <a:latin typeface="Arial"/>
              <a:ea typeface="Arial"/>
              <a:cs typeface="Arial"/>
              <a:sym typeface="Arial"/>
            </a:endParaRPr>
          </a:p>
          <a:p>
            <a:pPr marL="457200" lvl="0" indent="-311150" algn="just" rtl="0">
              <a:spcBef>
                <a:spcPts val="0"/>
              </a:spcBef>
              <a:spcAft>
                <a:spcPts val="0"/>
              </a:spcAft>
              <a:buSzPts val="1300"/>
              <a:buFont typeface="Arial"/>
              <a:buChar char="●"/>
            </a:pPr>
            <a:r>
              <a:rPr lang="pl" sz="1300">
                <a:latin typeface="Arial"/>
                <a:ea typeface="Arial"/>
                <a:cs typeface="Arial"/>
                <a:sym typeface="Arial"/>
              </a:rPr>
              <a:t>Nie mów, że wiesz, co czuje osoba chorująca na depresję</a:t>
            </a:r>
            <a:endParaRPr sz="1300">
              <a:latin typeface="Arial"/>
              <a:ea typeface="Arial"/>
              <a:cs typeface="Arial"/>
              <a:sym typeface="Arial"/>
            </a:endParaRPr>
          </a:p>
          <a:p>
            <a:pPr marL="457200" lvl="0" indent="-311150" algn="just" rtl="0">
              <a:spcBef>
                <a:spcPts val="0"/>
              </a:spcBef>
              <a:spcAft>
                <a:spcPts val="0"/>
              </a:spcAft>
              <a:buSzPts val="1300"/>
              <a:buFont typeface="Arial"/>
              <a:buChar char="●"/>
            </a:pPr>
            <a:r>
              <a:rPr lang="pl" sz="1300">
                <a:latin typeface="Arial"/>
                <a:ea typeface="Arial"/>
                <a:cs typeface="Arial"/>
                <a:sym typeface="Arial"/>
              </a:rPr>
              <a:t>Nie uszczęśliwiaj chorego na siłę</a:t>
            </a:r>
            <a:endParaRPr sz="1300">
              <a:latin typeface="Arial"/>
              <a:ea typeface="Arial"/>
              <a:cs typeface="Arial"/>
              <a:sym typeface="Arial"/>
            </a:endParaRPr>
          </a:p>
          <a:p>
            <a:pPr marL="457200" lvl="0" indent="-311150" algn="just" rtl="0">
              <a:spcBef>
                <a:spcPts val="0"/>
              </a:spcBef>
              <a:spcAft>
                <a:spcPts val="0"/>
              </a:spcAft>
              <a:buSzPts val="1300"/>
              <a:buFont typeface="Arial"/>
              <a:buChar char="●"/>
            </a:pPr>
            <a:r>
              <a:rPr lang="pl" sz="1300">
                <a:latin typeface="Arial"/>
                <a:ea typeface="Arial"/>
                <a:cs typeface="Arial"/>
                <a:sym typeface="Arial"/>
              </a:rPr>
              <a:t>Nie powielaj mitów i fałszywych przekonań na temat leczenia („leki antydepresyjne uzależniają lub zmieniają osobowość”, „tylko leki mogą pomóc”)</a:t>
            </a:r>
            <a:endParaRPr sz="1300">
              <a:latin typeface="Arial"/>
              <a:ea typeface="Arial"/>
              <a:cs typeface="Arial"/>
              <a:sym typeface="Arial"/>
            </a:endParaRPr>
          </a:p>
          <a:p>
            <a:pPr marL="457200" lvl="0" indent="-311150" algn="just" rtl="0">
              <a:spcBef>
                <a:spcPts val="0"/>
              </a:spcBef>
              <a:spcAft>
                <a:spcPts val="0"/>
              </a:spcAft>
              <a:buSzPts val="1300"/>
              <a:buFont typeface="Arial"/>
              <a:buChar char="●"/>
            </a:pPr>
            <a:r>
              <a:rPr lang="pl" sz="1300">
                <a:latin typeface="Arial"/>
                <a:ea typeface="Arial"/>
                <a:cs typeface="Arial"/>
                <a:sym typeface="Arial"/>
              </a:rPr>
              <a:t>Nie przytłaczaj chorego swoją troską i wsparciem.</a:t>
            </a:r>
            <a:endParaRPr sz="1300">
              <a:latin typeface="Arial"/>
              <a:ea typeface="Arial"/>
              <a:cs typeface="Arial"/>
              <a:sym typeface="Arial"/>
            </a:endParaRPr>
          </a:p>
          <a:p>
            <a:pPr marL="457200" lvl="0" indent="-311150" algn="just" rtl="0">
              <a:spcBef>
                <a:spcPts val="0"/>
              </a:spcBef>
              <a:spcAft>
                <a:spcPts val="0"/>
              </a:spcAft>
              <a:buSzPts val="1300"/>
              <a:buFont typeface="Arial"/>
              <a:buChar char="●"/>
            </a:pPr>
            <a:r>
              <a:rPr lang="pl" sz="1300">
                <a:latin typeface="Arial"/>
                <a:ea typeface="Arial"/>
                <a:cs typeface="Arial"/>
                <a:sym typeface="Arial"/>
              </a:rPr>
              <a:t>Nie proponuj choremu alkoholu</a:t>
            </a:r>
            <a:endParaRPr sz="1300">
              <a:latin typeface="Arial"/>
              <a:ea typeface="Arial"/>
              <a:cs typeface="Arial"/>
              <a:sym typeface="Arial"/>
            </a:endParaRPr>
          </a:p>
          <a:p>
            <a:pPr marL="457200" lvl="0" indent="-311150" algn="just" rtl="0">
              <a:spcBef>
                <a:spcPts val="0"/>
              </a:spcBef>
              <a:spcAft>
                <a:spcPts val="0"/>
              </a:spcAft>
              <a:buSzPts val="1300"/>
              <a:buFont typeface="Arial"/>
              <a:buChar char="●"/>
            </a:pPr>
            <a:r>
              <a:rPr lang="pl" sz="1300">
                <a:latin typeface="Arial"/>
                <a:ea typeface="Arial"/>
                <a:cs typeface="Arial"/>
                <a:sym typeface="Arial"/>
              </a:rPr>
              <a:t>Nie bagatelizuj niepokojących objawów. Gdy chory wypowiada myśli samobójcze, koniecznie poinformuj o tym jego lekarza.</a:t>
            </a:r>
            <a:endParaRPr sz="1300">
              <a:latin typeface="Arial"/>
              <a:ea typeface="Arial"/>
              <a:cs typeface="Arial"/>
              <a:sym typeface="Arial"/>
            </a:endParaRPr>
          </a:p>
          <a:p>
            <a:pPr marL="457200" lvl="0" indent="-311150" algn="just" rtl="0">
              <a:spcBef>
                <a:spcPts val="0"/>
              </a:spcBef>
              <a:spcAft>
                <a:spcPts val="0"/>
              </a:spcAft>
              <a:buSzPts val="1300"/>
              <a:buFont typeface="Arial"/>
              <a:buChar char="●"/>
            </a:pPr>
            <a:r>
              <a:rPr lang="pl" sz="1300">
                <a:latin typeface="Arial"/>
                <a:ea typeface="Arial"/>
                <a:cs typeface="Arial"/>
                <a:sym typeface="Arial"/>
              </a:rPr>
              <a:t>Nie zniechęcaj się i nie zrażaj negatywną reakcją chorego na twoją pomoc. Nie traktuj jej jako niechęci skierowanej wobec ciebie. Zachowanie chorego wynika ze schorzenia, które go dotyka.</a:t>
            </a:r>
            <a:endParaRPr sz="1300">
              <a:latin typeface="Arial"/>
              <a:ea typeface="Arial"/>
              <a:cs typeface="Arial"/>
              <a:sym typeface="Arial"/>
            </a:endParaRPr>
          </a:p>
          <a:p>
            <a:pPr marL="457200" lvl="0" indent="0" algn="l" rtl="0">
              <a:spcBef>
                <a:spcPts val="1200"/>
              </a:spcBef>
              <a:spcAft>
                <a:spcPts val="1600"/>
              </a:spcAft>
              <a:buNone/>
            </a:pPr>
            <a:endParaRPr sz="1100">
              <a:latin typeface="Arial"/>
              <a:ea typeface="Arial"/>
              <a:cs typeface="Arial"/>
              <a:sym typeface="Arial"/>
            </a:endParaRPr>
          </a:p>
        </p:txBody>
      </p:sp>
      <p:cxnSp>
        <p:nvCxnSpPr>
          <p:cNvPr id="106" name="Google Shape;106;p18"/>
          <p:cNvCxnSpPr/>
          <p:nvPr/>
        </p:nvCxnSpPr>
        <p:spPr>
          <a:xfrm rot="10800000" flipH="1">
            <a:off x="2346900" y="831300"/>
            <a:ext cx="4572000" cy="4200"/>
          </a:xfrm>
          <a:prstGeom prst="straightConnector1">
            <a:avLst/>
          </a:prstGeom>
          <a:noFill/>
          <a:ln w="28575" cap="flat" cmpd="sng">
            <a:solidFill>
              <a:schemeClr val="lt2"/>
            </a:solidFill>
            <a:prstDash val="solid"/>
            <a:round/>
            <a:headEnd type="none" w="med" len="med"/>
            <a:tailEnd type="none" w="med" len="med"/>
          </a:ln>
        </p:spPr>
      </p:cxnSp>
      <p:pic>
        <p:nvPicPr>
          <p:cNvPr id="107" name="Google Shape;107;p18"/>
          <p:cNvPicPr preferRelativeResize="0"/>
          <p:nvPr/>
        </p:nvPicPr>
        <p:blipFill>
          <a:blip r:embed="rId3">
            <a:alphaModFix/>
          </a:blip>
          <a:stretch>
            <a:fillRect/>
          </a:stretch>
        </p:blipFill>
        <p:spPr>
          <a:xfrm>
            <a:off x="6224750" y="2911475"/>
            <a:ext cx="2754300" cy="1837800"/>
          </a:xfrm>
          <a:prstGeom prst="roundRect">
            <a:avLst>
              <a:gd name="adj" fmla="val 16667"/>
            </a:avLst>
          </a:prstGeom>
          <a:noFill/>
          <a:ln w="19050" cap="flat" cmpd="sng">
            <a:solidFill>
              <a:schemeClr val="lt2"/>
            </a:solidFill>
            <a:prstDash val="solid"/>
            <a:round/>
            <a:headEnd type="none" w="sm" len="sm"/>
            <a:tailEnd type="none" w="sm" len="sm"/>
          </a:ln>
        </p:spPr>
      </p:pic>
      <p:pic>
        <p:nvPicPr>
          <p:cNvPr id="108" name="Google Shape;108;p18"/>
          <p:cNvPicPr preferRelativeResize="0"/>
          <p:nvPr/>
        </p:nvPicPr>
        <p:blipFill>
          <a:blip r:embed="rId4">
            <a:alphaModFix/>
          </a:blip>
          <a:stretch>
            <a:fillRect/>
          </a:stretch>
        </p:blipFill>
        <p:spPr>
          <a:xfrm>
            <a:off x="6349700" y="1054325"/>
            <a:ext cx="2504400" cy="1771200"/>
          </a:xfrm>
          <a:prstGeom prst="roundRect">
            <a:avLst>
              <a:gd name="adj" fmla="val 16667"/>
            </a:avLst>
          </a:prstGeom>
          <a:noFill/>
          <a:ln w="19050" cap="flat" cmpd="sng">
            <a:solidFill>
              <a:schemeClr val="lt2"/>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311700" y="613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
                <a:latin typeface="Oswald Regular"/>
                <a:ea typeface="Oswald Regular"/>
                <a:cs typeface="Oswald Regular"/>
                <a:sym typeface="Oswald Regular"/>
              </a:rPr>
              <a:t>Czego NIE mówić -zakazane słowa</a:t>
            </a:r>
            <a:endParaRPr>
              <a:latin typeface="Oswald Regular"/>
              <a:ea typeface="Oswald Regular"/>
              <a:cs typeface="Oswald Regular"/>
              <a:sym typeface="Oswald Regular"/>
            </a:endParaRPr>
          </a:p>
        </p:txBody>
      </p:sp>
      <p:sp>
        <p:nvSpPr>
          <p:cNvPr id="114" name="Google Shape;114;p19"/>
          <p:cNvSpPr txBox="1">
            <a:spLocks noGrp="1"/>
          </p:cNvSpPr>
          <p:nvPr>
            <p:ph type="body" idx="1"/>
          </p:nvPr>
        </p:nvSpPr>
        <p:spPr>
          <a:xfrm>
            <a:off x="167800" y="1236300"/>
            <a:ext cx="6529800" cy="3354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pl" sz="1300">
                <a:latin typeface="Arial"/>
                <a:ea typeface="Arial"/>
                <a:cs typeface="Arial"/>
                <a:sym typeface="Arial"/>
              </a:rPr>
              <a:t>W rozmowie z chorym na depresję trzeba bardzo uważać na słowa. Stwierdzenia typu:</a:t>
            </a:r>
            <a:r>
              <a:rPr lang="pl" sz="1300" b="1">
                <a:latin typeface="Arial"/>
                <a:ea typeface="Arial"/>
                <a:cs typeface="Arial"/>
                <a:sym typeface="Arial"/>
              </a:rPr>
              <a:t> </a:t>
            </a:r>
            <a:endParaRPr sz="1300" b="1">
              <a:latin typeface="Arial"/>
              <a:ea typeface="Arial"/>
              <a:cs typeface="Arial"/>
              <a:sym typeface="Arial"/>
            </a:endParaRPr>
          </a:p>
          <a:p>
            <a:pPr marL="457200" lvl="0" indent="-311150" algn="just" rtl="0">
              <a:spcBef>
                <a:spcPts val="1600"/>
              </a:spcBef>
              <a:spcAft>
                <a:spcPts val="0"/>
              </a:spcAft>
              <a:buSzPts val="1300"/>
              <a:buFont typeface="Arial"/>
              <a:buChar char="●"/>
            </a:pPr>
            <a:r>
              <a:rPr lang="pl" sz="1300" b="1">
                <a:latin typeface="Arial"/>
                <a:ea typeface="Arial"/>
                <a:cs typeface="Arial"/>
                <a:sym typeface="Arial"/>
              </a:rPr>
              <a:t>„Weź się w garść”.</a:t>
            </a:r>
            <a:endParaRPr sz="1300" b="1">
              <a:latin typeface="Arial"/>
              <a:ea typeface="Arial"/>
              <a:cs typeface="Arial"/>
              <a:sym typeface="Arial"/>
            </a:endParaRPr>
          </a:p>
          <a:p>
            <a:pPr marL="457200" lvl="0" indent="-311150" algn="just" rtl="0">
              <a:spcBef>
                <a:spcPts val="0"/>
              </a:spcBef>
              <a:spcAft>
                <a:spcPts val="0"/>
              </a:spcAft>
              <a:buSzPts val="1300"/>
              <a:buFont typeface="Arial"/>
              <a:buChar char="●"/>
            </a:pPr>
            <a:r>
              <a:rPr lang="pl" sz="1300" b="1">
                <a:latin typeface="Arial"/>
                <a:ea typeface="Arial"/>
                <a:cs typeface="Arial"/>
                <a:sym typeface="Arial"/>
              </a:rPr>
              <a:t>„Nie masz powodów do smutku, inni mają gorzej”.</a:t>
            </a:r>
            <a:endParaRPr sz="1300" b="1">
              <a:latin typeface="Arial"/>
              <a:ea typeface="Arial"/>
              <a:cs typeface="Arial"/>
              <a:sym typeface="Arial"/>
            </a:endParaRPr>
          </a:p>
          <a:p>
            <a:pPr marL="457200" lvl="0" indent="-311150" algn="just" rtl="0">
              <a:spcBef>
                <a:spcPts val="0"/>
              </a:spcBef>
              <a:spcAft>
                <a:spcPts val="0"/>
              </a:spcAft>
              <a:buSzPts val="1300"/>
              <a:buFont typeface="Arial"/>
              <a:buChar char="●"/>
            </a:pPr>
            <a:r>
              <a:rPr lang="pl" sz="1300" b="1">
                <a:latin typeface="Arial"/>
                <a:ea typeface="Arial"/>
                <a:cs typeface="Arial"/>
                <a:sym typeface="Arial"/>
              </a:rPr>
              <a:t>„Przestań się nad sobą użalać” </a:t>
            </a:r>
            <a:endParaRPr sz="1300" b="1">
              <a:latin typeface="Arial"/>
              <a:ea typeface="Arial"/>
              <a:cs typeface="Arial"/>
              <a:sym typeface="Arial"/>
            </a:endParaRPr>
          </a:p>
          <a:p>
            <a:pPr marL="457200" lvl="0" indent="-311150" algn="just" rtl="0">
              <a:spcBef>
                <a:spcPts val="0"/>
              </a:spcBef>
              <a:spcAft>
                <a:spcPts val="0"/>
              </a:spcAft>
              <a:buSzPts val="1300"/>
              <a:buFont typeface="Arial"/>
              <a:buChar char="●"/>
            </a:pPr>
            <a:r>
              <a:rPr lang="pl" sz="1300" b="1">
                <a:latin typeface="Arial"/>
                <a:ea typeface="Arial"/>
                <a:cs typeface="Arial"/>
                <a:sym typeface="Arial"/>
              </a:rPr>
              <a:t>„Masz takie wspaniałe życie i tyle rzeczy, za które możesz być wdzięczny”</a:t>
            </a:r>
            <a:endParaRPr sz="1300" b="1">
              <a:latin typeface="Arial"/>
              <a:ea typeface="Arial"/>
              <a:cs typeface="Arial"/>
              <a:sym typeface="Arial"/>
            </a:endParaRPr>
          </a:p>
          <a:p>
            <a:pPr marL="457200" lvl="0" indent="-311150" algn="just" rtl="0">
              <a:spcBef>
                <a:spcPts val="0"/>
              </a:spcBef>
              <a:spcAft>
                <a:spcPts val="0"/>
              </a:spcAft>
              <a:buSzPts val="1300"/>
              <a:buFont typeface="Arial"/>
              <a:buChar char="●"/>
            </a:pPr>
            <a:r>
              <a:rPr lang="pl" sz="1300" b="1">
                <a:latin typeface="Arial"/>
                <a:ea typeface="Arial"/>
                <a:cs typeface="Arial"/>
                <a:sym typeface="Arial"/>
              </a:rPr>
              <a:t>„To wszystko jest w Twojej głowie”</a:t>
            </a:r>
            <a:endParaRPr sz="1300" b="1">
              <a:latin typeface="Arial"/>
              <a:ea typeface="Arial"/>
              <a:cs typeface="Arial"/>
              <a:sym typeface="Arial"/>
            </a:endParaRPr>
          </a:p>
          <a:p>
            <a:pPr marL="457200" lvl="0" indent="-311150" algn="just" rtl="0">
              <a:spcBef>
                <a:spcPts val="0"/>
              </a:spcBef>
              <a:spcAft>
                <a:spcPts val="0"/>
              </a:spcAft>
              <a:buSzPts val="1300"/>
              <a:buFont typeface="Arial"/>
              <a:buChar char="●"/>
            </a:pPr>
            <a:r>
              <a:rPr lang="pl" sz="1300" b="1">
                <a:latin typeface="Arial"/>
                <a:ea typeface="Arial"/>
                <a:cs typeface="Arial"/>
                <a:sym typeface="Arial"/>
              </a:rPr>
              <a:t>„Przestań być taki ponury!”</a:t>
            </a:r>
            <a:endParaRPr sz="1300" b="1">
              <a:latin typeface="Arial"/>
              <a:ea typeface="Arial"/>
              <a:cs typeface="Arial"/>
              <a:sym typeface="Arial"/>
            </a:endParaRPr>
          </a:p>
          <a:p>
            <a:pPr marL="457200" lvl="0" indent="-311150" algn="just" rtl="0">
              <a:spcBef>
                <a:spcPts val="0"/>
              </a:spcBef>
              <a:spcAft>
                <a:spcPts val="0"/>
              </a:spcAft>
              <a:buSzPts val="1300"/>
              <a:buFont typeface="Arial"/>
              <a:buChar char="●"/>
            </a:pPr>
            <a:r>
              <a:rPr lang="pl" sz="1300" b="1">
                <a:latin typeface="Arial"/>
                <a:ea typeface="Arial"/>
                <a:cs typeface="Arial"/>
                <a:sym typeface="Arial"/>
              </a:rPr>
              <a:t>„Wszystko będzie dobrze”</a:t>
            </a:r>
            <a:endParaRPr sz="1300" b="1">
              <a:latin typeface="Arial"/>
              <a:ea typeface="Arial"/>
              <a:cs typeface="Arial"/>
              <a:sym typeface="Arial"/>
            </a:endParaRPr>
          </a:p>
          <a:p>
            <a:pPr marL="457200" lvl="0" indent="-311150" algn="just" rtl="0">
              <a:spcBef>
                <a:spcPts val="0"/>
              </a:spcBef>
              <a:spcAft>
                <a:spcPts val="0"/>
              </a:spcAft>
              <a:buSzPts val="1300"/>
              <a:buFont typeface="Arial"/>
              <a:buChar char="●"/>
            </a:pPr>
            <a:r>
              <a:rPr lang="pl" sz="1300" b="1">
                <a:latin typeface="Arial"/>
                <a:ea typeface="Arial"/>
                <a:cs typeface="Arial"/>
                <a:sym typeface="Arial"/>
              </a:rPr>
              <a:t>„Przesadzasz, innym jest trudniej i się nie załamują”</a:t>
            </a:r>
            <a:endParaRPr sz="1300" b="1">
              <a:latin typeface="Arial"/>
              <a:ea typeface="Arial"/>
              <a:cs typeface="Arial"/>
              <a:sym typeface="Arial"/>
            </a:endParaRPr>
          </a:p>
          <a:p>
            <a:pPr marL="0" lvl="0" indent="0" algn="just" rtl="0">
              <a:spcBef>
                <a:spcPts val="1200"/>
              </a:spcBef>
              <a:spcAft>
                <a:spcPts val="0"/>
              </a:spcAft>
              <a:buNone/>
            </a:pPr>
            <a:r>
              <a:rPr lang="pl" sz="1300">
                <a:latin typeface="Arial"/>
                <a:ea typeface="Arial"/>
                <a:cs typeface="Arial"/>
                <a:sym typeface="Arial"/>
              </a:rPr>
              <a:t>tylko potęgują uczucie niezrozumienia i sprawią, że chory popadnie w izolację.</a:t>
            </a:r>
            <a:r>
              <a:rPr lang="pl" sz="1300" b="1">
                <a:latin typeface="Arial"/>
                <a:ea typeface="Arial"/>
                <a:cs typeface="Arial"/>
                <a:sym typeface="Arial"/>
              </a:rPr>
              <a:t> </a:t>
            </a:r>
            <a:r>
              <a:rPr lang="pl" sz="1300">
                <a:latin typeface="Arial"/>
                <a:ea typeface="Arial"/>
                <a:cs typeface="Arial"/>
                <a:sym typeface="Arial"/>
              </a:rPr>
              <a:t>Mogą one wzmacniać samotność oraz poczucie winy i niezrozumienia. Chory nie kontroluje swojego nastroju. Nie jest w stanie zmienić swojego nastawienia, uśmiechać się na zawołanie i udawać, że wszystko jest w porządku. Depresja nie jest fanaberią, z którą można poradzić sobie za pomocą siły woli.</a:t>
            </a:r>
            <a:endParaRPr sz="1300">
              <a:latin typeface="Arial"/>
              <a:ea typeface="Arial"/>
              <a:cs typeface="Arial"/>
              <a:sym typeface="Arial"/>
            </a:endParaRPr>
          </a:p>
          <a:p>
            <a:pPr marL="0" lvl="0" indent="0" algn="l" rtl="0">
              <a:spcBef>
                <a:spcPts val="1200"/>
              </a:spcBef>
              <a:spcAft>
                <a:spcPts val="0"/>
              </a:spcAft>
              <a:buNone/>
            </a:pPr>
            <a:endParaRPr sz="1100" b="1">
              <a:latin typeface="Arial"/>
              <a:ea typeface="Arial"/>
              <a:cs typeface="Arial"/>
              <a:sym typeface="Arial"/>
            </a:endParaRPr>
          </a:p>
          <a:p>
            <a:pPr marL="0" lvl="0" indent="0" algn="l" rtl="0">
              <a:spcBef>
                <a:spcPts val="1200"/>
              </a:spcBef>
              <a:spcAft>
                <a:spcPts val="1600"/>
              </a:spcAft>
              <a:buNone/>
            </a:pPr>
            <a:endParaRPr sz="1100" b="1">
              <a:latin typeface="Arial"/>
              <a:ea typeface="Arial"/>
              <a:cs typeface="Arial"/>
              <a:sym typeface="Arial"/>
            </a:endParaRPr>
          </a:p>
        </p:txBody>
      </p:sp>
      <p:cxnSp>
        <p:nvCxnSpPr>
          <p:cNvPr id="115" name="Google Shape;115;p19"/>
          <p:cNvCxnSpPr/>
          <p:nvPr/>
        </p:nvCxnSpPr>
        <p:spPr>
          <a:xfrm rot="10800000" flipH="1">
            <a:off x="1289700" y="892625"/>
            <a:ext cx="6564600" cy="4200"/>
          </a:xfrm>
          <a:prstGeom prst="straightConnector1">
            <a:avLst/>
          </a:prstGeom>
          <a:noFill/>
          <a:ln w="28575" cap="flat" cmpd="sng">
            <a:solidFill>
              <a:schemeClr val="lt2"/>
            </a:solidFill>
            <a:prstDash val="solid"/>
            <a:round/>
            <a:headEnd type="none" w="med" len="med"/>
            <a:tailEnd type="none" w="med" len="med"/>
          </a:ln>
        </p:spPr>
      </p:cxnSp>
      <p:pic>
        <p:nvPicPr>
          <p:cNvPr id="116" name="Google Shape;116;p19"/>
          <p:cNvPicPr preferRelativeResize="0"/>
          <p:nvPr/>
        </p:nvPicPr>
        <p:blipFill>
          <a:blip r:embed="rId3">
            <a:alphaModFix/>
          </a:blip>
          <a:stretch>
            <a:fillRect/>
          </a:stretch>
        </p:blipFill>
        <p:spPr>
          <a:xfrm>
            <a:off x="6850000" y="1953200"/>
            <a:ext cx="2141600" cy="2141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311700" y="502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
                <a:latin typeface="Oswald Regular"/>
                <a:ea typeface="Oswald Regular"/>
                <a:cs typeface="Oswald Regular"/>
                <a:sym typeface="Oswald Regular"/>
              </a:rPr>
              <a:t>Co pomaga, oprócz leków?</a:t>
            </a:r>
            <a:endParaRPr>
              <a:latin typeface="Oswald Regular"/>
              <a:ea typeface="Oswald Regular"/>
              <a:cs typeface="Oswald Regular"/>
              <a:sym typeface="Oswald Regular"/>
            </a:endParaRPr>
          </a:p>
        </p:txBody>
      </p:sp>
      <p:sp>
        <p:nvSpPr>
          <p:cNvPr id="122" name="Google Shape;122;p20"/>
          <p:cNvSpPr txBox="1">
            <a:spLocks noGrp="1"/>
          </p:cNvSpPr>
          <p:nvPr>
            <p:ph type="body" idx="1"/>
          </p:nvPr>
        </p:nvSpPr>
        <p:spPr>
          <a:xfrm>
            <a:off x="311700" y="1225225"/>
            <a:ext cx="8520600" cy="1641900"/>
          </a:xfrm>
          <a:prstGeom prst="rect">
            <a:avLst/>
          </a:prstGeom>
        </p:spPr>
        <p:txBody>
          <a:bodyPr spcFirstLastPara="1" wrap="square" lIns="91425" tIns="91425" rIns="91425" bIns="91425" anchor="t" anchorCtr="0">
            <a:noAutofit/>
          </a:bodyPr>
          <a:lstStyle/>
          <a:p>
            <a:pPr marL="457200" lvl="0" indent="-317500" algn="just" rtl="0">
              <a:spcBef>
                <a:spcPts val="0"/>
              </a:spcBef>
              <a:spcAft>
                <a:spcPts val="0"/>
              </a:spcAft>
              <a:buSzPts val="1400"/>
              <a:buChar char="➔"/>
            </a:pPr>
            <a:r>
              <a:rPr lang="pl" sz="1400"/>
              <a:t>Jedną z metod jest </a:t>
            </a:r>
            <a:r>
              <a:rPr lang="pl" sz="1400" b="1">
                <a:solidFill>
                  <a:schemeClr val="lt2"/>
                </a:solidFill>
              </a:rPr>
              <a:t>fototerapia</a:t>
            </a:r>
            <a:r>
              <a:rPr lang="pl" sz="1400"/>
              <a:t> - cykliczna ekspozycja chorego na światło o odpowiednim natężeniu. To bezpieczna i skuteczna metoda stosowana najczęściej w przypadku depresji sezonowej, czyli obniżeniu nastroju w czasie jesienno-zimowym lub zimowo-wiosennym.</a:t>
            </a:r>
            <a:endParaRPr sz="1400"/>
          </a:p>
          <a:p>
            <a:pPr marL="457200" lvl="0" indent="-317500" algn="just" rtl="0">
              <a:spcBef>
                <a:spcPts val="0"/>
              </a:spcBef>
              <a:spcAft>
                <a:spcPts val="0"/>
              </a:spcAft>
              <a:buSzPts val="1400"/>
              <a:buChar char="➔"/>
            </a:pPr>
            <a:r>
              <a:rPr lang="pl" sz="1400"/>
              <a:t>może pomóc również </a:t>
            </a:r>
            <a:r>
              <a:rPr lang="pl" sz="1400" b="1">
                <a:solidFill>
                  <a:schemeClr val="lt2"/>
                </a:solidFill>
              </a:rPr>
              <a:t>ruch.</a:t>
            </a:r>
            <a:r>
              <a:rPr lang="pl" sz="1400"/>
              <a:t> Nie chodzi o wycieńczające treningi, wystarczy namówić chorego na spacer. Ważne, aby wyszedł z domu. Podczas aktywności fizycznej w organizmie uwalnia się serotonina, określana hormonem szczęścia.</a:t>
            </a:r>
            <a:endParaRPr sz="1400"/>
          </a:p>
          <a:p>
            <a:pPr marL="457200" lvl="0" indent="0" algn="ctr" rtl="0">
              <a:spcBef>
                <a:spcPts val="1600"/>
              </a:spcBef>
              <a:spcAft>
                <a:spcPts val="1600"/>
              </a:spcAft>
              <a:buNone/>
            </a:pPr>
            <a:endParaRPr sz="1300"/>
          </a:p>
        </p:txBody>
      </p:sp>
      <p:sp>
        <p:nvSpPr>
          <p:cNvPr id="123" name="Google Shape;123;p20"/>
          <p:cNvSpPr txBox="1"/>
          <p:nvPr/>
        </p:nvSpPr>
        <p:spPr>
          <a:xfrm>
            <a:off x="774950" y="4312200"/>
            <a:ext cx="7727100" cy="8313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1600"/>
              </a:spcAft>
              <a:buClr>
                <a:schemeClr val="dk1"/>
              </a:buClr>
              <a:buSzPts val="1100"/>
              <a:buFont typeface="Arial"/>
              <a:buNone/>
            </a:pPr>
            <a:r>
              <a:rPr lang="pl" sz="1200" i="1">
                <a:solidFill>
                  <a:schemeClr val="dk1"/>
                </a:solidFill>
                <a:latin typeface="Open Sans"/>
                <a:ea typeface="Open Sans"/>
                <a:cs typeface="Open Sans"/>
                <a:sym typeface="Open Sans"/>
              </a:rPr>
              <a:t>* Osobie chorej na depresję często brakuje energii, dlatego wskazany jest jedynie umiarkowany wysiłek. Lekarze obrazowo zalecają takie tempo marszu, by człowiek podczas niego mógł mówić bez zadyszki *</a:t>
            </a:r>
            <a:endParaRPr sz="1300" i="1">
              <a:latin typeface="Open Sans"/>
              <a:ea typeface="Open Sans"/>
              <a:cs typeface="Open Sans"/>
              <a:sym typeface="Open Sans"/>
            </a:endParaRPr>
          </a:p>
        </p:txBody>
      </p:sp>
      <p:cxnSp>
        <p:nvCxnSpPr>
          <p:cNvPr id="124" name="Google Shape;124;p20"/>
          <p:cNvCxnSpPr/>
          <p:nvPr/>
        </p:nvCxnSpPr>
        <p:spPr>
          <a:xfrm>
            <a:off x="1715850" y="881525"/>
            <a:ext cx="5712300" cy="0"/>
          </a:xfrm>
          <a:prstGeom prst="straightConnector1">
            <a:avLst/>
          </a:prstGeom>
          <a:noFill/>
          <a:ln w="28575" cap="flat" cmpd="sng">
            <a:solidFill>
              <a:schemeClr val="lt2"/>
            </a:solidFill>
            <a:prstDash val="solid"/>
            <a:round/>
            <a:headEnd type="none" w="med" len="med"/>
            <a:tailEnd type="none" w="med" len="med"/>
          </a:ln>
        </p:spPr>
      </p:cxnSp>
      <p:sp>
        <p:nvSpPr>
          <p:cNvPr id="125" name="Google Shape;125;p20"/>
          <p:cNvSpPr/>
          <p:nvPr/>
        </p:nvSpPr>
        <p:spPr>
          <a:xfrm>
            <a:off x="199275" y="4405950"/>
            <a:ext cx="1073700" cy="531300"/>
          </a:xfrm>
          <a:prstGeom prst="rightArrow">
            <a:avLst>
              <a:gd name="adj1" fmla="val 50000"/>
              <a:gd name="adj2" fmla="val 50000"/>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 name="Google Shape;126;p20"/>
          <p:cNvPicPr preferRelativeResize="0"/>
          <p:nvPr/>
        </p:nvPicPr>
        <p:blipFill>
          <a:blip r:embed="rId3">
            <a:alphaModFix/>
          </a:blip>
          <a:stretch>
            <a:fillRect/>
          </a:stretch>
        </p:blipFill>
        <p:spPr>
          <a:xfrm>
            <a:off x="1988825" y="2906850"/>
            <a:ext cx="2140500" cy="1365600"/>
          </a:xfrm>
          <a:prstGeom prst="roundRect">
            <a:avLst>
              <a:gd name="adj" fmla="val 16667"/>
            </a:avLst>
          </a:prstGeom>
          <a:noFill/>
          <a:ln w="19050" cap="flat" cmpd="sng">
            <a:solidFill>
              <a:schemeClr val="lt2"/>
            </a:solidFill>
            <a:prstDash val="solid"/>
            <a:round/>
            <a:headEnd type="none" w="sm" len="sm"/>
            <a:tailEnd type="none" w="sm" len="sm"/>
          </a:ln>
        </p:spPr>
      </p:pic>
      <p:pic>
        <p:nvPicPr>
          <p:cNvPr id="127" name="Google Shape;127;p20"/>
          <p:cNvPicPr preferRelativeResize="0"/>
          <p:nvPr/>
        </p:nvPicPr>
        <p:blipFill>
          <a:blip r:embed="rId4">
            <a:alphaModFix/>
          </a:blip>
          <a:stretch>
            <a:fillRect/>
          </a:stretch>
        </p:blipFill>
        <p:spPr>
          <a:xfrm>
            <a:off x="4703800" y="2867125"/>
            <a:ext cx="2669100" cy="1365600"/>
          </a:xfrm>
          <a:prstGeom prst="roundRect">
            <a:avLst>
              <a:gd name="adj" fmla="val 16667"/>
            </a:avLst>
          </a:prstGeom>
          <a:noFill/>
          <a:ln w="19050" cap="flat" cmpd="sng">
            <a:solidFill>
              <a:schemeClr val="lt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311700" y="945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
                <a:latin typeface="Oswald Regular"/>
                <a:ea typeface="Oswald Regular"/>
                <a:cs typeface="Oswald Regular"/>
                <a:sym typeface="Oswald Regular"/>
              </a:rPr>
              <a:t>Co mówić?</a:t>
            </a:r>
            <a:endParaRPr>
              <a:latin typeface="Oswald Regular"/>
              <a:ea typeface="Oswald Regular"/>
              <a:cs typeface="Oswald Regular"/>
              <a:sym typeface="Oswald Regular"/>
            </a:endParaRPr>
          </a:p>
        </p:txBody>
      </p:sp>
      <p:sp>
        <p:nvSpPr>
          <p:cNvPr id="133" name="Google Shape;133;p21"/>
          <p:cNvSpPr txBox="1">
            <a:spLocks noGrp="1"/>
          </p:cNvSpPr>
          <p:nvPr>
            <p:ph type="body" idx="1"/>
          </p:nvPr>
        </p:nvSpPr>
        <p:spPr>
          <a:xfrm>
            <a:off x="234200" y="1213650"/>
            <a:ext cx="3297300" cy="33540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pl" sz="1300">
                <a:latin typeface="Arial"/>
                <a:ea typeface="Arial"/>
                <a:cs typeface="Arial"/>
                <a:sym typeface="Arial"/>
              </a:rPr>
              <a:t>Powiedzmy bliskiemu, że ma w nas wsparcie i zawsze może na nas polegać. </a:t>
            </a:r>
            <a:r>
              <a:rPr lang="pl" sz="1300" b="1">
                <a:latin typeface="Arial"/>
                <a:ea typeface="Arial"/>
                <a:cs typeface="Arial"/>
                <a:sym typeface="Arial"/>
              </a:rPr>
              <a:t>Wysłuchajmy go, ale nie próbujmy na siłę doradzać</a:t>
            </a:r>
            <a:r>
              <a:rPr lang="pl" sz="1300">
                <a:latin typeface="Arial"/>
                <a:ea typeface="Arial"/>
                <a:cs typeface="Arial"/>
                <a:sym typeface="Arial"/>
              </a:rPr>
              <a:t>. Od wszelkich wskazówek znacznie lepsze będzie pytanie: </a:t>
            </a:r>
            <a:r>
              <a:rPr lang="pl" sz="1300" b="1">
                <a:latin typeface="Arial"/>
                <a:ea typeface="Arial"/>
                <a:cs typeface="Arial"/>
                <a:sym typeface="Arial"/>
              </a:rPr>
              <a:t>„Co mogę zrobić, aby pomóc ci poczuć się lepiej?”</a:t>
            </a:r>
            <a:r>
              <a:rPr lang="pl" sz="1300">
                <a:latin typeface="Arial"/>
                <a:ea typeface="Arial"/>
                <a:cs typeface="Arial"/>
                <a:sym typeface="Arial"/>
              </a:rPr>
              <a:t>. Jeżeli podejrzewamy, że bliska nam osoba choruje na depresję, nie wysyłajmy jej na siłę do psychiatry. Postarajmy się delikatnie jej to zasugerować, a także zaoferować swoją pomoc, np. poprzez wspólne wizyty u lekarza. Pamiętajmy też, że dla chorego najważniejsza będzie nasza obecność i poczucie, że można na nas polegać.</a:t>
            </a:r>
            <a:endParaRPr sz="2000"/>
          </a:p>
        </p:txBody>
      </p:sp>
      <p:sp>
        <p:nvSpPr>
          <p:cNvPr id="134" name="Google Shape;134;p21"/>
          <p:cNvSpPr txBox="1"/>
          <p:nvPr/>
        </p:nvSpPr>
        <p:spPr>
          <a:xfrm>
            <a:off x="6520350" y="1538750"/>
            <a:ext cx="2424300" cy="3250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pl" sz="1300">
                <a:solidFill>
                  <a:schemeClr val="dk1"/>
                </a:solidFill>
              </a:rPr>
              <a:t>W przypadku kontaktowania się z osobą zmagającą się z depresją, inicjatywa zwykle leży po naszej stronie. </a:t>
            </a:r>
            <a:r>
              <a:rPr lang="pl" sz="1300" b="1">
                <a:solidFill>
                  <a:schemeClr val="dk1"/>
                </a:solidFill>
              </a:rPr>
              <a:t>Nie zniechęcajmy się, jeśli chora koleżanka po raz kolejny odwołuje spotkanie czy nie odpowiada na nasze zaproszenie</a:t>
            </a:r>
            <a:r>
              <a:rPr lang="pl" sz="1300">
                <a:solidFill>
                  <a:schemeClr val="dk1"/>
                </a:solidFill>
              </a:rPr>
              <a:t>. Tak drobny gest jak choćby krótki, codzienny telefon będzie niezwykle cenny i uświadomi chorej osobie, że może liczyć na nas nawet mimo dzielącej nas odległości.</a:t>
            </a:r>
            <a:endParaRPr sz="1600">
              <a:latin typeface="Open Sans"/>
              <a:ea typeface="Open Sans"/>
              <a:cs typeface="Open Sans"/>
              <a:sym typeface="Open Sans"/>
            </a:endParaRPr>
          </a:p>
        </p:txBody>
      </p:sp>
      <p:sp>
        <p:nvSpPr>
          <p:cNvPr id="135" name="Google Shape;135;p21"/>
          <p:cNvSpPr txBox="1"/>
          <p:nvPr/>
        </p:nvSpPr>
        <p:spPr>
          <a:xfrm>
            <a:off x="5845125" y="1110650"/>
            <a:ext cx="3442800" cy="42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l" sz="2100" b="1" u="sng">
                <a:latin typeface="Open Sans"/>
                <a:ea typeface="Open Sans"/>
                <a:cs typeface="Open Sans"/>
                <a:sym typeface="Open Sans"/>
              </a:rPr>
              <a:t>Depresja, a odległość.</a:t>
            </a:r>
            <a:endParaRPr sz="2100" b="1" u="sng">
              <a:latin typeface="Open Sans"/>
              <a:ea typeface="Open Sans"/>
              <a:cs typeface="Open Sans"/>
              <a:sym typeface="Open Sans"/>
            </a:endParaRPr>
          </a:p>
        </p:txBody>
      </p:sp>
      <p:cxnSp>
        <p:nvCxnSpPr>
          <p:cNvPr id="136" name="Google Shape;136;p21"/>
          <p:cNvCxnSpPr/>
          <p:nvPr/>
        </p:nvCxnSpPr>
        <p:spPr>
          <a:xfrm>
            <a:off x="2457600" y="830275"/>
            <a:ext cx="4461300" cy="29100"/>
          </a:xfrm>
          <a:prstGeom prst="straightConnector1">
            <a:avLst/>
          </a:prstGeom>
          <a:noFill/>
          <a:ln w="28575" cap="flat" cmpd="sng">
            <a:solidFill>
              <a:schemeClr val="lt2"/>
            </a:solidFill>
            <a:prstDash val="solid"/>
            <a:round/>
            <a:headEnd type="none" w="med" len="med"/>
            <a:tailEnd type="none" w="med" len="med"/>
          </a:ln>
        </p:spPr>
      </p:cxnSp>
      <p:pic>
        <p:nvPicPr>
          <p:cNvPr id="137" name="Google Shape;137;p21"/>
          <p:cNvPicPr preferRelativeResize="0"/>
          <p:nvPr/>
        </p:nvPicPr>
        <p:blipFill>
          <a:blip r:embed="rId3">
            <a:alphaModFix/>
          </a:blip>
          <a:stretch>
            <a:fillRect/>
          </a:stretch>
        </p:blipFill>
        <p:spPr>
          <a:xfrm>
            <a:off x="3740500" y="1213650"/>
            <a:ext cx="2004950" cy="1797700"/>
          </a:xfrm>
          <a:prstGeom prst="rect">
            <a:avLst/>
          </a:prstGeom>
          <a:noFill/>
          <a:ln>
            <a:noFill/>
          </a:ln>
        </p:spPr>
      </p:pic>
      <p:pic>
        <p:nvPicPr>
          <p:cNvPr id="138" name="Google Shape;138;p21"/>
          <p:cNvPicPr preferRelativeResize="0"/>
          <p:nvPr/>
        </p:nvPicPr>
        <p:blipFill>
          <a:blip r:embed="rId4">
            <a:alphaModFix/>
          </a:blip>
          <a:stretch>
            <a:fillRect/>
          </a:stretch>
        </p:blipFill>
        <p:spPr>
          <a:xfrm>
            <a:off x="3740500" y="3144175"/>
            <a:ext cx="2156175" cy="1797701"/>
          </a:xfrm>
          <a:prstGeom prst="rect">
            <a:avLst/>
          </a:prstGeom>
          <a:noFill/>
          <a:ln>
            <a:noFill/>
          </a:ln>
        </p:spPr>
      </p:pic>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1326</Words>
  <Application>Microsoft Office PowerPoint</Application>
  <PresentationFormat>Pokaz na ekranie (16:9)</PresentationFormat>
  <Paragraphs>91</Paragraphs>
  <Slides>16</Slides>
  <Notes>16</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16</vt:i4>
      </vt:variant>
    </vt:vector>
  </HeadingPairs>
  <TitlesOfParts>
    <vt:vector size="22" baseType="lpstr">
      <vt:lpstr>Arial</vt:lpstr>
      <vt:lpstr>Oswald</vt:lpstr>
      <vt:lpstr>Open Sans</vt:lpstr>
      <vt:lpstr>Economica</vt:lpstr>
      <vt:lpstr>Oswald Regular</vt:lpstr>
      <vt:lpstr>Luxe</vt:lpstr>
      <vt:lpstr>Pierwsza pomoc - depresja</vt:lpstr>
      <vt:lpstr>Prezentacja programu PowerPoint</vt:lpstr>
      <vt:lpstr>Depresja jak z nią walczyć?</vt:lpstr>
      <vt:lpstr>Depresja, a inne metody leczenia.</vt:lpstr>
      <vt:lpstr>Depresja, a dieta?</vt:lpstr>
      <vt:lpstr>Czego NIE robić</vt:lpstr>
      <vt:lpstr>Czego NIE mówić -zakazane słowa</vt:lpstr>
      <vt:lpstr>Co pomaga, oprócz leków?</vt:lpstr>
      <vt:lpstr>Co mówić?</vt:lpstr>
      <vt:lpstr>Prezentacja programu PowerPoint</vt:lpstr>
      <vt:lpstr>Depresja 5 kroków dla bliskich:</vt:lpstr>
      <vt:lpstr>Jak dbać o swoje zdrowie psychiczne?</vt:lpstr>
      <vt:lpstr>5 rzeczy codzienności</vt:lpstr>
      <vt:lpstr>Ważne telefony antydepresyjne</vt:lpstr>
      <vt:lpstr>Pomoc dla rodziców i nauczycieli</vt:lpstr>
      <vt:lpstr>Dziękujemy za uwagę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Pierwsza pomoc - depresja</dc:title>
  <dc:creator>Maciej Bogunia</dc:creator>
  <cp:lastModifiedBy>Maciej Bogunia</cp:lastModifiedBy>
  <cp:revision>1</cp:revision>
  <dcterms:modified xsi:type="dcterms:W3CDTF">2021-02-22T10:01:42Z</dcterms:modified>
</cp:coreProperties>
</file>