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Lobster" panose="020B0604020202020204" charset="-18"/>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912981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7d2211f9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7d2211f9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7d2211f9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7d2211f9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7d2211f9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7d2211f9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7d2211f9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7d2211f9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7d3e20ed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7d3e20ed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7d3e20ed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7d3e20ed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7d3e20ed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7d3e20ed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7d3e20ed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7d3e20ed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7d3e20ed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7d3e20ed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7d3e20e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7d3e20e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7bc85bc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7bc85bc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7d3e20edc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7d3e20ed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7d8a4a62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7d8a4a6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7bc85bc0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7bc85bc0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7bc85bc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7bc85bc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7bc85bc0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7bc85bc0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7bc85bc0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7bc85bc0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7d2211f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7d2211f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7d2211f9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7d2211f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7d2211f9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7d2211f9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7d2211f9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7d2211f9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5FF83"/>
            </a:gs>
            <a:gs pos="100000">
              <a:srgbClr val="E3F609"/>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208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5500">
                <a:latin typeface="Lobster"/>
                <a:ea typeface="Lobster"/>
                <a:cs typeface="Lobster"/>
                <a:sym typeface="Lobster"/>
              </a:rPr>
              <a:t>Ciekawostki o pszczołach</a:t>
            </a:r>
            <a:endParaRPr sz="5500">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p:nvPr/>
        </p:nvSpPr>
        <p:spPr>
          <a:xfrm>
            <a:off x="0" y="246400"/>
            <a:ext cx="61383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Przed XVII wiekiem pszczół w Ameryce nie było w ogóle. Zostały tam przywiezione przez Europejczyków i musiało minąć sporo czasu, zanim miejscowa ludność poznała się na ich wyjątkowych i pożytecznych właściwościach. Zresztą rdzenni Amerykanie w dalszym ciągu określają pszczoły mianem „much białego człowieka”. 	</a:t>
            </a:r>
            <a:r>
              <a:rPr lang="pl"/>
              <a:t/>
            </a:r>
            <a:br>
              <a:rPr lang="pl"/>
            </a:br>
            <a:endParaRPr/>
          </a:p>
        </p:txBody>
      </p:sp>
      <p:sp>
        <p:nvSpPr>
          <p:cNvPr id="140" name="Google Shape;140;p22"/>
          <p:cNvSpPr txBox="1"/>
          <p:nvPr/>
        </p:nvSpPr>
        <p:spPr>
          <a:xfrm>
            <a:off x="3273800" y="2248400"/>
            <a:ext cx="5441400" cy="16983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Powstała nowa gałąź medycyny naturalnej- apiterapia. Opiera się ona na różnych produktach pszczelich takich jak: miód, propolis czyli kit pszczeli, pyłek kwiatowy, mleczko pszczele.</a:t>
            </a:r>
            <a:r>
              <a:rPr lang="pl"/>
              <a:t/>
            </a:r>
            <a:br>
              <a:rPr lang="pl"/>
            </a:br>
            <a:endParaRPr/>
          </a:p>
        </p:txBody>
      </p:sp>
      <p:sp>
        <p:nvSpPr>
          <p:cNvPr id="141" name="Google Shape;141;p22"/>
          <p:cNvSpPr txBox="1"/>
          <p:nvPr/>
        </p:nvSpPr>
        <p:spPr>
          <a:xfrm>
            <a:off x="3325000" y="3819125"/>
            <a:ext cx="5441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Pszczoły są gatunkiem owada błonkoskrzydłego z rodziny pszczołowatych. (Na świecie istnieje około 20 tys. gatunków pszczół).</a:t>
            </a:r>
            <a:r>
              <a:rPr lang="pl"/>
              <a:t/>
            </a:r>
            <a:br>
              <a:rPr lang="pl"/>
            </a:br>
            <a:endParaRPr/>
          </a:p>
        </p:txBody>
      </p:sp>
      <p:pic>
        <p:nvPicPr>
          <p:cNvPr id="142" name="Google Shape;142;p22"/>
          <p:cNvPicPr preferRelativeResize="0"/>
          <p:nvPr/>
        </p:nvPicPr>
        <p:blipFill>
          <a:blip r:embed="rId3">
            <a:alphaModFix/>
          </a:blip>
          <a:stretch>
            <a:fillRect/>
          </a:stretch>
        </p:blipFill>
        <p:spPr>
          <a:xfrm rot="455755">
            <a:off x="6610649" y="246400"/>
            <a:ext cx="1473933" cy="2002001"/>
          </a:xfrm>
          <a:prstGeom prst="rect">
            <a:avLst/>
          </a:prstGeom>
          <a:noFill/>
          <a:ln>
            <a:noFill/>
          </a:ln>
        </p:spPr>
      </p:pic>
      <p:pic>
        <p:nvPicPr>
          <p:cNvPr id="143" name="Google Shape;143;p22"/>
          <p:cNvPicPr preferRelativeResize="0"/>
          <p:nvPr/>
        </p:nvPicPr>
        <p:blipFill>
          <a:blip r:embed="rId4">
            <a:alphaModFix/>
          </a:blip>
          <a:stretch>
            <a:fillRect/>
          </a:stretch>
        </p:blipFill>
        <p:spPr>
          <a:xfrm rot="-438605">
            <a:off x="222750" y="2749125"/>
            <a:ext cx="2827001" cy="1883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p:nvPr/>
        </p:nvSpPr>
        <p:spPr>
          <a:xfrm>
            <a:off x="0" y="0"/>
            <a:ext cx="6106200" cy="2571600"/>
          </a:xfrm>
          <a:prstGeom prst="rect">
            <a:avLst/>
          </a:prstGeom>
          <a:noFill/>
          <a:ln>
            <a:noFill/>
          </a:ln>
        </p:spPr>
        <p:txBody>
          <a:bodyPr spcFirstLastPara="1" wrap="square" lIns="91425" tIns="91425" rIns="91425" bIns="91425" anchor="t" anchorCtr="0">
            <a:noAutofit/>
          </a:bodyPr>
          <a:lstStyle/>
          <a:p>
            <a:pPr marL="457200" lvl="0" indent="-311150" algn="just" rtl="0">
              <a:lnSpc>
                <a:spcPct val="115000"/>
              </a:lnSpc>
              <a:spcBef>
                <a:spcPts val="1200"/>
              </a:spcBef>
              <a:spcAft>
                <a:spcPts val="0"/>
              </a:spcAft>
              <a:buClr>
                <a:schemeClr val="dk1"/>
              </a:buClr>
              <a:buSzPts val="1300"/>
              <a:buChar char="●"/>
            </a:pPr>
            <a:r>
              <a:rPr lang="pl" sz="1600"/>
              <a:t>Najstarszą zachowaną w bursztynie pszczołą jest znaleziona w New Jersey robotnica, której wiek oceniono na około 80 mln. lat. 	</a:t>
            </a:r>
            <a:br>
              <a:rPr lang="pl" sz="1600"/>
            </a:br>
            <a:r>
              <a:rPr lang="pl" sz="1600"/>
              <a:t> 	</a:t>
            </a:r>
            <a:endParaRPr sz="1600"/>
          </a:p>
          <a:p>
            <a:pPr marL="457200" lvl="0" indent="-298450" algn="just" rtl="0">
              <a:lnSpc>
                <a:spcPct val="115000"/>
              </a:lnSpc>
              <a:spcBef>
                <a:spcPts val="0"/>
              </a:spcBef>
              <a:spcAft>
                <a:spcPts val="0"/>
              </a:spcAft>
              <a:buClr>
                <a:schemeClr val="dk1"/>
              </a:buClr>
              <a:buSzPts val="1100"/>
              <a:buChar char="●"/>
            </a:pPr>
            <a:r>
              <a:rPr lang="pl" sz="1600"/>
              <a:t>Koran też określa pszczoły jako owady święte. Dla średniowiecznych chrześcijan żądło symbolizowało słuszną karę. </a:t>
            </a:r>
            <a:r>
              <a:rPr lang="pl"/>
              <a:t>	</a:t>
            </a:r>
            <a:br>
              <a:rPr lang="pl"/>
            </a:br>
            <a:endParaRPr/>
          </a:p>
        </p:txBody>
      </p:sp>
      <p:sp>
        <p:nvSpPr>
          <p:cNvPr id="149" name="Google Shape;149;p23"/>
          <p:cNvSpPr txBox="1"/>
          <p:nvPr/>
        </p:nvSpPr>
        <p:spPr>
          <a:xfrm>
            <a:off x="2901475" y="2529000"/>
            <a:ext cx="6106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Trutnie pojawiają się w ulu tylko wiosną. W ulu jest ich około 2,5 tys. Ponieważ ich jedyną funkcją jest unasiennienie królowej, dlatego do lotu godowego pozostają zupełnie bezczynne. Trutnie, które zaplemnią królową giną a pozostałe, jesienią opuszczają ul i giną z głodu i zimna.</a:t>
            </a:r>
            <a:r>
              <a:rPr lang="pl"/>
              <a:t/>
            </a:r>
            <a:br>
              <a:rPr lang="pl"/>
            </a:br>
            <a:endParaRPr/>
          </a:p>
        </p:txBody>
      </p:sp>
      <p:sp>
        <p:nvSpPr>
          <p:cNvPr id="150" name="Google Shape;150;p23"/>
          <p:cNvSpPr txBox="1"/>
          <p:nvPr/>
        </p:nvSpPr>
        <p:spPr>
          <a:xfrm>
            <a:off x="3337725" y="4189875"/>
            <a:ext cx="53451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Na 1 dcm kwadratowym obustronnie mieści się 750 komórek pszczelich. </a:t>
            </a:r>
            <a:r>
              <a:rPr lang="pl"/>
              <a:t>	</a:t>
            </a:r>
            <a:br>
              <a:rPr lang="pl"/>
            </a:br>
            <a:endParaRPr/>
          </a:p>
        </p:txBody>
      </p:sp>
      <p:pic>
        <p:nvPicPr>
          <p:cNvPr id="151" name="Google Shape;151;p23"/>
          <p:cNvPicPr preferRelativeResize="0"/>
          <p:nvPr/>
        </p:nvPicPr>
        <p:blipFill>
          <a:blip r:embed="rId3">
            <a:alphaModFix/>
          </a:blip>
          <a:stretch>
            <a:fillRect/>
          </a:stretch>
        </p:blipFill>
        <p:spPr>
          <a:xfrm>
            <a:off x="232925" y="2837000"/>
            <a:ext cx="2733000" cy="1885770"/>
          </a:xfrm>
          <a:prstGeom prst="rect">
            <a:avLst/>
          </a:prstGeom>
          <a:noFill/>
          <a:ln>
            <a:noFill/>
          </a:ln>
        </p:spPr>
      </p:pic>
      <p:pic>
        <p:nvPicPr>
          <p:cNvPr id="152" name="Google Shape;152;p23"/>
          <p:cNvPicPr preferRelativeResize="0"/>
          <p:nvPr/>
        </p:nvPicPr>
        <p:blipFill>
          <a:blip r:embed="rId4">
            <a:alphaModFix/>
          </a:blip>
          <a:stretch>
            <a:fillRect/>
          </a:stretch>
        </p:blipFill>
        <p:spPr>
          <a:xfrm>
            <a:off x="6258600" y="152400"/>
            <a:ext cx="2732999" cy="19920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0" y="110475"/>
            <a:ext cx="60465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W pszczelim świecie bezwzględnie zakazane jest jakiekolwiek popijanie w pracy. Reszta roju jest gotowa natychmiast zaatakować delikwenta, który wróciłby do ula zataczając się w stanie wskazującym na kosztowanie fermentujących soków. Alkohol oddziałuje na pszczoły identycznie jak na ludzi — trudniej im trafić do domu, a po drodze zdarza im się więcej wypadków. </a:t>
            </a:r>
            <a:r>
              <a:rPr lang="pl"/>
              <a:t>	</a:t>
            </a:r>
            <a:br>
              <a:rPr lang="pl"/>
            </a:br>
            <a:r>
              <a:rPr lang="pl"/>
              <a:t> 	</a:t>
            </a:r>
            <a:endParaRPr/>
          </a:p>
        </p:txBody>
      </p:sp>
      <p:sp>
        <p:nvSpPr>
          <p:cNvPr id="158" name="Google Shape;158;p24"/>
          <p:cNvSpPr txBox="1"/>
          <p:nvPr/>
        </p:nvSpPr>
        <p:spPr>
          <a:xfrm>
            <a:off x="2997000" y="2270375"/>
            <a:ext cx="6147000" cy="3000000"/>
          </a:xfrm>
          <a:prstGeom prst="rect">
            <a:avLst/>
          </a:prstGeom>
          <a:noFill/>
          <a:ln>
            <a:noFill/>
          </a:ln>
        </p:spPr>
        <p:txBody>
          <a:bodyPr spcFirstLastPara="1" wrap="square" lIns="91425" tIns="91425" rIns="91425" bIns="91425" anchor="t" anchorCtr="0">
            <a:noAutofit/>
          </a:bodyPr>
          <a:lstStyle/>
          <a:p>
            <a:pPr marL="457200" lvl="0" indent="-311150" algn="just" rtl="0">
              <a:lnSpc>
                <a:spcPct val="115000"/>
              </a:lnSpc>
              <a:spcBef>
                <a:spcPts val="1200"/>
              </a:spcBef>
              <a:spcAft>
                <a:spcPts val="0"/>
              </a:spcAft>
              <a:buClr>
                <a:schemeClr val="dk1"/>
              </a:buClr>
              <a:buSzPts val="1300"/>
              <a:buChar char="●"/>
            </a:pPr>
            <a:r>
              <a:rPr lang="pl" sz="1600"/>
              <a:t>Pszczoła lotna wylatuje 7-15 razy dziennie. Przerwy między lotami wynoszą ok. 5 min. Czas trwania lotu to ok. 25-45 min. 	</a:t>
            </a:r>
            <a:br>
              <a:rPr lang="pl" sz="1600"/>
            </a:br>
            <a:r>
              <a:rPr lang="pl" sz="1600"/>
              <a:t> 	</a:t>
            </a:r>
            <a:endParaRPr sz="1600"/>
          </a:p>
          <a:p>
            <a:pPr marL="457200" lvl="0" indent="-298450" algn="just" rtl="0">
              <a:lnSpc>
                <a:spcPct val="115000"/>
              </a:lnSpc>
              <a:spcBef>
                <a:spcPts val="0"/>
              </a:spcBef>
              <a:spcAft>
                <a:spcPts val="0"/>
              </a:spcAft>
              <a:buClr>
                <a:schemeClr val="dk1"/>
              </a:buClr>
              <a:buSzPts val="1100"/>
              <a:buChar char="●"/>
            </a:pPr>
            <a:r>
              <a:rPr lang="pl" sz="1600"/>
              <a:t>Pszczoła podczas lotu zużywa 2 mg cukru/1 km. </a:t>
            </a:r>
            <a:r>
              <a:rPr lang="pl"/>
              <a:t>	</a:t>
            </a:r>
            <a:br>
              <a:rPr lang="pl"/>
            </a:b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1200"/>
              </a:spcAft>
              <a:buNone/>
            </a:pPr>
            <a:endParaRPr/>
          </a:p>
        </p:txBody>
      </p:sp>
      <p:sp>
        <p:nvSpPr>
          <p:cNvPr id="159" name="Google Shape;159;p24"/>
          <p:cNvSpPr txBox="1"/>
          <p:nvPr/>
        </p:nvSpPr>
        <p:spPr>
          <a:xfrm>
            <a:off x="2997000" y="3873975"/>
            <a:ext cx="59907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Matka i robotnice są diploidalne a trutnie haploidalne. Organizm diploidalny zawiera podwójną ilość chromosomów homologicznych a haploidalny-pojedynczą. </a:t>
            </a:r>
            <a:r>
              <a:rPr lang="pl"/>
              <a:t>	</a:t>
            </a:r>
            <a:br>
              <a:rPr lang="pl"/>
            </a:br>
            <a:endParaRPr/>
          </a:p>
        </p:txBody>
      </p:sp>
      <p:pic>
        <p:nvPicPr>
          <p:cNvPr id="160" name="Google Shape;160;p24"/>
          <p:cNvPicPr preferRelativeResize="0"/>
          <p:nvPr/>
        </p:nvPicPr>
        <p:blipFill>
          <a:blip r:embed="rId3">
            <a:alphaModFix/>
          </a:blip>
          <a:stretch>
            <a:fillRect/>
          </a:stretch>
        </p:blipFill>
        <p:spPr>
          <a:xfrm rot="528412">
            <a:off x="6424300" y="213875"/>
            <a:ext cx="1965576" cy="1965576"/>
          </a:xfrm>
          <a:prstGeom prst="rect">
            <a:avLst/>
          </a:prstGeom>
          <a:noFill/>
          <a:ln>
            <a:noFill/>
          </a:ln>
        </p:spPr>
      </p:pic>
      <p:pic>
        <p:nvPicPr>
          <p:cNvPr id="161" name="Google Shape;161;p24"/>
          <p:cNvPicPr preferRelativeResize="0"/>
          <p:nvPr/>
        </p:nvPicPr>
        <p:blipFill>
          <a:blip r:embed="rId4">
            <a:alphaModFix/>
          </a:blip>
          <a:stretch>
            <a:fillRect/>
          </a:stretch>
        </p:blipFill>
        <p:spPr>
          <a:xfrm rot="-500978">
            <a:off x="562250" y="2658638"/>
            <a:ext cx="2223474" cy="2223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p:nvPr/>
        </p:nvSpPr>
        <p:spPr>
          <a:xfrm>
            <a:off x="0" y="160425"/>
            <a:ext cx="6636300" cy="3000000"/>
          </a:xfrm>
          <a:prstGeom prst="rect">
            <a:avLst/>
          </a:prstGeom>
          <a:noFill/>
          <a:ln>
            <a:noFill/>
          </a:ln>
        </p:spPr>
        <p:txBody>
          <a:bodyPr spcFirstLastPara="1" wrap="square" lIns="91425" tIns="91425" rIns="91425" bIns="91425" anchor="t" anchorCtr="0">
            <a:noAutofit/>
          </a:bodyPr>
          <a:lstStyle/>
          <a:p>
            <a:pPr marL="457200" lvl="0" indent="-330200" algn="just" rtl="0">
              <a:lnSpc>
                <a:spcPct val="115000"/>
              </a:lnSpc>
              <a:spcBef>
                <a:spcPts val="1200"/>
              </a:spcBef>
              <a:spcAft>
                <a:spcPts val="0"/>
              </a:spcAft>
              <a:buSzPts val="1600"/>
              <a:buChar char="●"/>
            </a:pPr>
            <a:r>
              <a:rPr lang="pl" sz="1600"/>
              <a:t>Ile miodu jest w stanie wyprodukować pszczoła karmiona skorupkami z M&amp;M’s-ów? O tym wiedzą Francuzi. Producenci zdziwili się, gdy ich oczom ukazał się niebieski i zielony miód, a śledztwo zaprowadziło pszczelarzy do oddalonego o 4 kilometry wysypiska. Okazało się, że zaradne pszczoły zamiast pozyskiwać nektar z kwiatków, wolały „skubać” skorupki z kolorowych cukierków.</a:t>
            </a:r>
            <a:endParaRPr sz="1600"/>
          </a:p>
        </p:txBody>
      </p:sp>
      <p:sp>
        <p:nvSpPr>
          <p:cNvPr id="167" name="Google Shape;167;p25"/>
          <p:cNvSpPr txBox="1"/>
          <p:nvPr/>
        </p:nvSpPr>
        <p:spPr>
          <a:xfrm>
            <a:off x="3017950" y="2571750"/>
            <a:ext cx="59946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Pszczoła robotnica może wyprodukować w ciągu swojego życia 1/12 łyżeczki od herbaty miodu. </a:t>
            </a:r>
            <a:r>
              <a:rPr lang="pl"/>
              <a:t>	</a:t>
            </a:r>
            <a:br>
              <a:rPr lang="pl"/>
            </a:br>
            <a:endParaRPr/>
          </a:p>
        </p:txBody>
      </p:sp>
      <p:sp>
        <p:nvSpPr>
          <p:cNvPr id="168" name="Google Shape;168;p25"/>
          <p:cNvSpPr txBox="1"/>
          <p:nvPr/>
        </p:nvSpPr>
        <p:spPr>
          <a:xfrm>
            <a:off x="3017950" y="3639550"/>
            <a:ext cx="61260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Wielkość roju określa się w kilogramach. Silny rój to 3 kg pszczół, średni to około 2 kg, słaby- około 1 kg. Jeden kilogram pszczół zawiera około 8500 sztuk wypełnionych miodem.</a:t>
            </a:r>
            <a:r>
              <a:rPr lang="pl"/>
              <a:t/>
            </a:r>
            <a:br>
              <a:rPr lang="pl"/>
            </a:br>
            <a:endParaRPr/>
          </a:p>
        </p:txBody>
      </p:sp>
      <p:pic>
        <p:nvPicPr>
          <p:cNvPr id="169" name="Google Shape;169;p25"/>
          <p:cNvPicPr preferRelativeResize="0"/>
          <p:nvPr/>
        </p:nvPicPr>
        <p:blipFill>
          <a:blip r:embed="rId3">
            <a:alphaModFix/>
          </a:blip>
          <a:stretch>
            <a:fillRect/>
          </a:stretch>
        </p:blipFill>
        <p:spPr>
          <a:xfrm rot="-4783185">
            <a:off x="6708175" y="540825"/>
            <a:ext cx="2210506" cy="1678275"/>
          </a:xfrm>
          <a:prstGeom prst="rect">
            <a:avLst/>
          </a:prstGeom>
          <a:noFill/>
          <a:ln>
            <a:noFill/>
          </a:ln>
        </p:spPr>
      </p:pic>
      <p:pic>
        <p:nvPicPr>
          <p:cNvPr id="170" name="Google Shape;170;p25"/>
          <p:cNvPicPr preferRelativeResize="0"/>
          <p:nvPr/>
        </p:nvPicPr>
        <p:blipFill>
          <a:blip r:embed="rId4">
            <a:alphaModFix/>
          </a:blip>
          <a:stretch>
            <a:fillRect/>
          </a:stretch>
        </p:blipFill>
        <p:spPr>
          <a:xfrm rot="-491710">
            <a:off x="326925" y="2805977"/>
            <a:ext cx="2628625" cy="1971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p:nvPr/>
        </p:nvSpPr>
        <p:spPr>
          <a:xfrm>
            <a:off x="0" y="0"/>
            <a:ext cx="8754000" cy="37071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a:t>Pszczoły robotnice są uzbrojone w żądła, których używają broniąc dostępu do gniazda i zapasów miodu. Obronność stanowi więc wrodzoną cechę pszczół. Złośliwość pszczół jest dziedziczna, przekazywana z pokolenia na pokolenie przez matki pochodzące ze złośliwej rodziny. Da się tę cechę usunąć jedynie przez wymianę matki na inną, z rodziny z cechą łagodności. Złośliwość pszczół wywołuje zwykle sam pszczelarz przez nieumiejętne obchodzenie z nimi oraz częste i niepotrzebne przeglądy. Szczególnie drażniąco działają na pszczoły gwałtowne ruchy pszczelarza, opędzanie się, potrącanie ula, stawanie na drodze lotu pszczół (np. przed wylotkiem- wyjściem), obce i ostre zapachy (jak również zapach jadu), ciemne lub włochate ubranie. Powodem rozdrażnienia mogą się stać również przeglądy dokonywane podczas chłodu, silnego wiatru, burzy czy w okresie bezpożytkowym, kiedy bardzo łatwo o rabunek. Wyjątkowo źle usposabia pszczoły gniecenie ich przy niewłaściwym lub zbyt pospiesznym przeglądzie. Praca kosiarki trawnikowej w pobliżu uli również może podrażnić pszczoły. Łagodne postępowanie, spokojne i opanowane ruchy pszczelarza, nawet mimo użądlenia, działają uspokajająco na pszczoły. Ostre zapachy, np. alkoholu, nafty, potu, koni czy perfum rozdrażniają pszczoły.</a:t>
            </a:r>
            <a:br>
              <a:rPr lang="pl"/>
            </a:br>
            <a:endParaRPr/>
          </a:p>
        </p:txBody>
      </p:sp>
      <p:pic>
        <p:nvPicPr>
          <p:cNvPr id="176" name="Google Shape;176;p26"/>
          <p:cNvPicPr preferRelativeResize="0"/>
          <p:nvPr/>
        </p:nvPicPr>
        <p:blipFill>
          <a:blip r:embed="rId3">
            <a:alphaModFix/>
          </a:blip>
          <a:stretch>
            <a:fillRect/>
          </a:stretch>
        </p:blipFill>
        <p:spPr>
          <a:xfrm>
            <a:off x="2767825" y="3652150"/>
            <a:ext cx="3218350" cy="1491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p:nvPr/>
        </p:nvSpPr>
        <p:spPr>
          <a:xfrm>
            <a:off x="0" y="0"/>
            <a:ext cx="6091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Pszczoła jest w stanie użądlić tylko raz. Jej żądło zakończone jest małymi haczykami. Po 	wbiciu jej w skórę, nie jest go w stanie wyjąć bez wyrwania swoich wnętrzności. Traci wówczas zbiorniczek jadowy i umiera po chwili. </a:t>
            </a:r>
            <a:r>
              <a:rPr lang="pl"/>
              <a:t>	</a:t>
            </a:r>
            <a:br>
              <a:rPr lang="pl"/>
            </a:br>
            <a:endParaRPr/>
          </a:p>
        </p:txBody>
      </p:sp>
      <p:sp>
        <p:nvSpPr>
          <p:cNvPr id="182" name="Google Shape;182;p27"/>
          <p:cNvSpPr txBox="1"/>
          <p:nvPr/>
        </p:nvSpPr>
        <p:spPr>
          <a:xfrm>
            <a:off x="-39950" y="1488125"/>
            <a:ext cx="6091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Głównym pokarmem dla pszczół jest miód, pierzga, a także mleczko pszczele. Jedna rodzina konsumuje od 70 do 100 kg miodu. </a:t>
            </a:r>
            <a:r>
              <a:rPr lang="pl"/>
              <a:t>	</a:t>
            </a:r>
            <a:br>
              <a:rPr lang="pl"/>
            </a:br>
            <a:endParaRPr/>
          </a:p>
        </p:txBody>
      </p:sp>
      <p:sp>
        <p:nvSpPr>
          <p:cNvPr id="183" name="Google Shape;183;p27"/>
          <p:cNvSpPr txBox="1"/>
          <p:nvPr/>
        </p:nvSpPr>
        <p:spPr>
          <a:xfrm>
            <a:off x="2776500" y="2571750"/>
            <a:ext cx="6091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Według Alberta Einsteina "gdyby pszczoły zniknęły z powierzchni Ziemi, człowiek miałby zaledwie cztery lata życia". 	</a:t>
            </a:r>
            <a:r>
              <a:rPr lang="pl"/>
              <a:t/>
            </a:r>
            <a:br>
              <a:rPr lang="pl"/>
            </a:br>
            <a:endParaRPr/>
          </a:p>
        </p:txBody>
      </p:sp>
      <p:sp>
        <p:nvSpPr>
          <p:cNvPr id="184" name="Google Shape;184;p27"/>
          <p:cNvSpPr txBox="1"/>
          <p:nvPr/>
        </p:nvSpPr>
        <p:spPr>
          <a:xfrm>
            <a:off x="2826425" y="3855150"/>
            <a:ext cx="61809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Pszczoła jest w stanie wyczuć pole elektryczne wytwarzane przez roślinę. Dzięki tej elektryczności utrzymuje ona pyłek kwiatów przy swoim ciele. </a:t>
            </a:r>
            <a:r>
              <a:rPr lang="pl"/>
              <a:t>	</a:t>
            </a:r>
            <a:br>
              <a:rPr lang="pl"/>
            </a:br>
            <a:endParaRPr/>
          </a:p>
        </p:txBody>
      </p:sp>
      <p:pic>
        <p:nvPicPr>
          <p:cNvPr id="185" name="Google Shape;185;p27"/>
          <p:cNvPicPr preferRelativeResize="0"/>
          <p:nvPr/>
        </p:nvPicPr>
        <p:blipFill>
          <a:blip r:embed="rId3">
            <a:alphaModFix/>
          </a:blip>
          <a:stretch>
            <a:fillRect/>
          </a:stretch>
        </p:blipFill>
        <p:spPr>
          <a:xfrm rot="-382703">
            <a:off x="647151" y="2708724"/>
            <a:ext cx="1700347" cy="2266954"/>
          </a:xfrm>
          <a:prstGeom prst="rect">
            <a:avLst/>
          </a:prstGeom>
          <a:noFill/>
          <a:ln>
            <a:noFill/>
          </a:ln>
        </p:spPr>
      </p:pic>
      <p:pic>
        <p:nvPicPr>
          <p:cNvPr id="186" name="Google Shape;186;p27"/>
          <p:cNvPicPr preferRelativeResize="0"/>
          <p:nvPr/>
        </p:nvPicPr>
        <p:blipFill>
          <a:blip r:embed="rId4">
            <a:alphaModFix/>
          </a:blip>
          <a:stretch>
            <a:fillRect/>
          </a:stretch>
        </p:blipFill>
        <p:spPr>
          <a:xfrm>
            <a:off x="6243600" y="152400"/>
            <a:ext cx="2537319" cy="2266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p:nvPr/>
        </p:nvSpPr>
        <p:spPr>
          <a:xfrm>
            <a:off x="39875" y="239250"/>
            <a:ext cx="62985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Pszczoły mogą rzucić wyzwanie psom, jeśli chodzi o zmysł węchu. Naukowcy z amerykańskiej Agencji Zaawansowanych Projektów Badawczych w Obszarze Obronności (DARPA) w 1999 roku uruchomili program, w którym pszczoły uczone są wykrywać materiały wybuchowe. </a:t>
            </a:r>
            <a:r>
              <a:rPr lang="pl"/>
              <a:t>	</a:t>
            </a:r>
            <a:br>
              <a:rPr lang="pl"/>
            </a:br>
            <a:endParaRPr/>
          </a:p>
        </p:txBody>
      </p:sp>
      <p:sp>
        <p:nvSpPr>
          <p:cNvPr id="192" name="Google Shape;192;p28"/>
          <p:cNvSpPr txBox="1"/>
          <p:nvPr/>
        </p:nvSpPr>
        <p:spPr>
          <a:xfrm>
            <a:off x="1226075" y="2023525"/>
            <a:ext cx="63783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Według naukowców pszczoły witają się przy użyciu swoich prawych czułków. 	</a:t>
            </a:r>
            <a:r>
              <a:rPr lang="pl"/>
              <a:t/>
            </a:r>
            <a:br>
              <a:rPr lang="pl"/>
            </a:br>
            <a:endParaRPr/>
          </a:p>
        </p:txBody>
      </p:sp>
      <p:sp>
        <p:nvSpPr>
          <p:cNvPr id="193" name="Google Shape;193;p28"/>
          <p:cNvSpPr txBox="1"/>
          <p:nvPr/>
        </p:nvSpPr>
        <p:spPr>
          <a:xfrm>
            <a:off x="2850825" y="3110050"/>
            <a:ext cx="6139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700"/>
              <a:t>Mózg tego owada ma owalny kształt, zaś wielkościowo porównywalny jest do nasiona sezamu. Mimo niewielkiego rozmiaru pszczoły posiadają niezwykłą zdolność uczenia się i zapamiętywania. </a:t>
            </a:r>
            <a:r>
              <a:rPr lang="pl"/>
              <a:t>	</a:t>
            </a:r>
            <a:br>
              <a:rPr lang="pl"/>
            </a:br>
            <a:endParaRPr/>
          </a:p>
        </p:txBody>
      </p:sp>
      <p:pic>
        <p:nvPicPr>
          <p:cNvPr id="194" name="Google Shape;194;p28"/>
          <p:cNvPicPr preferRelativeResize="0"/>
          <p:nvPr/>
        </p:nvPicPr>
        <p:blipFill>
          <a:blip r:embed="rId3">
            <a:alphaModFix/>
          </a:blip>
          <a:stretch>
            <a:fillRect/>
          </a:stretch>
        </p:blipFill>
        <p:spPr>
          <a:xfrm rot="814020">
            <a:off x="6704549" y="364851"/>
            <a:ext cx="1973375" cy="1661376"/>
          </a:xfrm>
          <a:prstGeom prst="rect">
            <a:avLst/>
          </a:prstGeom>
          <a:noFill/>
          <a:ln>
            <a:noFill/>
          </a:ln>
        </p:spPr>
      </p:pic>
      <p:pic>
        <p:nvPicPr>
          <p:cNvPr id="195" name="Google Shape;195;p28"/>
          <p:cNvPicPr preferRelativeResize="0"/>
          <p:nvPr/>
        </p:nvPicPr>
        <p:blipFill>
          <a:blip r:embed="rId4">
            <a:alphaModFix/>
          </a:blip>
          <a:stretch>
            <a:fillRect/>
          </a:stretch>
        </p:blipFill>
        <p:spPr>
          <a:xfrm>
            <a:off x="492750" y="3050150"/>
            <a:ext cx="1973375" cy="1973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2758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latin typeface="Lobster"/>
                <a:ea typeface="Lobster"/>
                <a:cs typeface="Lobster"/>
                <a:sym typeface="Lobster"/>
              </a:rPr>
              <a:t>Co pszczoły robią zimą?</a:t>
            </a:r>
            <a:endParaRPr>
              <a:latin typeface="Lobster"/>
              <a:ea typeface="Lobster"/>
              <a:cs typeface="Lobster"/>
              <a:sym typeface="Lobster"/>
            </a:endParaRPr>
          </a:p>
        </p:txBody>
      </p:sp>
      <p:sp>
        <p:nvSpPr>
          <p:cNvPr id="201" name="Google Shape;201;p29"/>
          <p:cNvSpPr txBox="1"/>
          <p:nvPr/>
        </p:nvSpPr>
        <p:spPr>
          <a:xfrm>
            <a:off x="-99500" y="1024700"/>
            <a:ext cx="6057600" cy="30000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1200"/>
              </a:spcBef>
              <a:spcAft>
                <a:spcPts val="0"/>
              </a:spcAft>
              <a:buClr>
                <a:schemeClr val="dk1"/>
              </a:buClr>
              <a:buSzPts val="1200"/>
              <a:buChar char="●"/>
            </a:pPr>
            <a:r>
              <a:rPr lang="pl" sz="1500"/>
              <a:t>Pszczoły w okresie zimowym nie zapadają w sen zimowy. Ale ich aktywność znacznie się ogranicza. Nie magazynują w swoim ciele zapasów tłuszczowych, jak to czynią inne zwierzęta w celu przetrwania zimy. W plastrach czyli tzw. ramkach, mają zgromadzony pokarm. W okresie niskich temperatur daje im energię do utrzymania odpowiedniej ciepłoty ciała Pojedyncza pszczoła w temperaturze 8 stopni	drętwieje i umiera. Dlatego aby temu zapobiec rodzina pszczela tworzy tzw kłąb zimowy. 	</a:t>
            </a:r>
            <a:br>
              <a:rPr lang="pl" sz="1500"/>
            </a:br>
            <a:endParaRPr sz="1500"/>
          </a:p>
        </p:txBody>
      </p:sp>
      <p:sp>
        <p:nvSpPr>
          <p:cNvPr id="202" name="Google Shape;202;p29"/>
          <p:cNvSpPr txBox="1"/>
          <p:nvPr/>
        </p:nvSpPr>
        <p:spPr>
          <a:xfrm>
            <a:off x="-99500" y="3511925"/>
            <a:ext cx="60576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500"/>
              <a:t>Najważniejsze jest aby woda z topniejącego śniegu nie dostawała się do wnętrza ula.Ale nawet w tak ekstremalnych warunkach pszczoły świetnie sobie radzą. Okres zimy to czas spokoju w pasiece i oto należy zadbać. 	</a:t>
            </a:r>
            <a:r>
              <a:rPr lang="pl"/>
              <a:t/>
            </a:r>
            <a:br>
              <a:rPr lang="pl"/>
            </a:br>
            <a:endParaRPr/>
          </a:p>
        </p:txBody>
      </p:sp>
      <p:pic>
        <p:nvPicPr>
          <p:cNvPr id="203" name="Google Shape;203;p29"/>
          <p:cNvPicPr preferRelativeResize="0"/>
          <p:nvPr/>
        </p:nvPicPr>
        <p:blipFill>
          <a:blip r:embed="rId3">
            <a:alphaModFix/>
          </a:blip>
          <a:stretch>
            <a:fillRect/>
          </a:stretch>
        </p:blipFill>
        <p:spPr>
          <a:xfrm>
            <a:off x="6100550" y="1538200"/>
            <a:ext cx="2881100" cy="2881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11700" y="265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latin typeface="Lobster"/>
                <a:ea typeface="Lobster"/>
                <a:cs typeface="Lobster"/>
                <a:sym typeface="Lobster"/>
              </a:rPr>
              <a:t>Sen pszczół</a:t>
            </a:r>
            <a:endParaRPr>
              <a:latin typeface="Lobster"/>
              <a:ea typeface="Lobster"/>
              <a:cs typeface="Lobster"/>
              <a:sym typeface="Lobster"/>
            </a:endParaRPr>
          </a:p>
        </p:txBody>
      </p:sp>
      <p:sp>
        <p:nvSpPr>
          <p:cNvPr id="209" name="Google Shape;209;p30"/>
          <p:cNvSpPr txBox="1"/>
          <p:nvPr/>
        </p:nvSpPr>
        <p:spPr>
          <a:xfrm>
            <a:off x="0" y="1124200"/>
            <a:ext cx="6157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700"/>
              <a:t>Pierwsze obserwacje pszczelego snu poczyniono w 1983 r., gdy odnotowano długotrwały bezruch tych owadów. Jednak naukowcy dalej chcieli zgłębić temat i dowiedli, że pszczoły śpią po 5-8 godzin na dobę, a zbieraczki więcej czasu na odpoczynek poświęcają nocą. </a:t>
            </a:r>
            <a:r>
              <a:rPr lang="pl"/>
              <a:t>	</a:t>
            </a:r>
            <a:br>
              <a:rPr lang="pl"/>
            </a:br>
            <a:endParaRPr/>
          </a:p>
        </p:txBody>
      </p:sp>
      <p:sp>
        <p:nvSpPr>
          <p:cNvPr id="210" name="Google Shape;210;p30"/>
          <p:cNvSpPr txBox="1"/>
          <p:nvPr/>
        </p:nvSpPr>
        <p:spPr>
          <a:xfrm>
            <a:off x="3352725" y="3342775"/>
            <a:ext cx="54210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700"/>
              <a:t>Obecnie naukowcy podejrzewają, że sen potrzebny jest pszczołom w procesach pamięciowych, podobnie jak w przypadku ludzi. 	</a:t>
            </a:r>
            <a:r>
              <a:rPr lang="pl"/>
              <a:t/>
            </a:r>
            <a:br>
              <a:rPr lang="pl"/>
            </a:br>
            <a:r>
              <a:rPr lang="pl"/>
              <a:t> 	</a:t>
            </a:r>
            <a:endParaRPr/>
          </a:p>
        </p:txBody>
      </p:sp>
      <p:pic>
        <p:nvPicPr>
          <p:cNvPr id="211" name="Google Shape;211;p30"/>
          <p:cNvPicPr preferRelativeResize="0"/>
          <p:nvPr/>
        </p:nvPicPr>
        <p:blipFill>
          <a:blip r:embed="rId3">
            <a:alphaModFix/>
          </a:blip>
          <a:stretch>
            <a:fillRect/>
          </a:stretch>
        </p:blipFill>
        <p:spPr>
          <a:xfrm>
            <a:off x="648750" y="2954825"/>
            <a:ext cx="2105900" cy="2105900"/>
          </a:xfrm>
          <a:prstGeom prst="rect">
            <a:avLst/>
          </a:prstGeom>
          <a:noFill/>
          <a:ln>
            <a:noFill/>
          </a:ln>
        </p:spPr>
      </p:pic>
      <p:pic>
        <p:nvPicPr>
          <p:cNvPr id="212" name="Google Shape;212;p30"/>
          <p:cNvPicPr preferRelativeResize="0"/>
          <p:nvPr/>
        </p:nvPicPr>
        <p:blipFill>
          <a:blip r:embed="rId4">
            <a:alphaModFix/>
          </a:blip>
          <a:stretch>
            <a:fillRect/>
          </a:stretch>
        </p:blipFill>
        <p:spPr>
          <a:xfrm>
            <a:off x="6369300" y="991050"/>
            <a:ext cx="2199325" cy="2199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p:nvPr/>
        </p:nvSpPr>
        <p:spPr>
          <a:xfrm>
            <a:off x="0" y="274050"/>
            <a:ext cx="63018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700"/>
              <a:t>Pierwszą pracą młodej pszczoły jest czyszczenie komór przeznaczonych do składania jaj.</a:t>
            </a:r>
            <a:r>
              <a:rPr lang="pl"/>
              <a:t/>
            </a:r>
            <a:br>
              <a:rPr lang="pl"/>
            </a:br>
            <a:endParaRPr/>
          </a:p>
        </p:txBody>
      </p:sp>
      <p:sp>
        <p:nvSpPr>
          <p:cNvPr id="218" name="Google Shape;218;p31"/>
          <p:cNvSpPr txBox="1"/>
          <p:nvPr/>
        </p:nvSpPr>
        <p:spPr>
          <a:xfrm>
            <a:off x="-42325" y="1117250"/>
            <a:ext cx="63018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700"/>
              <a:t>Okres rozwoju robotnicy łącznie ze stadium poczwarki trwa 21 dni</a:t>
            </a:r>
            <a:r>
              <a:rPr lang="pl"/>
              <a:t>. 	 	</a:t>
            </a:r>
            <a:br>
              <a:rPr lang="pl"/>
            </a:br>
            <a:endParaRPr/>
          </a:p>
        </p:txBody>
      </p:sp>
      <p:sp>
        <p:nvSpPr>
          <p:cNvPr id="219" name="Google Shape;219;p31"/>
          <p:cNvSpPr txBox="1"/>
          <p:nvPr/>
        </p:nvSpPr>
        <p:spPr>
          <a:xfrm>
            <a:off x="2865625" y="2234500"/>
            <a:ext cx="59865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700"/>
              <a:t>Skrzydełka pszczoły podczas lotu ruszają się w niebywałym tempie ok. 200 poruszeń na sekundę. Te szybkie uderzenia skrzydełkami powodują efekty dźwiękowe, które odbieramy jako bzyczenie. </a:t>
            </a:r>
            <a:r>
              <a:rPr lang="pl" sz="1600"/>
              <a:t>	</a:t>
            </a:r>
            <a:r>
              <a:rPr lang="pl"/>
              <a:t/>
            </a:r>
            <a:br>
              <a:rPr lang="pl"/>
            </a:br>
            <a:endParaRPr/>
          </a:p>
        </p:txBody>
      </p:sp>
      <p:sp>
        <p:nvSpPr>
          <p:cNvPr id="220" name="Google Shape;220;p31"/>
          <p:cNvSpPr txBox="1"/>
          <p:nvPr/>
        </p:nvSpPr>
        <p:spPr>
          <a:xfrm>
            <a:off x="3161800" y="3773300"/>
            <a:ext cx="5785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Miód 	jest bogaty w minerały i witaminy. Jest naturalnym zastrzykiem energii, który pomaga zapobiec zmęczeniu i dodaje sił. </a:t>
            </a:r>
            <a:r>
              <a:rPr lang="pl"/>
              <a:t>	</a:t>
            </a:r>
            <a:br>
              <a:rPr lang="pl"/>
            </a:br>
            <a:endParaRPr/>
          </a:p>
        </p:txBody>
      </p:sp>
      <p:pic>
        <p:nvPicPr>
          <p:cNvPr id="221" name="Google Shape;221;p31"/>
          <p:cNvPicPr preferRelativeResize="0"/>
          <p:nvPr/>
        </p:nvPicPr>
        <p:blipFill>
          <a:blip r:embed="rId3">
            <a:alphaModFix/>
          </a:blip>
          <a:stretch>
            <a:fillRect/>
          </a:stretch>
        </p:blipFill>
        <p:spPr>
          <a:xfrm>
            <a:off x="6454200" y="152400"/>
            <a:ext cx="2357466" cy="1929700"/>
          </a:xfrm>
          <a:prstGeom prst="rect">
            <a:avLst/>
          </a:prstGeom>
          <a:noFill/>
          <a:ln>
            <a:noFill/>
          </a:ln>
        </p:spPr>
      </p:pic>
      <p:pic>
        <p:nvPicPr>
          <p:cNvPr id="222" name="Google Shape;222;p31"/>
          <p:cNvPicPr preferRelativeResize="0"/>
          <p:nvPr/>
        </p:nvPicPr>
        <p:blipFill>
          <a:blip r:embed="rId4">
            <a:alphaModFix/>
          </a:blip>
          <a:stretch>
            <a:fillRect/>
          </a:stretch>
        </p:blipFill>
        <p:spPr>
          <a:xfrm>
            <a:off x="211825" y="2571750"/>
            <a:ext cx="2653800" cy="2258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FF83"/>
            </a:gs>
            <a:gs pos="100000">
              <a:srgbClr val="E3F609"/>
            </a:gs>
          </a:gsLst>
          <a:path path="circle">
            <a:fillToRect l="50000" t="50000" r="50000" b="50000"/>
          </a:path>
          <a:tileRect/>
        </a:gra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179025" y="65475"/>
            <a:ext cx="6820800" cy="1387800"/>
          </a:xfrm>
          <a:prstGeom prst="rect">
            <a:avLst/>
          </a:prstGeom>
        </p:spPr>
        <p:txBody>
          <a:bodyPr spcFirstLastPara="1" wrap="square" lIns="91425" tIns="91425" rIns="91425" bIns="91425" anchor="t" anchorCtr="0">
            <a:noAutofit/>
          </a:bodyPr>
          <a:lstStyle/>
          <a:p>
            <a:pPr marL="457200" lvl="0" indent="-285750" algn="just" rtl="0">
              <a:spcBef>
                <a:spcPts val="1200"/>
              </a:spcBef>
              <a:spcAft>
                <a:spcPts val="0"/>
              </a:spcAft>
              <a:buClr>
                <a:schemeClr val="dk1"/>
              </a:buClr>
              <a:buSzPts val="900"/>
              <a:buChar char="●"/>
            </a:pPr>
            <a:r>
              <a:rPr lang="pl" sz="1600">
                <a:solidFill>
                  <a:srgbClr val="000000"/>
                </a:solidFill>
              </a:rPr>
              <a:t>Pszczoły miodne żyją w rojach. W jednym roju żyje około dwudziestu tysięcy pszczół choć zdarza się, że nawet do stu tysięcy. Jest wśród nich jedna królowa, setki trutni i tysiące robotnic.</a:t>
            </a:r>
            <a:r>
              <a:rPr lang="pl" sz="1600"/>
              <a:t/>
            </a:r>
            <a:br>
              <a:rPr lang="pl" sz="1600"/>
            </a:br>
            <a:r>
              <a:rPr lang="pl" sz="1600"/>
              <a:t> 	</a:t>
            </a:r>
            <a:endParaRPr sz="1600"/>
          </a:p>
          <a:p>
            <a:pPr marL="0" lvl="0" indent="0" algn="l" rtl="0">
              <a:spcBef>
                <a:spcPts val="1200"/>
              </a:spcBef>
              <a:spcAft>
                <a:spcPts val="1600"/>
              </a:spcAft>
              <a:buNone/>
            </a:pPr>
            <a:endParaRPr sz="1600"/>
          </a:p>
        </p:txBody>
      </p:sp>
      <p:pic>
        <p:nvPicPr>
          <p:cNvPr id="60" name="Google Shape;60;p14"/>
          <p:cNvPicPr preferRelativeResize="0"/>
          <p:nvPr/>
        </p:nvPicPr>
        <p:blipFill>
          <a:blip r:embed="rId3">
            <a:alphaModFix/>
          </a:blip>
          <a:stretch>
            <a:fillRect/>
          </a:stretch>
        </p:blipFill>
        <p:spPr>
          <a:xfrm rot="458841">
            <a:off x="6839660" y="1126986"/>
            <a:ext cx="2043953" cy="2043953"/>
          </a:xfrm>
          <a:prstGeom prst="rect">
            <a:avLst/>
          </a:prstGeom>
          <a:noFill/>
          <a:ln>
            <a:noFill/>
          </a:ln>
        </p:spPr>
      </p:pic>
      <p:sp>
        <p:nvSpPr>
          <p:cNvPr id="61" name="Google Shape;61;p14"/>
          <p:cNvSpPr txBox="1"/>
          <p:nvPr/>
        </p:nvSpPr>
        <p:spPr>
          <a:xfrm>
            <a:off x="131625" y="1705225"/>
            <a:ext cx="6691500" cy="2385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pl" sz="1600"/>
              <a:t>Pszczoły porozumiewają się za pomocą tańców i wydawania dźwięków. 	</a:t>
            </a:r>
            <a:r>
              <a:rPr lang="pl"/>
              <a:t/>
            </a:r>
            <a:br>
              <a:rPr lang="pl"/>
            </a:br>
            <a:endParaRPr/>
          </a:p>
        </p:txBody>
      </p:sp>
      <p:pic>
        <p:nvPicPr>
          <p:cNvPr id="62" name="Google Shape;62;p14"/>
          <p:cNvPicPr preferRelativeResize="0"/>
          <p:nvPr/>
        </p:nvPicPr>
        <p:blipFill>
          <a:blip r:embed="rId4">
            <a:alphaModFix/>
          </a:blip>
          <a:stretch>
            <a:fillRect/>
          </a:stretch>
        </p:blipFill>
        <p:spPr>
          <a:xfrm rot="-646390">
            <a:off x="401975" y="2696975"/>
            <a:ext cx="2101874" cy="2073849"/>
          </a:xfrm>
          <a:prstGeom prst="rect">
            <a:avLst/>
          </a:prstGeom>
          <a:noFill/>
          <a:ln>
            <a:noFill/>
          </a:ln>
        </p:spPr>
      </p:pic>
      <p:sp>
        <p:nvSpPr>
          <p:cNvPr id="63" name="Google Shape;63;p14"/>
          <p:cNvSpPr txBox="1"/>
          <p:nvPr/>
        </p:nvSpPr>
        <p:spPr>
          <a:xfrm>
            <a:off x="2557225" y="3359400"/>
            <a:ext cx="6453300" cy="30993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dirty="0"/>
              <a:t>O tym jak wielką rolę spełniają pszczoły przy zapylaniu 	roślin może świadczyć fakt, że na zebranie 1 kg miodu odwiedzają prawie 8 500 000 kwiatów akacji, 4 200 000 kwiatów eksparcety lub 20 milionów kwiatów koniczyny. </a:t>
            </a:r>
            <a:r>
              <a:rPr lang="pl" dirty="0"/>
              <a:t>	</a:t>
            </a:r>
            <a:br>
              <a:rPr lang="pl" dirty="0"/>
            </a:br>
            <a:endParaRPr dirty="0"/>
          </a:p>
        </p:txBody>
      </p:sp>
      <p:pic>
        <p:nvPicPr>
          <p:cNvPr id="64" name="Google Shape;64;p14"/>
          <p:cNvPicPr preferRelativeResize="0"/>
          <p:nvPr/>
        </p:nvPicPr>
        <p:blipFill>
          <a:blip r:embed="rId5">
            <a:alphaModFix/>
          </a:blip>
          <a:stretch>
            <a:fillRect/>
          </a:stretch>
        </p:blipFill>
        <p:spPr>
          <a:xfrm>
            <a:off x="3528075" y="2251950"/>
            <a:ext cx="1363099" cy="1246525"/>
          </a:xfrm>
          <a:prstGeom prst="rect">
            <a:avLst/>
          </a:prstGeom>
          <a:noFill/>
          <a:ln>
            <a:noFill/>
          </a:ln>
        </p:spPr>
      </p:pic>
      <p:sp>
        <p:nvSpPr>
          <p:cNvPr id="65" name="Google Shape;65;p14"/>
          <p:cNvSpPr txBox="1"/>
          <p:nvPr/>
        </p:nvSpPr>
        <p:spPr>
          <a:xfrm>
            <a:off x="84325" y="1071750"/>
            <a:ext cx="6915600" cy="3000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200"/>
              </a:spcBef>
              <a:spcAft>
                <a:spcPts val="0"/>
              </a:spcAft>
              <a:buSzPts val="1600"/>
              <a:buChar char="●"/>
            </a:pPr>
            <a:r>
              <a:rPr lang="pl" sz="1600"/>
              <a:t>Każda pszczela rodzina ma pewien charakterystyczny zapach, który jest feromonem wytwarzanym przez królową-matkę.</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p:nvPr/>
        </p:nvSpPr>
        <p:spPr>
          <a:xfrm>
            <a:off x="0" y="210375"/>
            <a:ext cx="65727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800"/>
              <a:t>W przypadku użądlenia należy żądło natychmiast zdrapać np. paznokciem, celem uniknięcia przedostania się większej ilości jadu (jad to bezbarwna wydzielina gruczołu jadowego pszczoły) do organizmu, gdyż mięśnie aparatu żądłowego wyrwanego z ciała pszczoły drgając pompują jad do rany powstałej w wyniku użądlenia. Ujęcie aparatu żądłowego palcami spowoduje wtłoczenie całej zawartości jadu do rany. </a:t>
            </a:r>
            <a:r>
              <a:rPr lang="pl"/>
              <a:t>	</a:t>
            </a:r>
            <a:br>
              <a:rPr lang="pl"/>
            </a:br>
            <a:endParaRPr/>
          </a:p>
        </p:txBody>
      </p:sp>
      <p:sp>
        <p:nvSpPr>
          <p:cNvPr id="228" name="Google Shape;228;p32"/>
          <p:cNvSpPr txBox="1"/>
          <p:nvPr/>
        </p:nvSpPr>
        <p:spPr>
          <a:xfrm>
            <a:off x="3576250" y="3265950"/>
            <a:ext cx="53316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800"/>
              <a:t>Pszczoły robotnice: wiosenne i letnie żyją średnio 36 – 40 dni; jesienne mogą żyć 6 – 9 miesięcy; Matka od 3 – 5 lat; Trutnie około 3 miesięcy.</a:t>
            </a:r>
            <a:r>
              <a:rPr lang="pl"/>
              <a:t/>
            </a:r>
            <a:br>
              <a:rPr lang="pl"/>
            </a:br>
            <a:endParaRPr/>
          </a:p>
        </p:txBody>
      </p:sp>
      <p:pic>
        <p:nvPicPr>
          <p:cNvPr id="229" name="Google Shape;229;p32"/>
          <p:cNvPicPr preferRelativeResize="0"/>
          <p:nvPr/>
        </p:nvPicPr>
        <p:blipFill>
          <a:blip r:embed="rId3">
            <a:alphaModFix/>
          </a:blip>
          <a:stretch>
            <a:fillRect/>
          </a:stretch>
        </p:blipFill>
        <p:spPr>
          <a:xfrm>
            <a:off x="717126" y="3210375"/>
            <a:ext cx="2266501" cy="1628325"/>
          </a:xfrm>
          <a:prstGeom prst="rect">
            <a:avLst/>
          </a:prstGeom>
          <a:noFill/>
          <a:ln>
            <a:noFill/>
          </a:ln>
        </p:spPr>
      </p:pic>
      <p:pic>
        <p:nvPicPr>
          <p:cNvPr id="230" name="Google Shape;230;p32"/>
          <p:cNvPicPr preferRelativeResize="0"/>
          <p:nvPr/>
        </p:nvPicPr>
        <p:blipFill>
          <a:blip r:embed="rId4">
            <a:alphaModFix/>
          </a:blip>
          <a:stretch>
            <a:fillRect/>
          </a:stretch>
        </p:blipFill>
        <p:spPr>
          <a:xfrm>
            <a:off x="6735550" y="809200"/>
            <a:ext cx="2027024" cy="2027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p:nvPr/>
        </p:nvSpPr>
        <p:spPr>
          <a:xfrm>
            <a:off x="0" y="188550"/>
            <a:ext cx="6263100" cy="18165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500"/>
              <a:t>W starożytnym Egipcie pszczoły były atrybutem władcy i jednym z symboli zjednoczenia. Egipcjanie wierzyli, że pochodzą one z nieba i są istotami nadprzyrodzonymi. Wierzono też, że potrafią zapewnić nieśmiertelność. Dlatego bardzo często ciała zmarłych, oprócz balsamowania, smarowano też modem – miał im on zapewnić bezpieczna podróż do krainy wieczności. 	</a:t>
            </a:r>
            <a:r>
              <a:rPr lang="pl"/>
              <a:t/>
            </a:r>
            <a:br>
              <a:rPr lang="pl"/>
            </a:br>
            <a:endParaRPr/>
          </a:p>
        </p:txBody>
      </p:sp>
      <p:sp>
        <p:nvSpPr>
          <p:cNvPr id="236" name="Google Shape;236;p33"/>
          <p:cNvSpPr txBox="1"/>
          <p:nvPr/>
        </p:nvSpPr>
        <p:spPr>
          <a:xfrm>
            <a:off x="-42000" y="2005050"/>
            <a:ext cx="63471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500"/>
              <a:t>W kulturze starożytnych Indii postać owada była wizerunkiem wielu bóstw, a obserwacja pracy pszczół pozwalała doświadczyć mądrości, piękna i mocy wszechświata. Nawet w dzisiejszych Indiach w wielu regionach pszczoły traktowane są jak świętość.</a:t>
            </a:r>
            <a:r>
              <a:rPr lang="pl"/>
              <a:t> 	 	</a:t>
            </a:r>
            <a:br>
              <a:rPr lang="pl"/>
            </a:br>
            <a:endParaRPr/>
          </a:p>
        </p:txBody>
      </p:sp>
      <p:sp>
        <p:nvSpPr>
          <p:cNvPr id="237" name="Google Shape;237;p33"/>
          <p:cNvSpPr txBox="1"/>
          <p:nvPr/>
        </p:nvSpPr>
        <p:spPr>
          <a:xfrm>
            <a:off x="-42000" y="3299800"/>
            <a:ext cx="90078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500"/>
              <a:t>W starożytnej Grecji pszczoły pojawiły się nieco później, jednak także i tam miały wyjątkową moc i wiązane były z nieśmiertelnością. Wiele greckich bogiń miało wizerunek pszczół. Podczas gdy zwykli śmiertelnicy kojarzyli pszczoły z nadprzyrodzonymi mocami, wielu filozofów uważało je za synonim 	mądrości, roztropności i pracowitości. Zbieranie nektaru z kwiatów uważali oni za symbol dotarcia do wiedzy absolutnej i tajemnej, do esencji mądrości. 	</a:t>
            </a:r>
            <a:r>
              <a:rPr lang="pl"/>
              <a:t/>
            </a:r>
            <a:br>
              <a:rPr lang="pl"/>
            </a:br>
            <a:endParaRPr/>
          </a:p>
        </p:txBody>
      </p:sp>
      <p:pic>
        <p:nvPicPr>
          <p:cNvPr id="238" name="Google Shape;238;p33"/>
          <p:cNvPicPr preferRelativeResize="0"/>
          <p:nvPr/>
        </p:nvPicPr>
        <p:blipFill>
          <a:blip r:embed="rId3">
            <a:alphaModFix/>
          </a:blip>
          <a:stretch>
            <a:fillRect/>
          </a:stretch>
        </p:blipFill>
        <p:spPr>
          <a:xfrm>
            <a:off x="6305100" y="446925"/>
            <a:ext cx="2768176" cy="2685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34"/>
          <p:cNvSpPr txBox="1">
            <a:spLocks noGrp="1"/>
          </p:cNvSpPr>
          <p:nvPr>
            <p:ph type="body" idx="1"/>
          </p:nvPr>
        </p:nvSpPr>
        <p:spPr>
          <a:xfrm>
            <a:off x="4640925" y="20698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900">
                <a:solidFill>
                  <a:srgbClr val="000000"/>
                </a:solidFill>
              </a:rPr>
              <a:t>GRUPA IV</a:t>
            </a:r>
            <a:endParaRPr sz="1900">
              <a:solidFill>
                <a:srgbClr val="000000"/>
              </a:solidFill>
            </a:endParaRPr>
          </a:p>
          <a:p>
            <a:pPr marL="457200" lvl="0" indent="-349250" algn="l" rtl="0">
              <a:spcBef>
                <a:spcPts val="1600"/>
              </a:spcBef>
              <a:spcAft>
                <a:spcPts val="0"/>
              </a:spcAft>
              <a:buClr>
                <a:srgbClr val="000000"/>
              </a:buClr>
              <a:buSzPts val="1900"/>
              <a:buChar char="●"/>
            </a:pPr>
            <a:r>
              <a:rPr lang="pl" sz="1900">
                <a:solidFill>
                  <a:srgbClr val="000000"/>
                </a:solidFill>
              </a:rPr>
              <a:t>Justyna Soboszek</a:t>
            </a:r>
            <a:endParaRPr sz="1900">
              <a:solidFill>
                <a:srgbClr val="000000"/>
              </a:solidFill>
            </a:endParaRPr>
          </a:p>
          <a:p>
            <a:pPr marL="457200" lvl="0" indent="-349250" algn="l" rtl="0">
              <a:spcBef>
                <a:spcPts val="0"/>
              </a:spcBef>
              <a:spcAft>
                <a:spcPts val="0"/>
              </a:spcAft>
              <a:buClr>
                <a:srgbClr val="000000"/>
              </a:buClr>
              <a:buSzPts val="1900"/>
              <a:buChar char="●"/>
            </a:pPr>
            <a:r>
              <a:rPr lang="pl" sz="1900">
                <a:solidFill>
                  <a:srgbClr val="000000"/>
                </a:solidFill>
              </a:rPr>
              <a:t>Klaudia Sojka</a:t>
            </a:r>
            <a:endParaRPr sz="1900">
              <a:solidFill>
                <a:srgbClr val="000000"/>
              </a:solidFill>
            </a:endParaRPr>
          </a:p>
          <a:p>
            <a:pPr marL="457200" lvl="0" indent="-349250" algn="l" rtl="0">
              <a:spcBef>
                <a:spcPts val="0"/>
              </a:spcBef>
              <a:spcAft>
                <a:spcPts val="0"/>
              </a:spcAft>
              <a:buClr>
                <a:srgbClr val="000000"/>
              </a:buClr>
              <a:buSzPts val="1900"/>
              <a:buChar char="●"/>
            </a:pPr>
            <a:r>
              <a:rPr lang="pl" sz="1900">
                <a:solidFill>
                  <a:srgbClr val="000000"/>
                </a:solidFill>
              </a:rPr>
              <a:t>Sandra Sutor</a:t>
            </a:r>
            <a:endParaRPr sz="1900">
              <a:solidFill>
                <a:srgbClr val="000000"/>
              </a:solidFill>
            </a:endParaRPr>
          </a:p>
          <a:p>
            <a:pPr marL="457200" lvl="0" indent="-349250" algn="l" rtl="0">
              <a:spcBef>
                <a:spcPts val="0"/>
              </a:spcBef>
              <a:spcAft>
                <a:spcPts val="0"/>
              </a:spcAft>
              <a:buClr>
                <a:srgbClr val="000000"/>
              </a:buClr>
              <a:buSzPts val="1900"/>
              <a:buChar char="●"/>
            </a:pPr>
            <a:r>
              <a:rPr lang="pl" sz="1900">
                <a:solidFill>
                  <a:srgbClr val="000000"/>
                </a:solidFill>
              </a:rPr>
              <a:t>Weronika Sztuchlik</a:t>
            </a:r>
            <a:endParaRPr sz="1900">
              <a:solidFill>
                <a:srgbClr val="000000"/>
              </a:solidFill>
            </a:endParaRPr>
          </a:p>
          <a:p>
            <a:pPr marL="457200" lvl="0" indent="-349250" algn="l" rtl="0">
              <a:spcBef>
                <a:spcPts val="0"/>
              </a:spcBef>
              <a:spcAft>
                <a:spcPts val="0"/>
              </a:spcAft>
              <a:buClr>
                <a:srgbClr val="000000"/>
              </a:buClr>
              <a:buSzPts val="1900"/>
              <a:buChar char="●"/>
            </a:pPr>
            <a:r>
              <a:rPr lang="pl" sz="1900">
                <a:solidFill>
                  <a:srgbClr val="000000"/>
                </a:solidFill>
              </a:rPr>
              <a:t>Maria Welet</a:t>
            </a:r>
            <a:endParaRPr sz="1900">
              <a:solidFill>
                <a:srgbClr val="000000"/>
              </a:solidFill>
            </a:endParaRPr>
          </a:p>
          <a:p>
            <a:pPr marL="457200" lvl="0" indent="-349250" algn="l" rtl="0">
              <a:spcBef>
                <a:spcPts val="0"/>
              </a:spcBef>
              <a:spcAft>
                <a:spcPts val="0"/>
              </a:spcAft>
              <a:buClr>
                <a:srgbClr val="000000"/>
              </a:buClr>
              <a:buSzPts val="1900"/>
              <a:buChar char="●"/>
            </a:pPr>
            <a:r>
              <a:rPr lang="pl" sz="1900">
                <a:solidFill>
                  <a:srgbClr val="000000"/>
                </a:solidFill>
              </a:rPr>
              <a:t>Klaudia Wiśniewska</a:t>
            </a:r>
            <a:endParaRPr sz="1900">
              <a:solidFill>
                <a:srgbClr val="000000"/>
              </a:solidFill>
            </a:endParaRPr>
          </a:p>
        </p:txBody>
      </p:sp>
      <p:pic>
        <p:nvPicPr>
          <p:cNvPr id="244" name="Google Shape;244;p34"/>
          <p:cNvPicPr preferRelativeResize="0"/>
          <p:nvPr/>
        </p:nvPicPr>
        <p:blipFill>
          <a:blip r:embed="rId4">
            <a:alphaModFix/>
          </a:blip>
          <a:stretch>
            <a:fillRect/>
          </a:stretch>
        </p:blipFill>
        <p:spPr>
          <a:xfrm>
            <a:off x="0" y="0"/>
            <a:ext cx="1766250" cy="17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0" y="0"/>
            <a:ext cx="6340800" cy="2420400"/>
          </a:xfrm>
          <a:prstGeom prst="rect">
            <a:avLst/>
          </a:prstGeom>
          <a:noFill/>
          <a:ln>
            <a:noFill/>
          </a:ln>
        </p:spPr>
        <p:txBody>
          <a:bodyPr spcFirstLastPara="1" wrap="square" lIns="91425" tIns="91425" rIns="91425" bIns="91425" anchor="t" anchorCtr="0">
            <a:noAutofit/>
          </a:bodyPr>
          <a:lstStyle/>
          <a:p>
            <a:pPr marL="457200" lvl="0" indent="-311150" algn="just" rtl="0">
              <a:lnSpc>
                <a:spcPct val="115000"/>
              </a:lnSpc>
              <a:spcBef>
                <a:spcPts val="1200"/>
              </a:spcBef>
              <a:spcAft>
                <a:spcPts val="0"/>
              </a:spcAft>
              <a:buClr>
                <a:schemeClr val="dk1"/>
              </a:buClr>
              <a:buSzPts val="1300"/>
              <a:buChar char="●"/>
            </a:pPr>
            <a:r>
              <a:rPr lang="pl" sz="1600"/>
              <a:t>Niezwykle ważną rolę odgrywają pszczoły w leśnictwie. Ich praca służy zwiększeniu ilości zdrowych i płodnych nasion potrzebnych do odnowienia lasu, pożywienia dla ptactwa, jak i do zwiększenia urodzaju owoców leśnych (poziomek, borówek, czarnych jagód, jeżyn, malin). 	</a:t>
            </a:r>
            <a:br>
              <a:rPr lang="pl" sz="1600"/>
            </a:br>
            <a:endParaRPr sz="1600"/>
          </a:p>
        </p:txBody>
      </p:sp>
      <p:pic>
        <p:nvPicPr>
          <p:cNvPr id="71" name="Google Shape;71;p15"/>
          <p:cNvPicPr preferRelativeResize="0"/>
          <p:nvPr/>
        </p:nvPicPr>
        <p:blipFill>
          <a:blip r:embed="rId3">
            <a:alphaModFix/>
          </a:blip>
          <a:stretch>
            <a:fillRect/>
          </a:stretch>
        </p:blipFill>
        <p:spPr>
          <a:xfrm rot="466702">
            <a:off x="6438850" y="743225"/>
            <a:ext cx="2420475" cy="1613650"/>
          </a:xfrm>
          <a:prstGeom prst="rect">
            <a:avLst/>
          </a:prstGeom>
          <a:noFill/>
          <a:ln>
            <a:noFill/>
          </a:ln>
        </p:spPr>
      </p:pic>
      <p:sp>
        <p:nvSpPr>
          <p:cNvPr id="72" name="Google Shape;72;p15"/>
          <p:cNvSpPr txBox="1"/>
          <p:nvPr/>
        </p:nvSpPr>
        <p:spPr>
          <a:xfrm>
            <a:off x="2235550" y="2326850"/>
            <a:ext cx="5951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W wielu krajach utrzymuje się pasieki wyłącznie w celu zapewnienia odpowiedniego zapylenia upraw. Miód jest bardzo cennym, ale dodatkowych „owocem” pracy pszczół. 	</a:t>
            </a:r>
            <a:r>
              <a:rPr lang="pl"/>
              <a:t/>
            </a:r>
            <a:br>
              <a:rPr lang="pl"/>
            </a:br>
            <a:endParaRPr/>
          </a:p>
        </p:txBody>
      </p:sp>
      <p:pic>
        <p:nvPicPr>
          <p:cNvPr id="73" name="Google Shape;73;p15"/>
          <p:cNvPicPr preferRelativeResize="0"/>
          <p:nvPr/>
        </p:nvPicPr>
        <p:blipFill>
          <a:blip r:embed="rId4">
            <a:alphaModFix/>
          </a:blip>
          <a:stretch>
            <a:fillRect/>
          </a:stretch>
        </p:blipFill>
        <p:spPr>
          <a:xfrm rot="-443548">
            <a:off x="228825" y="2403575"/>
            <a:ext cx="2200450" cy="2200450"/>
          </a:xfrm>
          <a:prstGeom prst="rect">
            <a:avLst/>
          </a:prstGeom>
          <a:noFill/>
          <a:ln>
            <a:noFill/>
          </a:ln>
        </p:spPr>
      </p:pic>
      <p:sp>
        <p:nvSpPr>
          <p:cNvPr id="74" name="Google Shape;74;p15"/>
          <p:cNvSpPr txBox="1"/>
          <p:nvPr/>
        </p:nvSpPr>
        <p:spPr>
          <a:xfrm>
            <a:off x="2686200" y="3690975"/>
            <a:ext cx="6107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Obecnie, w okresie coraz silniejszego rozwoju techniki, pszczoły w atmosferze są najczulszym wskaźnikiem stopnia środowiska naturalnego (podobnie jak raki w wodzie). </a:t>
            </a:r>
            <a:r>
              <a:rPr lang="pl"/>
              <a:t>	</a:t>
            </a:r>
            <a:br>
              <a:rPr lang="pl"/>
            </a:br>
            <a:endParaRPr/>
          </a:p>
        </p:txBody>
      </p:sp>
      <p:sp>
        <p:nvSpPr>
          <p:cNvPr id="75" name="Google Shape;75;p15"/>
          <p:cNvSpPr txBox="1"/>
          <p:nvPr/>
        </p:nvSpPr>
        <p:spPr>
          <a:xfrm>
            <a:off x="984225" y="1608650"/>
            <a:ext cx="6189900" cy="3000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pl" sz="1600"/>
              <a:t>Według mitologii egipskiej pszczoły to łzy boga Ra.</a:t>
            </a:r>
            <a:r>
              <a:rPr lang="pl"/>
              <a:t/>
            </a:r>
            <a:br>
              <a:rPr lang="pl"/>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3445500" y="88300"/>
            <a:ext cx="5540400" cy="1347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pl" sz="1600"/>
              <a:t>Pszczoły nie rozpoznają koloru czerwonego. </a:t>
            </a:r>
            <a:r>
              <a:rPr lang="pl" sz="1500"/>
              <a:t>	</a:t>
            </a:r>
            <a:r>
              <a:rPr lang="pl"/>
              <a:t/>
            </a:r>
            <a:br>
              <a:rPr lang="pl"/>
            </a:br>
            <a:endParaRPr/>
          </a:p>
        </p:txBody>
      </p:sp>
      <p:pic>
        <p:nvPicPr>
          <p:cNvPr id="81" name="Google Shape;81;p16"/>
          <p:cNvPicPr preferRelativeResize="0"/>
          <p:nvPr/>
        </p:nvPicPr>
        <p:blipFill>
          <a:blip r:embed="rId3">
            <a:alphaModFix/>
          </a:blip>
          <a:stretch>
            <a:fillRect/>
          </a:stretch>
        </p:blipFill>
        <p:spPr>
          <a:xfrm rot="-258960">
            <a:off x="730906" y="284695"/>
            <a:ext cx="2480889" cy="1922109"/>
          </a:xfrm>
          <a:prstGeom prst="rect">
            <a:avLst/>
          </a:prstGeom>
          <a:noFill/>
          <a:ln>
            <a:noFill/>
          </a:ln>
        </p:spPr>
      </p:pic>
      <p:sp>
        <p:nvSpPr>
          <p:cNvPr id="82" name="Google Shape;82;p16"/>
          <p:cNvSpPr txBox="1"/>
          <p:nvPr/>
        </p:nvSpPr>
        <p:spPr>
          <a:xfrm>
            <a:off x="3445500" y="543275"/>
            <a:ext cx="5343600" cy="1347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pl" sz="1600"/>
              <a:t>Przeciętna szybkość pszczoły to tylko 24 kilometry na godzinę.</a:t>
            </a:r>
            <a:r>
              <a:rPr lang="pl"/>
              <a:t> </a:t>
            </a:r>
            <a:r>
              <a:rPr lang="pl" sz="1300"/>
              <a:t>	</a:t>
            </a:r>
            <a:r>
              <a:rPr lang="pl"/>
              <a:t/>
            </a:r>
            <a:br>
              <a:rPr lang="pl"/>
            </a:br>
            <a:endParaRPr/>
          </a:p>
        </p:txBody>
      </p:sp>
      <p:sp>
        <p:nvSpPr>
          <p:cNvPr id="83" name="Google Shape;83;p16"/>
          <p:cNvSpPr txBox="1"/>
          <p:nvPr/>
        </p:nvSpPr>
        <p:spPr>
          <a:xfrm>
            <a:off x="39800" y="2397650"/>
            <a:ext cx="5540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Pszczoły budują okrągłe cylindry. Dopiero po ogrzaniu do 40°C wosk zaczyna być płynnym i przybiera najbardziej energetycznie oszczędną formę sześciokąta. 	</a:t>
            </a:r>
            <a:r>
              <a:rPr lang="pl"/>
              <a:t/>
            </a:r>
            <a:br>
              <a:rPr lang="pl"/>
            </a:br>
            <a:endParaRPr/>
          </a:p>
        </p:txBody>
      </p:sp>
      <p:pic>
        <p:nvPicPr>
          <p:cNvPr id="84" name="Google Shape;84;p16"/>
          <p:cNvPicPr preferRelativeResize="0"/>
          <p:nvPr/>
        </p:nvPicPr>
        <p:blipFill>
          <a:blip r:embed="rId4">
            <a:alphaModFix/>
          </a:blip>
          <a:stretch>
            <a:fillRect/>
          </a:stretch>
        </p:blipFill>
        <p:spPr>
          <a:xfrm rot="474883">
            <a:off x="5996001" y="2055000"/>
            <a:ext cx="2575300" cy="2704050"/>
          </a:xfrm>
          <a:prstGeom prst="rect">
            <a:avLst/>
          </a:prstGeom>
          <a:noFill/>
          <a:ln>
            <a:noFill/>
          </a:ln>
        </p:spPr>
      </p:pic>
      <p:sp>
        <p:nvSpPr>
          <p:cNvPr id="85" name="Google Shape;85;p16"/>
          <p:cNvSpPr txBox="1"/>
          <p:nvPr/>
        </p:nvSpPr>
        <p:spPr>
          <a:xfrm>
            <a:off x="147550" y="3952500"/>
            <a:ext cx="5026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Królowe pszczoły mogą żyć do 5 lat, składają około 3 000 jaj dziennie 	</a:t>
            </a:r>
            <a:r>
              <a:rPr lang="pl"/>
              <a:t/>
            </a:r>
            <a:br>
              <a:rPr lang="pl"/>
            </a:br>
            <a:endParaRPr/>
          </a:p>
        </p:txBody>
      </p:sp>
      <p:sp>
        <p:nvSpPr>
          <p:cNvPr id="86" name="Google Shape;86;p16"/>
          <p:cNvSpPr txBox="1"/>
          <p:nvPr/>
        </p:nvSpPr>
        <p:spPr>
          <a:xfrm>
            <a:off x="3543900" y="1435600"/>
            <a:ext cx="5343600" cy="30000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pl" sz="1600"/>
              <a:t>Pszczoły wytwarzają miód w ten sam sposób od 150 milionów lat.</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p:nvPr/>
        </p:nvSpPr>
        <p:spPr>
          <a:xfrm>
            <a:off x="0" y="52600"/>
            <a:ext cx="6404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800"/>
              <a:t>Pszczoła poza tzw. kompasem zewnętrznym posiada także wewnętrzny, który pokazuje jak daleko w określonym czasie zawędrowało słońce. </a:t>
            </a:r>
            <a:r>
              <a:rPr lang="pl" sz="1600"/>
              <a:t>	</a:t>
            </a:r>
            <a:r>
              <a:rPr lang="pl"/>
              <a:t/>
            </a:r>
            <a:br>
              <a:rPr lang="pl"/>
            </a:br>
            <a:endParaRPr/>
          </a:p>
        </p:txBody>
      </p:sp>
      <p:pic>
        <p:nvPicPr>
          <p:cNvPr id="92" name="Google Shape;92;p17"/>
          <p:cNvPicPr preferRelativeResize="0"/>
          <p:nvPr/>
        </p:nvPicPr>
        <p:blipFill>
          <a:blip r:embed="rId3">
            <a:alphaModFix/>
          </a:blip>
          <a:stretch>
            <a:fillRect/>
          </a:stretch>
        </p:blipFill>
        <p:spPr>
          <a:xfrm rot="553123">
            <a:off x="6570725" y="484775"/>
            <a:ext cx="2190400" cy="2135651"/>
          </a:xfrm>
          <a:prstGeom prst="rect">
            <a:avLst/>
          </a:prstGeom>
          <a:noFill/>
          <a:ln>
            <a:noFill/>
          </a:ln>
        </p:spPr>
      </p:pic>
      <p:sp>
        <p:nvSpPr>
          <p:cNvPr id="93" name="Google Shape;93;p17"/>
          <p:cNvSpPr txBox="1"/>
          <p:nvPr/>
        </p:nvSpPr>
        <p:spPr>
          <a:xfrm>
            <a:off x="74450" y="1425875"/>
            <a:ext cx="58650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800"/>
              <a:t>Gdy słońce jest za chmurą, za punkt orientacyjny służy kawałek niebieskiego nieba.</a:t>
            </a:r>
            <a:r>
              <a:rPr lang="pl" sz="1600"/>
              <a:t> 	</a:t>
            </a:r>
            <a:r>
              <a:rPr lang="pl"/>
              <a:t/>
            </a:r>
            <a:br>
              <a:rPr lang="pl"/>
            </a:br>
            <a:endParaRPr/>
          </a:p>
        </p:txBody>
      </p:sp>
      <p:sp>
        <p:nvSpPr>
          <p:cNvPr id="94" name="Google Shape;94;p17"/>
          <p:cNvSpPr txBox="1"/>
          <p:nvPr/>
        </p:nvSpPr>
        <p:spPr>
          <a:xfrm>
            <a:off x="2661225" y="2727625"/>
            <a:ext cx="5865000" cy="30000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200"/>
              </a:spcBef>
              <a:spcAft>
                <a:spcPts val="0"/>
              </a:spcAft>
              <a:buSzPts val="1800"/>
              <a:buChar char="●"/>
            </a:pPr>
            <a:r>
              <a:rPr lang="pl" sz="1800"/>
              <a:t>Pszczoła posiada "zegar czasowy", który mówi jej o jakiej porze dana roślina "mioduje".</a:t>
            </a:r>
            <a:endParaRPr sz="1800"/>
          </a:p>
        </p:txBody>
      </p:sp>
      <p:pic>
        <p:nvPicPr>
          <p:cNvPr id="95" name="Google Shape;95;p17"/>
          <p:cNvPicPr preferRelativeResize="0"/>
          <p:nvPr/>
        </p:nvPicPr>
        <p:blipFill>
          <a:blip r:embed="rId4">
            <a:alphaModFix/>
          </a:blip>
          <a:stretch>
            <a:fillRect/>
          </a:stretch>
        </p:blipFill>
        <p:spPr>
          <a:xfrm rot="-559698">
            <a:off x="310050" y="2643600"/>
            <a:ext cx="2188299" cy="2188299"/>
          </a:xfrm>
          <a:prstGeom prst="rect">
            <a:avLst/>
          </a:prstGeom>
          <a:noFill/>
          <a:ln>
            <a:noFill/>
          </a:ln>
        </p:spPr>
      </p:pic>
      <p:sp>
        <p:nvSpPr>
          <p:cNvPr id="96" name="Google Shape;96;p17"/>
          <p:cNvSpPr txBox="1"/>
          <p:nvPr/>
        </p:nvSpPr>
        <p:spPr>
          <a:xfrm>
            <a:off x="2661225" y="3813475"/>
            <a:ext cx="6404400" cy="3000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pl" sz="1800"/>
              <a:t>Jeden ładunek pyłku to efekt odwiedzin ok. 100 kwiatów. 20 	ładunków wypełnia jedną komórkę plastra. </a:t>
            </a:r>
            <a:r>
              <a:rPr lang="pl"/>
              <a:t>	</a:t>
            </a:r>
            <a:br>
              <a:rPr lang="pl"/>
            </a:b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p:nvPr/>
        </p:nvSpPr>
        <p:spPr>
          <a:xfrm>
            <a:off x="94475" y="398875"/>
            <a:ext cx="63180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Miód to jedna z niewielu rzeczy, które nigdy się nie psują 	— jeśli tylko umieszczone zostaną w odpowiednim pojemniku, mogą trwać w nim praktycznie w nieskończoność. Znaleziony przez archeologów miód z czasów starożytnego Egiptu okazał się zdatny do spożycia po upływie kilku tysięcy lat! Niesamowitą trwałość miód zawdzięcza swoim właściwościom — naturalnej 	kwasowości i niskiej wilgotności, które powodują, że to jedno z ostatnich miejsc, w których chciałyby zamieszkać jakiekolwiek bakterie. 	</a:t>
            </a:r>
            <a:r>
              <a:rPr lang="pl"/>
              <a:t/>
            </a:r>
            <a:br>
              <a:rPr lang="pl"/>
            </a:br>
            <a:endParaRPr/>
          </a:p>
        </p:txBody>
      </p:sp>
      <p:sp>
        <p:nvSpPr>
          <p:cNvPr id="102" name="Google Shape;102;p18"/>
          <p:cNvSpPr txBox="1"/>
          <p:nvPr/>
        </p:nvSpPr>
        <p:spPr>
          <a:xfrm>
            <a:off x="2721000" y="3151225"/>
            <a:ext cx="6423000" cy="3000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pl" sz="1600"/>
              <a:t>Miód to: 80% naturalnych cukrów, 18% wody, 2% składników mineralnych, witamin, protein i pyłku. </a:t>
            </a:r>
            <a:r>
              <a:rPr lang="pl"/>
              <a:t>	</a:t>
            </a:r>
            <a:br>
              <a:rPr lang="pl"/>
            </a:br>
            <a:endParaRPr/>
          </a:p>
        </p:txBody>
      </p:sp>
      <p:sp>
        <p:nvSpPr>
          <p:cNvPr id="103" name="Google Shape;103;p18"/>
          <p:cNvSpPr txBox="1"/>
          <p:nvPr/>
        </p:nvSpPr>
        <p:spPr>
          <a:xfrm>
            <a:off x="2721000" y="4072800"/>
            <a:ext cx="6189600" cy="3000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pl" sz="1600"/>
              <a:t>Na 1 dcm obustronnie zasklepionego plastra mieści się 0,3 kg miodu.</a:t>
            </a:r>
            <a:r>
              <a:rPr lang="pl"/>
              <a:t> 	</a:t>
            </a:r>
            <a:br>
              <a:rPr lang="pl"/>
            </a:br>
            <a:endParaRPr/>
          </a:p>
        </p:txBody>
      </p:sp>
      <p:pic>
        <p:nvPicPr>
          <p:cNvPr id="104" name="Google Shape;104;p18"/>
          <p:cNvPicPr preferRelativeResize="0"/>
          <p:nvPr/>
        </p:nvPicPr>
        <p:blipFill>
          <a:blip r:embed="rId3">
            <a:alphaModFix/>
          </a:blip>
          <a:stretch>
            <a:fillRect/>
          </a:stretch>
        </p:blipFill>
        <p:spPr>
          <a:xfrm>
            <a:off x="6564875" y="331950"/>
            <a:ext cx="2426725" cy="2698084"/>
          </a:xfrm>
          <a:prstGeom prst="rect">
            <a:avLst/>
          </a:prstGeom>
          <a:noFill/>
          <a:ln>
            <a:noFill/>
          </a:ln>
        </p:spPr>
      </p:pic>
      <p:pic>
        <p:nvPicPr>
          <p:cNvPr id="105" name="Google Shape;105;p18"/>
          <p:cNvPicPr preferRelativeResize="0"/>
          <p:nvPr/>
        </p:nvPicPr>
        <p:blipFill>
          <a:blip r:embed="rId4">
            <a:alphaModFix/>
          </a:blip>
          <a:stretch>
            <a:fillRect/>
          </a:stretch>
        </p:blipFill>
        <p:spPr>
          <a:xfrm>
            <a:off x="706400" y="3327850"/>
            <a:ext cx="1763800" cy="176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p:nvPr/>
        </p:nvSpPr>
        <p:spPr>
          <a:xfrm>
            <a:off x="0" y="157125"/>
            <a:ext cx="6095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Przeciętny człowiek ma na głowie jakieś 100 tys. włosów, aczkolwiek doskonale wiadomo, że ta liczba mocno maleje z czasem. Ale nawet w czasach największej świetności ludzkim grzywom daleko do imponującego owłosienia, jakie posiada malutka pszczoła. Ma ona mniej więcej tyle włosów, ile wiewiórka — tj. około 3 milionów — przy czym na znacznie mniejszej niż człowiek czy wiewiórka powierzchni. </a:t>
            </a:r>
            <a:r>
              <a:rPr lang="pl"/>
              <a:t>	</a:t>
            </a:r>
            <a:br>
              <a:rPr lang="pl"/>
            </a:br>
            <a:endParaRPr/>
          </a:p>
        </p:txBody>
      </p:sp>
      <p:sp>
        <p:nvSpPr>
          <p:cNvPr id="111" name="Google Shape;111;p19"/>
          <p:cNvSpPr txBox="1"/>
          <p:nvPr/>
        </p:nvSpPr>
        <p:spPr>
          <a:xfrm>
            <a:off x="2755050" y="2467000"/>
            <a:ext cx="6095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Użądlenie kończy się śmiercią pszczoły. Pszczoły miodne niesprowokowane nigdy nie atakują ludzi. Użądlenie człowieka powoduje niewielki obrzęk ustępujący po paru dniach, jeśli jednak osoba użądlona jest uczulona na jad pszczeli może to doprowadzić nawet do śmierci. 	</a:t>
            </a:r>
            <a:r>
              <a:rPr lang="pl"/>
              <a:t/>
            </a:r>
            <a:br>
              <a:rPr lang="pl"/>
            </a:br>
            <a:endParaRPr/>
          </a:p>
        </p:txBody>
      </p:sp>
      <p:sp>
        <p:nvSpPr>
          <p:cNvPr id="112" name="Google Shape;112;p19"/>
          <p:cNvSpPr txBox="1"/>
          <p:nvPr/>
        </p:nvSpPr>
        <p:spPr>
          <a:xfrm>
            <a:off x="2644950" y="4089450"/>
            <a:ext cx="63156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Posiadają trzy pary odnóży. Na trzeciej parze nóg znajdują się specjalne koszyczki, w których pszczoły przenoszą pyłek.</a:t>
            </a:r>
            <a:r>
              <a:rPr lang="pl"/>
              <a:t/>
            </a:r>
            <a:br>
              <a:rPr lang="pl"/>
            </a:br>
            <a:endParaRPr/>
          </a:p>
        </p:txBody>
      </p:sp>
      <p:pic>
        <p:nvPicPr>
          <p:cNvPr id="113" name="Google Shape;113;p19"/>
          <p:cNvPicPr preferRelativeResize="0"/>
          <p:nvPr/>
        </p:nvPicPr>
        <p:blipFill>
          <a:blip r:embed="rId3">
            <a:alphaModFix/>
          </a:blip>
          <a:stretch>
            <a:fillRect/>
          </a:stretch>
        </p:blipFill>
        <p:spPr>
          <a:xfrm rot="864668">
            <a:off x="389350" y="2792897"/>
            <a:ext cx="2034450" cy="2034450"/>
          </a:xfrm>
          <a:prstGeom prst="rect">
            <a:avLst/>
          </a:prstGeom>
          <a:noFill/>
          <a:ln>
            <a:noFill/>
          </a:ln>
        </p:spPr>
      </p:pic>
      <p:pic>
        <p:nvPicPr>
          <p:cNvPr id="114" name="Google Shape;114;p19"/>
          <p:cNvPicPr preferRelativeResize="0"/>
          <p:nvPr/>
        </p:nvPicPr>
        <p:blipFill>
          <a:blip r:embed="rId4">
            <a:alphaModFix/>
          </a:blip>
          <a:stretch>
            <a:fillRect/>
          </a:stretch>
        </p:blipFill>
        <p:spPr>
          <a:xfrm rot="550471">
            <a:off x="6856824" y="248350"/>
            <a:ext cx="1319601" cy="21852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p:nvPr/>
        </p:nvSpPr>
        <p:spPr>
          <a:xfrm>
            <a:off x="0" y="383700"/>
            <a:ext cx="84504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Pszczoły zbieraczki mają różne zadania – jedne zbierają nektar, inne zbierają pyłki pszczoły zbieraczki występują w dwóch rodzajach – pierwsze zbierają nektar kwiatowy: za pomocą 6-milimetrowej trąbki wciągają go do wola i transportują do ula. Żeby wypełnić wole, pszczoła musi odwiedzić aż 1000 kwiatów! Drugi rodzaj zbieraczek zbiera pyłek kwiatowy. Jeszcze przed wylotem “do pracy” zbieraczka pyłku pobiera do wola nieco miodu z ula, a dopiero później kieruje się w swoje miejsce pracy. Po znalezieniu swojego rodzaju roślin pszczoła siada na kwiatostanie, a następnie za pomocą żuwaczek rozcina pylniki kwiatowe. Z wola wypuszcza minimalną ilość miodu i z jego pomocą skleja kulkę pyłku, którą następnie umieszcza w koszyczku na tylnych odnóżach.</a:t>
            </a:r>
            <a:r>
              <a:rPr lang="pl"/>
              <a:t/>
            </a:r>
            <a:br>
              <a:rPr lang="pl"/>
            </a:br>
            <a:endParaRPr/>
          </a:p>
        </p:txBody>
      </p:sp>
      <p:pic>
        <p:nvPicPr>
          <p:cNvPr id="120" name="Google Shape;120;p20"/>
          <p:cNvPicPr preferRelativeResize="0"/>
          <p:nvPr/>
        </p:nvPicPr>
        <p:blipFill>
          <a:blip r:embed="rId3">
            <a:alphaModFix/>
          </a:blip>
          <a:stretch>
            <a:fillRect/>
          </a:stretch>
        </p:blipFill>
        <p:spPr>
          <a:xfrm>
            <a:off x="2065100" y="3492925"/>
            <a:ext cx="1767950" cy="1551000"/>
          </a:xfrm>
          <a:prstGeom prst="rect">
            <a:avLst/>
          </a:prstGeom>
          <a:noFill/>
          <a:ln>
            <a:noFill/>
          </a:ln>
        </p:spPr>
      </p:pic>
      <p:pic>
        <p:nvPicPr>
          <p:cNvPr id="121" name="Google Shape;121;p20"/>
          <p:cNvPicPr preferRelativeResize="0"/>
          <p:nvPr/>
        </p:nvPicPr>
        <p:blipFill rotWithShape="1">
          <a:blip r:embed="rId4">
            <a:alphaModFix/>
          </a:blip>
          <a:srcRect t="8700" r="8700"/>
          <a:stretch/>
        </p:blipFill>
        <p:spPr>
          <a:xfrm>
            <a:off x="4324718" y="3525344"/>
            <a:ext cx="2646325" cy="148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p:nvPr/>
        </p:nvSpPr>
        <p:spPr>
          <a:xfrm>
            <a:off x="5686750" y="216050"/>
            <a:ext cx="3497700" cy="19278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W Kielcach i Ufie w Rosji znajduje się Pomnik Pszczoły.</a:t>
            </a:r>
            <a:r>
              <a:rPr lang="pl"/>
              <a:t/>
            </a:r>
            <a:br>
              <a:rPr lang="pl"/>
            </a:br>
            <a:endParaRPr/>
          </a:p>
        </p:txBody>
      </p:sp>
      <p:sp>
        <p:nvSpPr>
          <p:cNvPr id="127" name="Google Shape;127;p21"/>
          <p:cNvSpPr txBox="1"/>
          <p:nvPr/>
        </p:nvSpPr>
        <p:spPr>
          <a:xfrm>
            <a:off x="5769075" y="1466950"/>
            <a:ext cx="3187800" cy="19278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Każda z pszczół wybiera tylko jeden rodzaj kwiatów, jakie będzie odwiedzać i nigdy nie zmienia już decyzji.</a:t>
            </a:r>
            <a:r>
              <a:rPr lang="pl"/>
              <a:t> 	</a:t>
            </a:r>
            <a:br>
              <a:rPr lang="pl"/>
            </a:br>
            <a:endParaRPr/>
          </a:p>
        </p:txBody>
      </p:sp>
      <p:sp>
        <p:nvSpPr>
          <p:cNvPr id="128" name="Google Shape;128;p21"/>
          <p:cNvSpPr txBox="1"/>
          <p:nvPr/>
        </p:nvSpPr>
        <p:spPr>
          <a:xfrm>
            <a:off x="5790375" y="3394750"/>
            <a:ext cx="31452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Podczas lotu pszczoła wykonuje 350-435 ruchów skrzydłami na sekundę, 	czyli 11 400 razy na minutę. 	</a:t>
            </a:r>
            <a:r>
              <a:rPr lang="pl"/>
              <a:t/>
            </a:r>
            <a:br>
              <a:rPr lang="pl"/>
            </a:br>
            <a:endParaRPr/>
          </a:p>
        </p:txBody>
      </p:sp>
      <p:sp>
        <p:nvSpPr>
          <p:cNvPr id="129" name="Google Shape;129;p21"/>
          <p:cNvSpPr txBox="1"/>
          <p:nvPr/>
        </p:nvSpPr>
        <p:spPr>
          <a:xfrm>
            <a:off x="91350" y="3394750"/>
            <a:ext cx="3187800" cy="3000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Przeciętny zasięg lotu pszczół wynosi 3 km, a maksymalny może wynieść 10 km i więcej.</a:t>
            </a:r>
            <a:r>
              <a:rPr lang="pl"/>
              <a:t/>
            </a:r>
            <a:br>
              <a:rPr lang="pl"/>
            </a:br>
            <a:endParaRPr/>
          </a:p>
        </p:txBody>
      </p:sp>
      <p:sp>
        <p:nvSpPr>
          <p:cNvPr id="130" name="Google Shape;130;p21"/>
          <p:cNvSpPr txBox="1"/>
          <p:nvPr/>
        </p:nvSpPr>
        <p:spPr>
          <a:xfrm>
            <a:off x="51450" y="1927850"/>
            <a:ext cx="3267600" cy="16110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Pszczoły muszą odwiedzić około 4 milionów kwiatów, aby zebrać nektar na 1 kg miodu.</a:t>
            </a:r>
            <a:r>
              <a:rPr lang="pl"/>
              <a:t/>
            </a:r>
            <a:br>
              <a:rPr lang="pl"/>
            </a:br>
            <a:endParaRPr/>
          </a:p>
        </p:txBody>
      </p:sp>
      <p:sp>
        <p:nvSpPr>
          <p:cNvPr id="131" name="Google Shape;131;p21"/>
          <p:cNvSpPr txBox="1"/>
          <p:nvPr/>
        </p:nvSpPr>
        <p:spPr>
          <a:xfrm>
            <a:off x="0" y="432050"/>
            <a:ext cx="3267600" cy="14958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chemeClr val="dk1"/>
              </a:buClr>
              <a:buSzPts val="1100"/>
              <a:buChar char="●"/>
            </a:pPr>
            <a:r>
              <a:rPr lang="pl" sz="1600"/>
              <a:t>Podczas jednego "kursu" po nektar pszczoła odwiedza 50-100 kwiatów. </a:t>
            </a:r>
            <a:r>
              <a:rPr lang="pl"/>
              <a:t>	</a:t>
            </a:r>
            <a:br>
              <a:rPr lang="pl"/>
            </a:br>
            <a:endParaRPr/>
          </a:p>
        </p:txBody>
      </p:sp>
      <p:pic>
        <p:nvPicPr>
          <p:cNvPr id="132" name="Google Shape;132;p21"/>
          <p:cNvPicPr preferRelativeResize="0"/>
          <p:nvPr/>
        </p:nvPicPr>
        <p:blipFill>
          <a:blip r:embed="rId3">
            <a:alphaModFix/>
          </a:blip>
          <a:stretch>
            <a:fillRect/>
          </a:stretch>
        </p:blipFill>
        <p:spPr>
          <a:xfrm rot="-697099">
            <a:off x="3816400" y="152560"/>
            <a:ext cx="1282024" cy="1710167"/>
          </a:xfrm>
          <a:prstGeom prst="rect">
            <a:avLst/>
          </a:prstGeom>
          <a:noFill/>
          <a:ln>
            <a:noFill/>
          </a:ln>
        </p:spPr>
      </p:pic>
      <p:pic>
        <p:nvPicPr>
          <p:cNvPr id="133" name="Google Shape;133;p21"/>
          <p:cNvPicPr preferRelativeResize="0"/>
          <p:nvPr/>
        </p:nvPicPr>
        <p:blipFill>
          <a:blip r:embed="rId4">
            <a:alphaModFix/>
          </a:blip>
          <a:stretch>
            <a:fillRect/>
          </a:stretch>
        </p:blipFill>
        <p:spPr>
          <a:xfrm>
            <a:off x="3615975" y="2099121"/>
            <a:ext cx="2153103" cy="1365875"/>
          </a:xfrm>
          <a:prstGeom prst="rect">
            <a:avLst/>
          </a:prstGeom>
          <a:noFill/>
          <a:ln>
            <a:noFill/>
          </a:ln>
        </p:spPr>
      </p:pic>
      <p:pic>
        <p:nvPicPr>
          <p:cNvPr id="134" name="Google Shape;134;p21"/>
          <p:cNvPicPr preferRelativeResize="0"/>
          <p:nvPr/>
        </p:nvPicPr>
        <p:blipFill>
          <a:blip r:embed="rId5">
            <a:alphaModFix/>
          </a:blip>
          <a:stretch>
            <a:fillRect/>
          </a:stretch>
        </p:blipFill>
        <p:spPr>
          <a:xfrm rot="298417">
            <a:off x="3944626" y="3589824"/>
            <a:ext cx="1495799" cy="14957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1914</Words>
  <Application>Microsoft Office PowerPoint</Application>
  <PresentationFormat>Pokaz na ekranie (16:9)</PresentationFormat>
  <Paragraphs>75</Paragraphs>
  <Slides>22</Slides>
  <Notes>22</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22</vt:i4>
      </vt:variant>
    </vt:vector>
  </HeadingPairs>
  <TitlesOfParts>
    <vt:vector size="25" baseType="lpstr">
      <vt:lpstr>Arial</vt:lpstr>
      <vt:lpstr>Lobster</vt:lpstr>
      <vt:lpstr>Simple Light</vt:lpstr>
      <vt:lpstr>Ciekawostki o pszczołach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Co pszczoły robią zimą?</vt:lpstr>
      <vt:lpstr>Sen pszczół</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Ciekawostki o pszczołach</dc:title>
  <dc:creator>Maciej Bogunia</dc:creator>
  <cp:lastModifiedBy>Maciej Bogunia</cp:lastModifiedBy>
  <cp:revision>1</cp:revision>
  <dcterms:modified xsi:type="dcterms:W3CDTF">2020-05-21T07:22:19Z</dcterms:modified>
</cp:coreProperties>
</file>