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Economica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843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9557049c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9557049c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9557049c3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9557049c3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9557049c3_3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9557049c3_3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9557049c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9557049c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62606785ec196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62606785ec1964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9557049c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9557049c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a89e4a34c80152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a89e4a34c80152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9557049c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9557049c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9557049c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9557049c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62606785ec196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62606785ec196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9557049c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9557049c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9557049c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9557049c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9557049c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9557049c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9557049c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9557049c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9557049c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9557049c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pl/web/numer-alarmowy-112/linia-wsparcia-dla-osob-w-stanie-kryzysu-psychicznego" TargetMode="External"/><Relationship Id="rId3" Type="http://schemas.openxmlformats.org/officeDocument/2006/relationships/hyperlink" Target="https://forumprzeciwdepresji.pl/" TargetMode="External"/><Relationship Id="rId7" Type="http://schemas.openxmlformats.org/officeDocument/2006/relationships/hyperlink" Target="https://forumprzeciwdepresji.pl/antydepresyjny-telefo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edagog.zse.bydgoszcz.pl/depresja/" TargetMode="External"/><Relationship Id="rId5" Type="http://schemas.openxmlformats.org/officeDocument/2006/relationships/hyperlink" Target="https://emocje.pro/jak-poradzic-sobie-z-depresja-instrukcja/" TargetMode="External"/><Relationship Id="rId4" Type="http://schemas.openxmlformats.org/officeDocument/2006/relationships/hyperlink" Target="https://www.medicover.pl/o-zdrowiu/depresja-a-obnizony-nastroj-jak-odroznic-smutek-od-depresji,3839,n,2672" TargetMode="External"/><Relationship Id="rId9" Type="http://schemas.openxmlformats.org/officeDocument/2006/relationships/hyperlink" Target="https://joannapachla.com/ludzie/co-mowic-osobie-z-depresja-jak-pomo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onet.pl/zdrowie,mysli-samobojcze---przyczyny-i-pomoc,artykul,1733203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654822" y="782893"/>
            <a:ext cx="4675500" cy="27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400"/>
              <a:t>Co to jest depresja? </a:t>
            </a:r>
            <a:endParaRPr sz="5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400"/>
              <a:t>I jej objawy</a:t>
            </a:r>
            <a:endParaRPr sz="5400"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502425" cy="18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1575" y="2641075"/>
            <a:ext cx="2502426" cy="250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295326"/>
            <a:ext cx="8520600" cy="11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Czego warto używać rozmawiając z osobą chorą na depresję?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69509" y="1619667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– jestem przy Tobie</a:t>
            </a:r>
            <a:endParaRPr sz="13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– możesz na mnie liczyć</a:t>
            </a:r>
            <a:endParaRPr sz="13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– jak mogę Ci pomóc? </a:t>
            </a:r>
            <a:endParaRPr sz="13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– co mogę dla Ciebie zrobić?</a:t>
            </a:r>
            <a:endParaRPr sz="13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– masz prawo tak się czuć</a:t>
            </a:r>
            <a:endParaRPr sz="13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– wiem, że Ci ciężko</a:t>
            </a:r>
            <a:endParaRPr sz="13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– nie ma nic złego w proszeniu o pomoc</a:t>
            </a:r>
            <a:endParaRPr sz="13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3347173" y="1537641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– nie masz się czego wstydzić</a:t>
            </a:r>
            <a:endParaRPr sz="13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– to nie Twoja wina</a:t>
            </a:r>
            <a:endParaRPr sz="13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– czy jest ktoś, do kogo możemy zadzwonić? </a:t>
            </a:r>
            <a:endParaRPr sz="13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– jeśli chcesz, pomogę Ci znaleźć dobrego lekarza</a:t>
            </a:r>
            <a:endParaRPr sz="13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– pójdę z Tobą do lekarza, jeśli mi tylko pozwolisz </a:t>
            </a:r>
            <a:endParaRPr sz="13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– psychiatra to lekarz jak każdy inny</a:t>
            </a:r>
            <a:endParaRPr sz="1300" i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i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– nie potrafię sobie wyobrazić, co czujesz, ale jestem w tym z Tobą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1787" y="787798"/>
            <a:ext cx="2401000" cy="15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Negatywny cykl depresji</a:t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126848"/>
            <a:ext cx="4738724" cy="361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725" y="1372950"/>
            <a:ext cx="4405276" cy="29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0" y="235163"/>
            <a:ext cx="91440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Błędne koła depresji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641900" y="1281050"/>
            <a:ext cx="7884000" cy="26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Symptomy depresji mogą same w sobie wzmagać depresję, nie pozwalając osobie z depresją poczuć się lepiej</a:t>
            </a:r>
            <a:br>
              <a:rPr lang="pl"/>
            </a:br>
            <a:r>
              <a:rPr lang="pl"/>
              <a:t/>
            </a:r>
            <a:br>
              <a:rPr lang="pl"/>
            </a:br>
            <a:r>
              <a:rPr lang="pl"/>
              <a:t>Brak energii i motywacji może powodować, że osoba będzie mniej aktywna, co może powodować jeszcze większe problemy, ponieważ osoba może czuć się obojętna i jeszcze mniej zmotywowana</a:t>
            </a:r>
            <a:br>
              <a:rPr lang="pl"/>
            </a:br>
            <a:r>
              <a:rPr lang="pl"/>
              <a:t/>
            </a:r>
            <a:br>
              <a:rPr lang="pl"/>
            </a:br>
            <a:r>
              <a:rPr lang="pl"/>
              <a:t/>
            </a:r>
            <a:br>
              <a:rPr lang="pl"/>
            </a:b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1900" y="3002153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Światowy dzień walki z depresją</a:t>
            </a: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900" b="1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23 lutego</a:t>
            </a:r>
            <a:r>
              <a:rPr lang="pl" sz="19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obchodzimy </a:t>
            </a:r>
            <a:r>
              <a:rPr lang="pl" sz="1900" b="1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Światowy Dzień Walki z Depresją</a:t>
            </a:r>
            <a:r>
              <a:rPr lang="pl" sz="19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Według Światowej Organizacji Zdrowia depresja jest czwartą najpoważniejszą chorobą na świecie i jedną z głównych przyczyn samobójstw. Celem dnia jest upowszechnienie wiedzy na temat depresji i innych zaburzeń z nią związanych.</a:t>
            </a:r>
            <a:endParaRPr sz="1900"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538" y="2878920"/>
            <a:ext cx="3192925" cy="19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Fakty i mity</a:t>
            </a:r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Fakty</a:t>
            </a:r>
            <a:r>
              <a:rPr lang="pl"/>
              <a:t>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pl"/>
              <a:t>Są inne metody leczenia, nie tylko farmakologiczne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l"/>
              <a:t>Może dotyczyć każdego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l"/>
              <a:t>To choroba, która nie trwa 5 minut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l"/>
              <a:t>Nie polega na użalaniu się nad sobą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l"/>
              <a:t>Nie zawsze towarzyszy smutek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 </a:t>
            </a: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Mity</a:t>
            </a:r>
            <a:r>
              <a:rPr lang="pl"/>
              <a:t>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pl"/>
              <a:t>To nie choroba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l"/>
              <a:t>Dotyka ludzi słabych i leniwych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l"/>
              <a:t>Zawsze towarzyszy smutek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l"/>
              <a:t>Wymysł młodzieży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l"/>
              <a:t>Jest dziedziczna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l"/>
              <a:t>Ciągłe zajęcie (Np. Wir w pracy/szkole) nie nie leczy 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Prezentacje Wykonali:</a:t>
            </a: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311699" y="1147223"/>
            <a:ext cx="8520600" cy="42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pl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Dawid Macura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pl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Weronika Moskała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pl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Karolina Kukuczka 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pl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Weronika Madecka 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pl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Kamila Michalczyk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pl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Tomasz Leszczyński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pl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Paula Kubieniec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pl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Wiktoria Najmuła</a:t>
            </a:r>
            <a:endParaRPr sz="14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pl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Michał Kubok                                                           </a:t>
            </a:r>
            <a:r>
              <a:rPr lang="pl" sz="1400" b="1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Z klasy 2sjg</a:t>
            </a:r>
            <a:r>
              <a:rPr lang="pl" sz="1400">
                <a:solidFill>
                  <a:srgbClr val="233A44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Źródła: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https://foruhttps://forumprzeciwdepresji.pl/depresja/o-chorobie/objawy-depresjimprzeciwdepresji.pl/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4"/>
              </a:rPr>
              <a:t>https://www.medicover.pl/o-zdrowiu/depresja-a-obnizony-nastroj-jak-odroznic-smutek-od-depresji,3839,n,2672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5"/>
              </a:rPr>
              <a:t>https://emocje.pro/jak-poradzic-sobie-z-depresja-instrukcja/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6"/>
              </a:rPr>
              <a:t>https://pedagog.zse.bydgoszcz.pl/depresja/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7"/>
              </a:rPr>
              <a:t>https://forumprzeciwdepresji.pl/antydepresyjny-telefon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8"/>
              </a:rPr>
              <a:t>https://www.gov.pl/web/numer-alarmowy-112/linia-wsparcia-dla-osob-w-stanie-kryzysu-psychicznego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9"/>
              </a:rPr>
              <a:t>https://joannapachla.com/ludzie/co-mowic-osobie-z-depresja-jak-pomoc/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55375" y="35907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Co to jest depresja?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455375" y="1371575"/>
            <a:ext cx="4247400" cy="33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pl" sz="1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epresja </a:t>
            </a:r>
            <a:r>
              <a:rPr lang="pl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stan, w którym występuje pogorszenie nastroju, spadek energii, obniżenie aktywności i zainteresowań. Takie objawy mogą dotknąć każdego, kto doświadczył długotrwałych sytuacji stresowych, przemęczenia lub przykrych zdarzeń losowych.</a:t>
            </a:r>
            <a:endParaRPr sz="1900">
              <a:solidFill>
                <a:srgbClr val="000000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050" y="359075"/>
            <a:ext cx="3266825" cy="421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Objawy depresji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17658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Roboto"/>
              <a:buChar char="●"/>
            </a:pPr>
            <a:r>
              <a:rPr lang="pl" sz="255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Utrata zainteresowań (nic mnie nie cieszy)</a:t>
            </a:r>
            <a:endParaRPr sz="25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658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Roboto"/>
              <a:buChar char="●"/>
            </a:pPr>
            <a:r>
              <a:rPr lang="pl" sz="255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Zmniejszenie aktywności, apatia</a:t>
            </a:r>
            <a:endParaRPr sz="25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658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Roboto"/>
              <a:buChar char="●"/>
            </a:pPr>
            <a:r>
              <a:rPr lang="pl" sz="255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Zmęczenie, brak energii</a:t>
            </a:r>
            <a:endParaRPr sz="25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658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Roboto"/>
              <a:buChar char="●"/>
            </a:pPr>
            <a:r>
              <a:rPr lang="pl" sz="255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Zmiana apetytu (zmniejszenie lub zwiększenie)</a:t>
            </a:r>
            <a:endParaRPr sz="25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658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Roboto"/>
              <a:buChar char="●"/>
            </a:pPr>
            <a:r>
              <a:rPr lang="pl" sz="255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Zaburzenia snu (problemy z zasypianiem, budzenie się nad ranem, nadmierna senność)</a:t>
            </a:r>
            <a:endParaRPr sz="25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658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Roboto"/>
              <a:buChar char="●"/>
            </a:pPr>
            <a:r>
              <a:rPr lang="pl" sz="255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Niepokój, lęk</a:t>
            </a:r>
            <a:endParaRPr sz="25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658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Roboto"/>
              <a:buChar char="●"/>
            </a:pPr>
            <a:r>
              <a:rPr lang="pl" sz="255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Trudności z koncentracją i zapamiętywaniem</a:t>
            </a:r>
            <a:endParaRPr sz="25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658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Roboto"/>
              <a:buChar char="●"/>
            </a:pPr>
            <a:r>
              <a:rPr lang="pl" sz="255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Poczucie bezużyteczności, poczucie winy, niska samoocena</a:t>
            </a:r>
            <a:endParaRPr sz="25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658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Roboto"/>
              <a:buChar char="●"/>
            </a:pPr>
            <a:r>
              <a:rPr lang="pl" sz="255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Napięcie wewnętrzne</a:t>
            </a:r>
            <a:endParaRPr sz="25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658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Roboto"/>
              <a:buChar char="●"/>
            </a:pPr>
            <a:r>
              <a:rPr lang="pl" sz="255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Myśli samobójcze</a:t>
            </a:r>
            <a:endParaRPr sz="25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658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Roboto"/>
              <a:buChar char="●"/>
            </a:pPr>
            <a:r>
              <a:rPr lang="pl" sz="255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Dolegliwości bólowe (głowy, brzucha, w klatce piersiowej, nerwobóle)</a:t>
            </a:r>
            <a:endParaRPr sz="25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658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ct val="100000"/>
              <a:buFont typeface="Roboto"/>
              <a:buChar char="●"/>
            </a:pPr>
            <a:r>
              <a:rPr lang="pl" sz="255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Smutek, płaczliwość</a:t>
            </a:r>
            <a:endParaRPr sz="25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4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838" y="315925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Przyczyny depresji 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- Rola czynników genetycznych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Układy neuroprzekaźnikowe układu nerwowego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Zaburzenia hormonalne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Organiczne uszkodzenia ośrodkowego układu nerwowego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Dysregulacja rytmu dobowego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Stresujące wydarzenia życiowe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 Czynniki psychodynamiczne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- Dysfunkcjonalne schematy poznawcze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850" y="0"/>
            <a:ext cx="3429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Rodzaje depresji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17755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lang="pl" sz="2005" b="1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Depresja</a:t>
            </a:r>
            <a:r>
              <a:rPr lang="pl" sz="2005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duża - Jej podłożem są czynniki organiczne, np. zaburzone funkcjonowanie układu nerwowego.</a:t>
            </a:r>
            <a:endParaRPr sz="2005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005" b="1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755" algn="l" rtl="0">
              <a:spcBef>
                <a:spcPts val="3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lang="pl" sz="2005" b="1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Depresja</a:t>
            </a:r>
            <a:r>
              <a:rPr lang="pl" sz="2005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maskowana - obraz znacznie odbiega od powszechnych postaci tych zaburzeń i może sugerować występowanie innej choroby.</a:t>
            </a:r>
            <a:endParaRPr sz="2005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005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755" algn="l" rtl="0">
              <a:spcBef>
                <a:spcPts val="3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lang="pl" sz="2005" b="1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Depresja</a:t>
            </a:r>
            <a:r>
              <a:rPr lang="pl" sz="2005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lękowa - występowanie znacznego poczucia lęku o przyszłe wydarzenia.</a:t>
            </a:r>
            <a:endParaRPr sz="2005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005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755" algn="l" rtl="0">
              <a:spcBef>
                <a:spcPts val="3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lang="pl" sz="2005" b="1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Depresja</a:t>
            </a:r>
            <a:r>
              <a:rPr lang="pl" sz="2005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poporodowa - występowanie objawów epizodu depresyjnego w ciągu trzech miesięcy po porodzie, trwające od dwóch do sześciu miesięcy.</a:t>
            </a:r>
            <a:endParaRPr sz="2005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005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7755" algn="l" rtl="0">
              <a:spcBef>
                <a:spcPts val="30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Char char="●"/>
            </a:pPr>
            <a:r>
              <a:rPr lang="pl" sz="2005" b="1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Depresja</a:t>
            </a:r>
            <a:r>
              <a:rPr lang="pl" sz="2005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sezonowa -  pojawia się w okresie jesienno-zimowym, a ustępujące wiosną lub latem. Objawy zakłócają emocjonalne, poznawcze oraz fizjologiczne funkcje życiowe.</a:t>
            </a:r>
            <a:endParaRPr sz="2005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12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50700" y="1634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Depresja- Grupy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235575" y="10884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4537"/>
              <a:t>Depresję możemy podzielić na dwie grupy.</a:t>
            </a:r>
            <a:endParaRPr sz="2937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608"/>
              <a:t>Grupa pierwsza objawia się m. in.:         Grupa druga to zaś m.in.:</a:t>
            </a:r>
            <a:endParaRPr sz="2608"/>
          </a:p>
          <a:p>
            <a:pPr marL="457200" lvl="0" indent="-30861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pl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ciągłe złe samopoczucie, brak humoru;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381000" lvl="0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pl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utrata zainteresowań i przeżywania przyjemności;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381000" lvl="0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pl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większe niż dotychczas zmęczenie.</a:t>
            </a:r>
            <a:endParaRPr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381000" lvl="0" indent="0" algn="l" rtl="0">
              <a:lnSpc>
                <a:spcPct val="100000"/>
              </a:lnSpc>
              <a:spcBef>
                <a:spcPts val="4100"/>
              </a:spcBef>
              <a:spcAft>
                <a:spcPts val="0"/>
              </a:spcAft>
              <a:buNone/>
            </a:pPr>
            <a:endParaRPr sz="13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1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4457175" y="1447425"/>
            <a:ext cx="4324800" cy="24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0" lvl="0" indent="0" algn="l" rtl="0">
              <a:lnSpc>
                <a:spcPct val="115000"/>
              </a:lnSpc>
              <a:spcBef>
                <a:spcPts val="41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381000" lvl="0" indent="-311150" algn="l" rtl="0">
              <a:lnSpc>
                <a:spcPct val="115000"/>
              </a:lnSpc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pl" sz="1300">
                <a:solidFill>
                  <a:schemeClr val="dk1"/>
                </a:solidFill>
                <a:highlight>
                  <a:srgbClr val="FFFFFF"/>
                </a:highlight>
              </a:rPr>
              <a:t>niska samoocena;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3810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pl" sz="1300">
                <a:solidFill>
                  <a:schemeClr val="dk1"/>
                </a:solidFill>
                <a:highlight>
                  <a:srgbClr val="FFFFFF"/>
                </a:highlight>
              </a:rPr>
              <a:t>poczucie niskiej wartości;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3810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pl" sz="1300">
                <a:solidFill>
                  <a:schemeClr val="dk1"/>
                </a:solidFill>
                <a:highlight>
                  <a:srgbClr val="FFFFFF"/>
                </a:highlight>
              </a:rPr>
              <a:t>czarne i pesymistyczne myśli;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3810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pl" sz="1300">
                <a:solidFill>
                  <a:schemeClr val="dk1"/>
                </a:solidFill>
                <a:highlight>
                  <a:srgbClr val="FFFFFF"/>
                </a:highlight>
              </a:rPr>
              <a:t>chęć odebrania sobie życia;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3810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pl" sz="1300">
                <a:solidFill>
                  <a:schemeClr val="dk1"/>
                </a:solidFill>
                <a:highlight>
                  <a:srgbClr val="FFFFFF"/>
                </a:highlight>
              </a:rPr>
              <a:t>obniżony apetyt;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3810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pl" sz="1300">
                <a:solidFill>
                  <a:schemeClr val="dk1"/>
                </a:solidFill>
                <a:highlight>
                  <a:srgbClr val="FFFFFF"/>
                </a:highlight>
              </a:rPr>
              <a:t>czyny samobójcze;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3810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pl" sz="1300">
                <a:solidFill>
                  <a:schemeClr val="dk1"/>
                </a:solidFill>
                <a:highlight>
                  <a:srgbClr val="FFFFFF"/>
                </a:highlight>
              </a:rPr>
              <a:t>problemy ze snem.</a:t>
            </a:r>
            <a:endParaRPr sz="2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25350" y="3226950"/>
            <a:ext cx="40104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381000" lvl="0" indent="0" algn="l" rtl="0">
              <a:spcBef>
                <a:spcPts val="4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35">
                <a:solidFill>
                  <a:srgbClr val="FF0000"/>
                </a:solidFill>
                <a:highlight>
                  <a:srgbClr val="FFFFFF"/>
                </a:highlight>
              </a:rPr>
              <a:t>!!!</a:t>
            </a:r>
            <a:r>
              <a:rPr lang="pl" sz="1150">
                <a:solidFill>
                  <a:schemeClr val="dk1"/>
                </a:solidFill>
                <a:highlight>
                  <a:srgbClr val="FFFFFF"/>
                </a:highlight>
              </a:rPr>
              <a:t>Chwilowy dołek a depresja to dwie różne rzeczy. Objawy depresji utrzymują się przez długi czas. Osoby chore na depresję mają problem ze znalezieniem rozwiązania swoich problemów. Bardzo często towarzyszą im </a:t>
            </a:r>
            <a:r>
              <a:rPr lang="pl" sz="1150">
                <a:solidFill>
                  <a:srgbClr val="01ADB9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myśli samobójcze</a:t>
            </a:r>
            <a:r>
              <a:rPr lang="pl" sz="115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r>
              <a:rPr lang="pl" sz="1150">
                <a:solidFill>
                  <a:srgbClr val="FF0000"/>
                </a:solidFill>
                <a:highlight>
                  <a:srgbClr val="FFFFFF"/>
                </a:highlight>
              </a:rPr>
              <a:t>!!!</a:t>
            </a:r>
            <a:endParaRPr sz="110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410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360948"/>
            <a:ext cx="8520600" cy="11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Zaburzenia depresyjne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Jak odróżnić od smutku?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694" y="1817643"/>
            <a:ext cx="8520600" cy="31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Osobę w smutku można pocieszyć, poprawić jej nastrój dobrym słowem lub miłą niespodzianką. Chorego na depresję pocieszyć się nie da, a czasem nawet takie próby doprowadzają do pogorszenia nastroju, bo chory czuje się przez to niezrozumiany.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Smutek jest zwykle adekwatny do wydarzeń, które go wywołały, tymczasem depresja jest nieproporcjonalnie silniejszą reakcją w stosunku do przeżyć, które mogły ją wywołać.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Człowiek smutny nadal ma zdolność do realnej oceny sytuacji, człowiek w depresji wszystko widzi w czarnych barwach, uważa, że jest w sytuacji bez wyjścia nawet, kiedy obiektywnie wszystko w jego życiu układa się dobrze.Spadek nastroju w depresji jest bardzo głęboki, choremu nie chcę się żyć, pojawia się rezygnacja i często myśli samobójcze, które z zwykłym smutku niemal nie występują.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192" y="217100"/>
            <a:ext cx="2290275" cy="146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270" y="217113"/>
            <a:ext cx="2290275" cy="146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00" y="346799"/>
            <a:ext cx="8423626" cy="23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200" y="2930050"/>
            <a:ext cx="8423626" cy="200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7671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Co mówić osobie w depresji?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860350" y="1147225"/>
            <a:ext cx="7186500" cy="3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58" b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Dlatego zacznijmy od tego, czego NIE robić oraz – szerzej niż poprzednio – czego NIE mówić.</a:t>
            </a:r>
            <a:endParaRPr sz="1658" b="1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190500" lvl="0" indent="-333890" algn="l" rtl="0">
              <a:spcBef>
                <a:spcPts val="900"/>
              </a:spcBef>
              <a:spcAft>
                <a:spcPts val="0"/>
              </a:spcAft>
              <a:buClr>
                <a:srgbClr val="202124"/>
              </a:buClr>
              <a:buSzPts val="1658"/>
              <a:buFont typeface="Arial"/>
              <a:buAutoNum type="arabicPeriod"/>
            </a:pPr>
            <a:r>
              <a:rPr lang="pl" sz="1658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Nie oceniać, nie krytykować, nie wymądrzać się</a:t>
            </a:r>
            <a:endParaRPr sz="1658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190500" lvl="0" indent="-33389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58"/>
              <a:buFont typeface="Arial"/>
              <a:buAutoNum type="arabicPeriod"/>
            </a:pPr>
            <a:r>
              <a:rPr lang="pl" sz="1658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Nie bagatelizować problemu</a:t>
            </a:r>
            <a:endParaRPr sz="1658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190500" lvl="0" indent="-33389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58"/>
              <a:buFont typeface="Arial"/>
              <a:buAutoNum type="arabicPeriod"/>
            </a:pPr>
            <a:r>
              <a:rPr lang="pl" sz="1658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Nie diagnozować</a:t>
            </a:r>
            <a:endParaRPr sz="1658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190500" lvl="0" indent="-33389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58"/>
              <a:buFont typeface="Arial"/>
              <a:buAutoNum type="arabicPeriod"/>
            </a:pPr>
            <a:r>
              <a:rPr lang="pl" sz="1658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Nie wpędzać w poczucie winy</a:t>
            </a:r>
            <a:endParaRPr sz="1658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190500" lvl="0" indent="-33389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58"/>
              <a:buFont typeface="Arial"/>
              <a:buAutoNum type="arabicPeriod"/>
            </a:pPr>
            <a:r>
              <a:rPr lang="pl" sz="1658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Nie zastraszać, nie stawiać warunków</a:t>
            </a:r>
            <a:endParaRPr sz="1658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190500" lvl="0" indent="-33389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58"/>
              <a:buFont typeface="Arial"/>
              <a:buAutoNum type="arabicPeriod"/>
            </a:pPr>
            <a:r>
              <a:rPr lang="pl" sz="1658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Nie rzucać frazesami</a:t>
            </a:r>
            <a:endParaRPr sz="1658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190500" lvl="0" indent="-33389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58"/>
              <a:buFont typeface="Arial"/>
              <a:buAutoNum type="arabicPeriod"/>
            </a:pPr>
            <a:r>
              <a:rPr lang="pl" sz="1658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Nie motywować na siłę</a:t>
            </a:r>
            <a:endParaRPr sz="1658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190500" lvl="0" indent="-33389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58"/>
              <a:buFont typeface="Arial"/>
              <a:buAutoNum type="arabicPeriod"/>
            </a:pPr>
            <a:r>
              <a:rPr lang="pl" sz="1508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Nie oferować pomocy, która pomocą nie jest</a:t>
            </a:r>
            <a:endParaRPr sz="1508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190500" lvl="0" indent="-33389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58"/>
              <a:buFont typeface="Arial"/>
              <a:buAutoNum type="arabicPeriod"/>
            </a:pPr>
            <a:r>
              <a:rPr lang="pl" sz="1608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Nie przenosić bezsensownie uwagi na siebie</a:t>
            </a:r>
            <a:endParaRPr sz="1608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7700" marR="190500" lvl="0" indent="-330715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8"/>
              <a:buFont typeface="Arial"/>
              <a:buAutoNum type="arabicPeriod"/>
            </a:pPr>
            <a:r>
              <a:rPr lang="pl" sz="1608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Nie zadawać kretyńskich pytań</a:t>
            </a:r>
            <a:endParaRPr sz="1608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1905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35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6525" y="3151025"/>
            <a:ext cx="1645774" cy="164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Pokaz na ekranie (16:9)</PresentationFormat>
  <Paragraphs>122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Roboto</vt:lpstr>
      <vt:lpstr>Open Sans</vt:lpstr>
      <vt:lpstr>Economica</vt:lpstr>
      <vt:lpstr>Calibri</vt:lpstr>
      <vt:lpstr>Luxe</vt:lpstr>
      <vt:lpstr>Co to jest depresja?  I jej objawy</vt:lpstr>
      <vt:lpstr>Co to jest depresja?</vt:lpstr>
      <vt:lpstr>Objawy depresji</vt:lpstr>
      <vt:lpstr>Przyczyny depresji </vt:lpstr>
      <vt:lpstr>Rodzaje depresji</vt:lpstr>
      <vt:lpstr>Depresja- Grupy</vt:lpstr>
      <vt:lpstr>Zaburzenia depresyjne  Jak odróżnić od smutku?</vt:lpstr>
      <vt:lpstr>Prezentacja programu PowerPoint</vt:lpstr>
      <vt:lpstr>Co mówić osobie w depresji?</vt:lpstr>
      <vt:lpstr>Czego warto używać rozmawiając z osobą chorą na depresję?</vt:lpstr>
      <vt:lpstr>Negatywny cykl depresji</vt:lpstr>
      <vt:lpstr>Błędne koła depresji</vt:lpstr>
      <vt:lpstr>Światowy dzień walki z depresją</vt:lpstr>
      <vt:lpstr>Fakty i mity</vt:lpstr>
      <vt:lpstr>Prezentacje Wykonali:</vt:lpstr>
      <vt:lpstr>Źródła: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to jest depresja?  I jej objawy</dc:title>
  <dc:creator>Maciej Bogunia</dc:creator>
  <cp:lastModifiedBy>Maciej Bogunia</cp:lastModifiedBy>
  <cp:revision>1</cp:revision>
  <dcterms:modified xsi:type="dcterms:W3CDTF">2021-02-22T10:06:10Z</dcterms:modified>
</cp:coreProperties>
</file>