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57" r:id="rId4"/>
    <p:sldId id="258" r:id="rId5"/>
    <p:sldId id="259" r:id="rId6"/>
    <p:sldId id="260" r:id="rId7"/>
    <p:sldId id="261" r:id="rId8"/>
    <p:sldId id="262" r:id="rId9"/>
    <p:sldId id="263" r:id="rId10"/>
    <p:sldId id="267" r:id="rId11"/>
    <p:sldId id="264" r:id="rId12"/>
    <p:sldId id="265" r:id="rId13"/>
    <p:sldId id="268" r:id="rId14"/>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8" d="100"/>
          <a:sy n="118" d="100"/>
        </p:scale>
        <p:origin x="-1434" y="-1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39A4A2E4-7CBA-4600-9EAD-D57FF16B2399}" type="datetimeFigureOut">
              <a:rPr lang="pl-PL" smtClean="0"/>
              <a:t>22.02.2021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4B3072A-DC39-4615-80B5-9A0B2C416191}" type="slidenum">
              <a:rPr lang="pl-PL" smtClean="0"/>
              <a:t>‹#›</a:t>
            </a:fld>
            <a:endParaRPr lang="pl-PL"/>
          </a:p>
        </p:txBody>
      </p:sp>
    </p:spTree>
    <p:extLst>
      <p:ext uri="{BB962C8B-B14F-4D97-AF65-F5344CB8AC3E}">
        <p14:creationId xmlns:p14="http://schemas.microsoft.com/office/powerpoint/2010/main" val="686566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39A4A2E4-7CBA-4600-9EAD-D57FF16B2399}" type="datetimeFigureOut">
              <a:rPr lang="pl-PL" smtClean="0"/>
              <a:t>22.02.2021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4B3072A-DC39-4615-80B5-9A0B2C416191}" type="slidenum">
              <a:rPr lang="pl-PL" smtClean="0"/>
              <a:t>‹#›</a:t>
            </a:fld>
            <a:endParaRPr lang="pl-PL"/>
          </a:p>
        </p:txBody>
      </p:sp>
    </p:spTree>
    <p:extLst>
      <p:ext uri="{BB962C8B-B14F-4D97-AF65-F5344CB8AC3E}">
        <p14:creationId xmlns:p14="http://schemas.microsoft.com/office/powerpoint/2010/main" val="3837228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39A4A2E4-7CBA-4600-9EAD-D57FF16B2399}" type="datetimeFigureOut">
              <a:rPr lang="pl-PL" smtClean="0"/>
              <a:t>22.02.2021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4B3072A-DC39-4615-80B5-9A0B2C416191}" type="slidenum">
              <a:rPr lang="pl-PL" smtClean="0"/>
              <a:t>‹#›</a:t>
            </a:fld>
            <a:endParaRPr lang="pl-PL"/>
          </a:p>
        </p:txBody>
      </p:sp>
    </p:spTree>
    <p:extLst>
      <p:ext uri="{BB962C8B-B14F-4D97-AF65-F5344CB8AC3E}">
        <p14:creationId xmlns:p14="http://schemas.microsoft.com/office/powerpoint/2010/main" val="2074178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39A4A2E4-7CBA-4600-9EAD-D57FF16B2399}" type="datetimeFigureOut">
              <a:rPr lang="pl-PL" smtClean="0"/>
              <a:t>22.02.2021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4B3072A-DC39-4615-80B5-9A0B2C416191}" type="slidenum">
              <a:rPr lang="pl-PL" smtClean="0"/>
              <a:t>‹#›</a:t>
            </a:fld>
            <a:endParaRPr lang="pl-PL"/>
          </a:p>
        </p:txBody>
      </p:sp>
    </p:spTree>
    <p:extLst>
      <p:ext uri="{BB962C8B-B14F-4D97-AF65-F5344CB8AC3E}">
        <p14:creationId xmlns:p14="http://schemas.microsoft.com/office/powerpoint/2010/main" val="3644213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39A4A2E4-7CBA-4600-9EAD-D57FF16B2399}" type="datetimeFigureOut">
              <a:rPr lang="pl-PL" smtClean="0"/>
              <a:t>22.02.2021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4B3072A-DC39-4615-80B5-9A0B2C416191}" type="slidenum">
              <a:rPr lang="pl-PL" smtClean="0"/>
              <a:t>‹#›</a:t>
            </a:fld>
            <a:endParaRPr lang="pl-PL"/>
          </a:p>
        </p:txBody>
      </p:sp>
    </p:spTree>
    <p:extLst>
      <p:ext uri="{BB962C8B-B14F-4D97-AF65-F5344CB8AC3E}">
        <p14:creationId xmlns:p14="http://schemas.microsoft.com/office/powerpoint/2010/main" val="1264832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39A4A2E4-7CBA-4600-9EAD-D57FF16B2399}" type="datetimeFigureOut">
              <a:rPr lang="pl-PL" smtClean="0"/>
              <a:t>22.02.2021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44B3072A-DC39-4615-80B5-9A0B2C416191}" type="slidenum">
              <a:rPr lang="pl-PL" smtClean="0"/>
              <a:t>‹#›</a:t>
            </a:fld>
            <a:endParaRPr lang="pl-PL"/>
          </a:p>
        </p:txBody>
      </p:sp>
    </p:spTree>
    <p:extLst>
      <p:ext uri="{BB962C8B-B14F-4D97-AF65-F5344CB8AC3E}">
        <p14:creationId xmlns:p14="http://schemas.microsoft.com/office/powerpoint/2010/main" val="1619911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39A4A2E4-7CBA-4600-9EAD-D57FF16B2399}" type="datetimeFigureOut">
              <a:rPr lang="pl-PL" smtClean="0"/>
              <a:t>22.02.2021</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44B3072A-DC39-4615-80B5-9A0B2C416191}" type="slidenum">
              <a:rPr lang="pl-PL" smtClean="0"/>
              <a:t>‹#›</a:t>
            </a:fld>
            <a:endParaRPr lang="pl-PL"/>
          </a:p>
        </p:txBody>
      </p:sp>
    </p:spTree>
    <p:extLst>
      <p:ext uri="{BB962C8B-B14F-4D97-AF65-F5344CB8AC3E}">
        <p14:creationId xmlns:p14="http://schemas.microsoft.com/office/powerpoint/2010/main" val="4045991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39A4A2E4-7CBA-4600-9EAD-D57FF16B2399}" type="datetimeFigureOut">
              <a:rPr lang="pl-PL" smtClean="0"/>
              <a:t>22.02.2021</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44B3072A-DC39-4615-80B5-9A0B2C416191}" type="slidenum">
              <a:rPr lang="pl-PL" smtClean="0"/>
              <a:t>‹#›</a:t>
            </a:fld>
            <a:endParaRPr lang="pl-PL"/>
          </a:p>
        </p:txBody>
      </p:sp>
    </p:spTree>
    <p:extLst>
      <p:ext uri="{BB962C8B-B14F-4D97-AF65-F5344CB8AC3E}">
        <p14:creationId xmlns:p14="http://schemas.microsoft.com/office/powerpoint/2010/main" val="1078235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39A4A2E4-7CBA-4600-9EAD-D57FF16B2399}" type="datetimeFigureOut">
              <a:rPr lang="pl-PL" smtClean="0"/>
              <a:t>22.02.2021</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44B3072A-DC39-4615-80B5-9A0B2C416191}" type="slidenum">
              <a:rPr lang="pl-PL" smtClean="0"/>
              <a:t>‹#›</a:t>
            </a:fld>
            <a:endParaRPr lang="pl-PL"/>
          </a:p>
        </p:txBody>
      </p:sp>
    </p:spTree>
    <p:extLst>
      <p:ext uri="{BB962C8B-B14F-4D97-AF65-F5344CB8AC3E}">
        <p14:creationId xmlns:p14="http://schemas.microsoft.com/office/powerpoint/2010/main" val="1290976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39A4A2E4-7CBA-4600-9EAD-D57FF16B2399}" type="datetimeFigureOut">
              <a:rPr lang="pl-PL" smtClean="0"/>
              <a:t>22.02.2021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44B3072A-DC39-4615-80B5-9A0B2C416191}" type="slidenum">
              <a:rPr lang="pl-PL" smtClean="0"/>
              <a:t>‹#›</a:t>
            </a:fld>
            <a:endParaRPr lang="pl-PL"/>
          </a:p>
        </p:txBody>
      </p:sp>
    </p:spTree>
    <p:extLst>
      <p:ext uri="{BB962C8B-B14F-4D97-AF65-F5344CB8AC3E}">
        <p14:creationId xmlns:p14="http://schemas.microsoft.com/office/powerpoint/2010/main" val="226751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39A4A2E4-7CBA-4600-9EAD-D57FF16B2399}" type="datetimeFigureOut">
              <a:rPr lang="pl-PL" smtClean="0"/>
              <a:t>22.02.2021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44B3072A-DC39-4615-80B5-9A0B2C416191}" type="slidenum">
              <a:rPr lang="pl-PL" smtClean="0"/>
              <a:t>‹#›</a:t>
            </a:fld>
            <a:endParaRPr lang="pl-PL"/>
          </a:p>
        </p:txBody>
      </p:sp>
    </p:spTree>
    <p:extLst>
      <p:ext uri="{BB962C8B-B14F-4D97-AF65-F5344CB8AC3E}">
        <p14:creationId xmlns:p14="http://schemas.microsoft.com/office/powerpoint/2010/main" val="1580027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A4A2E4-7CBA-4600-9EAD-D57FF16B2399}" type="datetimeFigureOut">
              <a:rPr lang="pl-PL" smtClean="0"/>
              <a:t>22.02.2021</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B3072A-DC39-4615-80B5-9A0B2C416191}" type="slidenum">
              <a:rPr lang="pl-PL" smtClean="0"/>
              <a:t>‹#›</a:t>
            </a:fld>
            <a:endParaRPr lang="pl-PL"/>
          </a:p>
        </p:txBody>
      </p:sp>
    </p:spTree>
    <p:extLst>
      <p:ext uri="{BB962C8B-B14F-4D97-AF65-F5344CB8AC3E}">
        <p14:creationId xmlns:p14="http://schemas.microsoft.com/office/powerpoint/2010/main" val="30434503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a:xfrm>
            <a:off x="611560" y="1052736"/>
            <a:ext cx="7772400" cy="1470025"/>
          </a:xfrm>
        </p:spPr>
        <p:txBody>
          <a:bodyPr>
            <a:normAutofit/>
          </a:bodyPr>
          <a:lstStyle/>
          <a:p>
            <a:r>
              <a:rPr lang="pl-PL" sz="8000" dirty="0" smtClean="0">
                <a:latin typeface="Comic Sans MS" pitchFamily="66" charset="0"/>
              </a:rPr>
              <a:t>Depresja</a:t>
            </a:r>
            <a:endParaRPr lang="pl-PL" sz="8000" dirty="0">
              <a:latin typeface="Comic Sans MS" pitchFamily="66" charset="0"/>
            </a:endParaRPr>
          </a:p>
        </p:txBody>
      </p:sp>
      <p:sp>
        <p:nvSpPr>
          <p:cNvPr id="3" name="Podtytuł 2"/>
          <p:cNvSpPr>
            <a:spLocks noGrp="1"/>
          </p:cNvSpPr>
          <p:nvPr>
            <p:ph type="subTitle" idx="1"/>
          </p:nvPr>
        </p:nvSpPr>
        <p:spPr>
          <a:xfrm>
            <a:off x="683568" y="3212976"/>
            <a:ext cx="7776864" cy="1752600"/>
          </a:xfrm>
        </p:spPr>
        <p:txBody>
          <a:bodyPr>
            <a:normAutofit/>
          </a:bodyPr>
          <a:lstStyle/>
          <a:p>
            <a:r>
              <a:rPr lang="pl-PL" sz="4000" smtClean="0">
                <a:solidFill>
                  <a:schemeClr val="tx1"/>
                </a:solidFill>
                <a:latin typeface="Comic Sans MS" pitchFamily="66" charset="0"/>
              </a:rPr>
              <a:t>Objawy depresji młodzieńczej</a:t>
            </a:r>
            <a:endParaRPr lang="pl-PL" sz="4000" dirty="0">
              <a:solidFill>
                <a:schemeClr val="tx1"/>
              </a:solidFill>
              <a:latin typeface="Comic Sans MS" pitchFamily="66" charset="0"/>
            </a:endParaRPr>
          </a:p>
        </p:txBody>
      </p:sp>
    </p:spTree>
    <p:extLst>
      <p:ext uri="{BB962C8B-B14F-4D97-AF65-F5344CB8AC3E}">
        <p14:creationId xmlns:p14="http://schemas.microsoft.com/office/powerpoint/2010/main" val="7948683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354674" y="-10946"/>
            <a:ext cx="8229600" cy="1143000"/>
          </a:xfrm>
        </p:spPr>
        <p:txBody>
          <a:bodyPr/>
          <a:lstStyle/>
          <a:p>
            <a:r>
              <a:rPr lang="pl-PL" dirty="0" smtClean="0">
                <a:latin typeface="Comic Sans MS" pitchFamily="66" charset="0"/>
              </a:rPr>
              <a:t>Izolowanie się</a:t>
            </a:r>
            <a:endParaRPr lang="pl-PL" dirty="0">
              <a:latin typeface="Comic Sans MS" pitchFamily="66" charset="0"/>
            </a:endParaRPr>
          </a:p>
        </p:txBody>
      </p:sp>
      <p:sp>
        <p:nvSpPr>
          <p:cNvPr id="3" name="Symbol zastępczy zawartości 2"/>
          <p:cNvSpPr>
            <a:spLocks noGrp="1"/>
          </p:cNvSpPr>
          <p:nvPr>
            <p:ph idx="1"/>
          </p:nvPr>
        </p:nvSpPr>
        <p:spPr>
          <a:xfrm>
            <a:off x="467544" y="980728"/>
            <a:ext cx="8229600" cy="4525963"/>
          </a:xfrm>
        </p:spPr>
        <p:txBody>
          <a:bodyPr>
            <a:normAutofit/>
          </a:bodyPr>
          <a:lstStyle/>
          <a:p>
            <a:pPr marL="0" indent="0" algn="ctr">
              <a:buNone/>
            </a:pPr>
            <a:r>
              <a:rPr lang="pl-PL" sz="2800" dirty="0" smtClean="0">
                <a:latin typeface="Comic Sans MS" pitchFamily="66" charset="0"/>
              </a:rPr>
              <a:t>Objawem towarzyszącym depresji jest także izolowanie się od rodziny, znajomych i społeczeństwa. Osoba ta czuje się wśród ludzi nieswojo, obco oraz może odczuwać lęk związany z dużymi skupiskami ludzi. Zaczyna coraz bardziej odsuwać od swoich najbliższych, nie rozmawiając z nimi i próbując ukrywać się przed nimi.</a:t>
            </a:r>
            <a:endParaRPr lang="pl-PL" sz="2800" dirty="0">
              <a:latin typeface="Comic Sans MS" pitchFamily="66" charset="0"/>
            </a:endParaRPr>
          </a:p>
        </p:txBody>
      </p:sp>
      <p:pic>
        <p:nvPicPr>
          <p:cNvPr id="7170" name="Picture 2" descr="Świadome izolowanie się - odnajdź siebie! - Krok do Zdrow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983" y="4629788"/>
            <a:ext cx="3672408" cy="2016223"/>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Aspołeczność i zachowania aspołeczne. Czy są powodem do obaw? | Avig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4160" y="4596059"/>
            <a:ext cx="3584398" cy="2016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772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7170"/>
                                        </p:tgtEl>
                                        <p:attrNameLst>
                                          <p:attrName>style.visibility</p:attrName>
                                        </p:attrNameLst>
                                      </p:cBhvr>
                                      <p:to>
                                        <p:strVal val="visible"/>
                                      </p:to>
                                    </p:set>
                                    <p:animEffect transition="in" filter="wheel(1)">
                                      <p:cBhvr>
                                        <p:cTn id="21" dur="2000"/>
                                        <p:tgtEl>
                                          <p:spTgt spid="7170"/>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7172"/>
                                        </p:tgtEl>
                                        <p:attrNameLst>
                                          <p:attrName>style.visibility</p:attrName>
                                        </p:attrNameLst>
                                      </p:cBhvr>
                                      <p:to>
                                        <p:strVal val="visible"/>
                                      </p:to>
                                    </p:set>
                                    <p:animEffect transition="in" filter="wheel(1)">
                                      <p:cBhvr>
                                        <p:cTn id="26" dur="20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467544" y="17930"/>
            <a:ext cx="8229600" cy="1143000"/>
          </a:xfrm>
        </p:spPr>
        <p:txBody>
          <a:bodyPr>
            <a:normAutofit/>
          </a:bodyPr>
          <a:lstStyle/>
          <a:p>
            <a:r>
              <a:rPr lang="pl-PL" dirty="0" smtClean="0">
                <a:latin typeface="Comic Sans MS" pitchFamily="66" charset="0"/>
              </a:rPr>
              <a:t>Napięcie wewnętrzne</a:t>
            </a:r>
            <a:endParaRPr lang="pl-PL" dirty="0">
              <a:latin typeface="Comic Sans MS" pitchFamily="66" charset="0"/>
            </a:endParaRPr>
          </a:p>
        </p:txBody>
      </p:sp>
      <p:sp>
        <p:nvSpPr>
          <p:cNvPr id="3" name="Symbol zastępczy zawartości 2"/>
          <p:cNvSpPr>
            <a:spLocks noGrp="1"/>
          </p:cNvSpPr>
          <p:nvPr>
            <p:ph idx="1"/>
          </p:nvPr>
        </p:nvSpPr>
        <p:spPr>
          <a:xfrm>
            <a:off x="242893" y="1002793"/>
            <a:ext cx="8640960" cy="4525963"/>
          </a:xfrm>
        </p:spPr>
        <p:txBody>
          <a:bodyPr>
            <a:normAutofit/>
          </a:bodyPr>
          <a:lstStyle/>
          <a:p>
            <a:pPr marL="0" indent="0" algn="ctr">
              <a:buNone/>
            </a:pPr>
            <a:r>
              <a:rPr lang="pl-PL" sz="3000" dirty="0" smtClean="0">
                <a:latin typeface="Comic Sans MS" pitchFamily="66" charset="0"/>
              </a:rPr>
              <a:t>Osoby z depresją często zmagają się z obniżonym nastrojem i napięciem emocjonalnym. Depresja sprawia, że człowiek staje się bardziej wrażliwy, nerwowy lub w niektórych przypadkach kompletnie obojętny. Osoby cierpiące na depresję bardzo cierpią wewnętrze nawet jeżeli po nich tego nie widać. </a:t>
            </a:r>
            <a:endParaRPr lang="pl-PL" sz="3000" dirty="0">
              <a:latin typeface="Comic Sans MS" pitchFamily="66" charset="0"/>
            </a:endParaRPr>
          </a:p>
        </p:txBody>
      </p:sp>
      <p:pic>
        <p:nvPicPr>
          <p:cNvPr id="8194" name="Picture 2" descr="Leczenie depresji Wrocław | Klinika Zdrowego Umysł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4564157"/>
            <a:ext cx="2756298" cy="2067224"/>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Depresja - choroba XXI wiek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8024" y="4537833"/>
            <a:ext cx="3179806" cy="2119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4069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8194"/>
                                        </p:tgtEl>
                                        <p:attrNameLst>
                                          <p:attrName>style.visibility</p:attrName>
                                        </p:attrNameLst>
                                      </p:cBhvr>
                                      <p:to>
                                        <p:strVal val="visible"/>
                                      </p:to>
                                    </p:set>
                                    <p:animEffect transition="in" filter="barn(inVertical)">
                                      <p:cBhvr>
                                        <p:cTn id="21" dur="500"/>
                                        <p:tgtEl>
                                          <p:spTgt spid="8194"/>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8196"/>
                                        </p:tgtEl>
                                        <p:attrNameLst>
                                          <p:attrName>style.visibility</p:attrName>
                                        </p:attrNameLst>
                                      </p:cBhvr>
                                      <p:to>
                                        <p:strVal val="visible"/>
                                      </p:to>
                                    </p:set>
                                    <p:animEffect transition="in" filter="barn(inVertical)">
                                      <p:cBhvr>
                                        <p:cTn id="26"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467544" y="-5316"/>
            <a:ext cx="8229600" cy="1143000"/>
          </a:xfrm>
        </p:spPr>
        <p:txBody>
          <a:bodyPr>
            <a:normAutofit/>
          </a:bodyPr>
          <a:lstStyle/>
          <a:p>
            <a:r>
              <a:rPr lang="pl-PL" sz="4100" dirty="0" smtClean="0">
                <a:latin typeface="Comic Sans MS" pitchFamily="66" charset="0"/>
              </a:rPr>
              <a:t>Myśli samobójcze</a:t>
            </a:r>
            <a:endParaRPr lang="pl-PL" sz="4100" dirty="0">
              <a:latin typeface="Comic Sans MS" pitchFamily="66" charset="0"/>
            </a:endParaRPr>
          </a:p>
        </p:txBody>
      </p:sp>
      <p:sp>
        <p:nvSpPr>
          <p:cNvPr id="3" name="Symbol zastępczy zawartości 2"/>
          <p:cNvSpPr>
            <a:spLocks noGrp="1"/>
          </p:cNvSpPr>
          <p:nvPr>
            <p:ph idx="1"/>
          </p:nvPr>
        </p:nvSpPr>
        <p:spPr>
          <a:xfrm>
            <a:off x="323528" y="1052736"/>
            <a:ext cx="8712968" cy="4896544"/>
          </a:xfrm>
        </p:spPr>
        <p:txBody>
          <a:bodyPr>
            <a:noAutofit/>
          </a:bodyPr>
          <a:lstStyle/>
          <a:p>
            <a:pPr marL="0" indent="0">
              <a:buNone/>
            </a:pPr>
            <a:r>
              <a:rPr lang="pl-PL" sz="2500" dirty="0" smtClean="0">
                <a:latin typeface="Comic Sans MS" pitchFamily="66" charset="0"/>
              </a:rPr>
              <a:t>Myśli samobójcze są jednym z najpoważniejszych objawów depresji, która niezdiagnozowana często jest przyczyną utraty życia przez wiele młodych ludzi. Nastolatkowie nie mogąc sobie poradzić z samym sobą oraz bólem, który przeżywają często zaczynają się także </a:t>
            </a:r>
            <a:r>
              <a:rPr lang="pl-PL" sz="2500" dirty="0" err="1" smtClean="0">
                <a:latin typeface="Comic Sans MS" pitchFamily="66" charset="0"/>
              </a:rPr>
              <a:t>samookaleczać</a:t>
            </a:r>
            <a:r>
              <a:rPr lang="pl-PL" sz="2500" dirty="0" smtClean="0">
                <a:latin typeface="Comic Sans MS" pitchFamily="66" charset="0"/>
              </a:rPr>
              <a:t>, aby uregulować swoje emocje.</a:t>
            </a:r>
          </a:p>
          <a:p>
            <a:pPr marL="0" indent="0">
              <a:buNone/>
            </a:pPr>
            <a:r>
              <a:rPr lang="pl-PL" sz="2500" b="0" i="0" dirty="0" smtClean="0">
                <a:solidFill>
                  <a:srgbClr val="3C3C3B"/>
                </a:solidFill>
                <a:effectLst/>
                <a:latin typeface="Comic Sans MS" pitchFamily="66" charset="0"/>
              </a:rPr>
              <a:t>Polska jest na drugim miejscu w Europie pod względem liczby samobójstw dzieci i młodzieży wg raportu Fundacji Dajemy Dzieciom Siłę z ubiegłych lat.</a:t>
            </a:r>
            <a:endParaRPr lang="pl-PL" sz="2500" dirty="0">
              <a:latin typeface="Comic Sans MS" pitchFamily="66" charset="0"/>
            </a:endParaRPr>
          </a:p>
        </p:txBody>
      </p:sp>
      <p:pic>
        <p:nvPicPr>
          <p:cNvPr id="9218" name="Picture 2" descr="Problem samobójstw w Korei Południowej - Puls Azj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9484" y="4869160"/>
            <a:ext cx="2749462" cy="1820445"/>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Skąd wziąć żyletkę? - Zapytaj.onet.pl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428180">
            <a:off x="5481980" y="4727372"/>
            <a:ext cx="2533511" cy="1900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0033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par>
                                <p:cTn id="17" presetID="53" presetClass="entr" presetSubtype="16"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9218"/>
                                        </p:tgtEl>
                                        <p:attrNameLst>
                                          <p:attrName>style.visibility</p:attrName>
                                        </p:attrNameLst>
                                      </p:cBhvr>
                                      <p:to>
                                        <p:strVal val="visible"/>
                                      </p:to>
                                    </p:set>
                                    <p:animEffect transition="in" filter="wipe(down)">
                                      <p:cBhvr>
                                        <p:cTn id="26" dur="500"/>
                                        <p:tgtEl>
                                          <p:spTgt spid="921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9220"/>
                                        </p:tgtEl>
                                        <p:attrNameLst>
                                          <p:attrName>style.visibility</p:attrName>
                                        </p:attrNameLst>
                                      </p:cBhvr>
                                      <p:to>
                                        <p:strVal val="visible"/>
                                      </p:to>
                                    </p:set>
                                    <p:animEffect transition="in" filter="wipe(down)">
                                      <p:cBhvr>
                                        <p:cTn id="31"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Comic Sans MS" pitchFamily="66" charset="0"/>
              </a:rPr>
              <a:t>Prezentację przygotowały:</a:t>
            </a:r>
            <a:endParaRPr lang="pl-PL" dirty="0">
              <a:latin typeface="Comic Sans MS" pitchFamily="66" charset="0"/>
            </a:endParaRPr>
          </a:p>
        </p:txBody>
      </p:sp>
      <p:sp>
        <p:nvSpPr>
          <p:cNvPr id="3" name="Symbol zastępczy zawartości 2"/>
          <p:cNvSpPr>
            <a:spLocks noGrp="1"/>
          </p:cNvSpPr>
          <p:nvPr>
            <p:ph idx="1"/>
          </p:nvPr>
        </p:nvSpPr>
        <p:spPr/>
        <p:txBody>
          <a:bodyPr>
            <a:normAutofit fontScale="85000" lnSpcReduction="20000"/>
          </a:bodyPr>
          <a:lstStyle/>
          <a:p>
            <a:r>
              <a:rPr lang="pl-PL" dirty="0" smtClean="0">
                <a:latin typeface="Comic Sans MS" pitchFamily="66" charset="0"/>
              </a:rPr>
              <a:t>Ewelina Słowińska</a:t>
            </a:r>
          </a:p>
          <a:p>
            <a:r>
              <a:rPr lang="pl-PL" dirty="0" smtClean="0">
                <a:latin typeface="Comic Sans MS" pitchFamily="66" charset="0"/>
              </a:rPr>
              <a:t>Aleksandra Machalica</a:t>
            </a:r>
          </a:p>
          <a:p>
            <a:r>
              <a:rPr lang="pl-PL" dirty="0" smtClean="0">
                <a:latin typeface="Comic Sans MS" pitchFamily="66" charset="0"/>
              </a:rPr>
              <a:t>Asia Ponikiewska</a:t>
            </a:r>
          </a:p>
          <a:p>
            <a:r>
              <a:rPr lang="pl-PL" dirty="0" smtClean="0">
                <a:latin typeface="Comic Sans MS" pitchFamily="66" charset="0"/>
              </a:rPr>
              <a:t>Dominika Piechocka</a:t>
            </a:r>
          </a:p>
          <a:p>
            <a:r>
              <a:rPr lang="pl-PL" dirty="0" smtClean="0">
                <a:latin typeface="Comic Sans MS" pitchFamily="66" charset="0"/>
              </a:rPr>
              <a:t>Julia </a:t>
            </a:r>
            <a:r>
              <a:rPr lang="pl-PL" dirty="0" err="1" smtClean="0">
                <a:latin typeface="Comic Sans MS" pitchFamily="66" charset="0"/>
              </a:rPr>
              <a:t>Sladeczek</a:t>
            </a:r>
            <a:r>
              <a:rPr lang="pl-PL" dirty="0" smtClean="0">
                <a:latin typeface="Comic Sans MS" pitchFamily="66" charset="0"/>
              </a:rPr>
              <a:t> </a:t>
            </a:r>
          </a:p>
          <a:p>
            <a:r>
              <a:rPr lang="pl-PL" dirty="0" smtClean="0">
                <a:latin typeface="Comic Sans MS" pitchFamily="66" charset="0"/>
              </a:rPr>
              <a:t>Justyna Krzempek</a:t>
            </a:r>
          </a:p>
          <a:p>
            <a:r>
              <a:rPr lang="pl-PL" dirty="0" smtClean="0">
                <a:latin typeface="Comic Sans MS" pitchFamily="66" charset="0"/>
              </a:rPr>
              <a:t>Justyna Sajdok</a:t>
            </a:r>
          </a:p>
          <a:p>
            <a:r>
              <a:rPr lang="pl-PL" dirty="0" smtClean="0">
                <a:latin typeface="Comic Sans MS" pitchFamily="66" charset="0"/>
              </a:rPr>
              <a:t>Magda Prochaska</a:t>
            </a:r>
          </a:p>
          <a:p>
            <a:r>
              <a:rPr lang="pl-PL" dirty="0" smtClean="0">
                <a:latin typeface="Comic Sans MS" pitchFamily="66" charset="0"/>
              </a:rPr>
              <a:t>Martyna Lipka </a:t>
            </a:r>
          </a:p>
          <a:p>
            <a:r>
              <a:rPr lang="pl-PL" dirty="0" smtClean="0">
                <a:latin typeface="Comic Sans MS" pitchFamily="66" charset="0"/>
              </a:rPr>
              <a:t>Zosia </a:t>
            </a:r>
            <a:r>
              <a:rPr lang="pl-PL" dirty="0" err="1" smtClean="0">
                <a:latin typeface="Comic Sans MS" pitchFamily="66" charset="0"/>
              </a:rPr>
              <a:t>Małyjurek</a:t>
            </a:r>
            <a:endParaRPr lang="pl-PL" dirty="0">
              <a:latin typeface="Comic Sans MS" pitchFamily="66" charset="0"/>
            </a:endParaRPr>
          </a:p>
        </p:txBody>
      </p:sp>
    </p:spTree>
    <p:extLst>
      <p:ext uri="{BB962C8B-B14F-4D97-AF65-F5344CB8AC3E}">
        <p14:creationId xmlns:p14="http://schemas.microsoft.com/office/powerpoint/2010/main" val="18819218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467544" y="-891480"/>
            <a:ext cx="8229600" cy="1143000"/>
          </a:xfrm>
        </p:spPr>
        <p:txBody>
          <a:bodyPr/>
          <a:lstStyle/>
          <a:p>
            <a:endParaRPr lang="pl-PL"/>
          </a:p>
        </p:txBody>
      </p:sp>
      <p:sp>
        <p:nvSpPr>
          <p:cNvPr id="3" name="Symbol zastępczy zawartości 2"/>
          <p:cNvSpPr>
            <a:spLocks noGrp="1"/>
          </p:cNvSpPr>
          <p:nvPr>
            <p:ph idx="1"/>
          </p:nvPr>
        </p:nvSpPr>
        <p:spPr>
          <a:xfrm>
            <a:off x="179512" y="548680"/>
            <a:ext cx="8712968" cy="5976664"/>
          </a:xfrm>
        </p:spPr>
        <p:txBody>
          <a:bodyPr>
            <a:normAutofit fontScale="25000" lnSpcReduction="20000"/>
          </a:bodyPr>
          <a:lstStyle/>
          <a:p>
            <a:pPr marL="0" indent="0" algn="ctr">
              <a:buNone/>
            </a:pPr>
            <a:r>
              <a:rPr lang="pl-PL" sz="10800" b="0" i="0" dirty="0" smtClean="0">
                <a:solidFill>
                  <a:srgbClr val="1C1E21"/>
                </a:solidFill>
                <a:effectLst/>
                <a:latin typeface="Comic Sans MS" pitchFamily="66" charset="0"/>
              </a:rPr>
              <a:t>Depresja jest stanem charakteryzującym się długotrwale obniżonym nastrojem oraz szeregiem innych objawów psychicznych i somatycznych. Depresja rozumiana jako choroba należy do grupy zaburzeń nastroju.</a:t>
            </a:r>
          </a:p>
          <a:p>
            <a:pPr marL="0" indent="0" algn="ctr">
              <a:buNone/>
            </a:pPr>
            <a:r>
              <a:rPr lang="pl-PL" sz="10800" b="0" i="0" dirty="0" smtClean="0">
                <a:solidFill>
                  <a:srgbClr val="1C1E21"/>
                </a:solidFill>
                <a:effectLst/>
                <a:latin typeface="Comic Sans MS" pitchFamily="66" charset="0"/>
              </a:rPr>
              <a:t> Jej przebieg może być przewlekły, ze stałym nasileniem objawów lub może ona przyjmować postać nawracających epizodów o łagodnym, umiarkowanym lub ciężkim nasileniu, oddzielonych okresami dobrego samopoczucia. </a:t>
            </a:r>
          </a:p>
          <a:p>
            <a:pPr marL="0" indent="0" algn="ctr">
              <a:buNone/>
            </a:pPr>
            <a:r>
              <a:rPr lang="pl-PL" sz="10800" b="0" i="0" dirty="0" smtClean="0">
                <a:solidFill>
                  <a:srgbClr val="1C1E21"/>
                </a:solidFill>
                <a:effectLst/>
                <a:latin typeface="Comic Sans MS" pitchFamily="66" charset="0"/>
              </a:rPr>
              <a:t>Objawy depresyjne często towarzyszą innym zaburzeniom psychicznym – np. zaburzeniom lękowym (rozpoznaje się wtedy zaburzenia depresyjno-lękowe) lub są reakcją na przykre, traumatyczne wydarzenia (zaburzenia adaptacyjne o obrazie tzw. reakcji depresyjnej).</a:t>
            </a:r>
          </a:p>
          <a:p>
            <a:pPr marL="0" indent="0">
              <a:buNone/>
            </a:pPr>
            <a:r>
              <a:rPr lang="pl-PL" dirty="0" smtClean="0"/>
              <a:t/>
            </a:r>
            <a:br>
              <a:rPr lang="pl-PL" dirty="0" smtClean="0"/>
            </a:br>
            <a:endParaRPr lang="pl-PL" dirty="0"/>
          </a:p>
        </p:txBody>
      </p:sp>
    </p:spTree>
    <p:extLst>
      <p:ext uri="{BB962C8B-B14F-4D97-AF65-F5344CB8AC3E}">
        <p14:creationId xmlns:p14="http://schemas.microsoft.com/office/powerpoint/2010/main" val="19315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dirty="0"/>
          </a:p>
        </p:txBody>
      </p:sp>
      <p:sp>
        <p:nvSpPr>
          <p:cNvPr id="3" name="Symbol zastępczy zawartości 2"/>
          <p:cNvSpPr>
            <a:spLocks noGrp="1"/>
          </p:cNvSpPr>
          <p:nvPr>
            <p:ph idx="1"/>
          </p:nvPr>
        </p:nvSpPr>
        <p:spPr>
          <a:xfrm>
            <a:off x="251520" y="332656"/>
            <a:ext cx="8568952" cy="4536504"/>
          </a:xfrm>
        </p:spPr>
        <p:txBody>
          <a:bodyPr>
            <a:normAutofit/>
          </a:bodyPr>
          <a:lstStyle/>
          <a:p>
            <a:pPr marL="0" indent="0" algn="ctr">
              <a:buNone/>
            </a:pPr>
            <a:r>
              <a:rPr lang="pl-PL" sz="3000" dirty="0" smtClean="0">
                <a:latin typeface="Comic Sans MS" pitchFamily="66" charset="0"/>
              </a:rPr>
              <a:t>Każda osoba przechodzi depresję na różny sposób. Depresja może spotkać każdą osobę niezależnie od jej wieku. Prezentacja, którą przedstawiamy będzie zawierała ogólne objawy depresji młodzieńczej, której objawy są także podobne do tego w jaki sposób przeżywają ją osoby dorosłe.</a:t>
            </a:r>
            <a:endParaRPr lang="pl-PL" sz="3000" dirty="0">
              <a:latin typeface="Comic Sans MS" pitchFamily="66" charset="0"/>
            </a:endParaRPr>
          </a:p>
        </p:txBody>
      </p:sp>
      <p:pic>
        <p:nvPicPr>
          <p:cNvPr id="1026" name="Picture 2" descr="Depresja: geny czy środowisk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67026">
            <a:off x="572184" y="4239853"/>
            <a:ext cx="3273128" cy="20218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epresja letnia - przyczyny i objawy - Blog - Centrum Medyczne DP M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76056" y="4198081"/>
            <a:ext cx="3361293" cy="2232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695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wheel(1)">
                                      <p:cBhvr>
                                        <p:cTn id="14" dur="20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animEffect transition="in" filter="wheel(1)">
                                      <p:cBhvr>
                                        <p:cTn id="19"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dirty="0"/>
          </a:p>
        </p:txBody>
      </p:sp>
      <p:sp>
        <p:nvSpPr>
          <p:cNvPr id="3" name="Symbol zastępczy zawartości 2"/>
          <p:cNvSpPr>
            <a:spLocks noGrp="1"/>
          </p:cNvSpPr>
          <p:nvPr>
            <p:ph idx="1"/>
          </p:nvPr>
        </p:nvSpPr>
        <p:spPr>
          <a:xfrm>
            <a:off x="107504" y="312994"/>
            <a:ext cx="8928992" cy="4896544"/>
          </a:xfrm>
        </p:spPr>
        <p:txBody>
          <a:bodyPr>
            <a:normAutofit/>
          </a:bodyPr>
          <a:lstStyle/>
          <a:p>
            <a:pPr marL="0" indent="0" algn="ctr">
              <a:buNone/>
            </a:pPr>
            <a:r>
              <a:rPr lang="pl-PL" sz="3000" dirty="0">
                <a:latin typeface="Comic Sans MS" pitchFamily="66" charset="0"/>
              </a:rPr>
              <a:t>Objawy somatyczne mogą utrudniać diagnozę depresji u nastolatków Okres dojrzewania niesie wiele wyzwań dla młodego człowieka. Do przemian hormonalnych dochodzą tzw. zadania rozwojowe, kiedy określa się cele w życiu, system wartości i przekonań, </a:t>
            </a:r>
            <a:r>
              <a:rPr lang="pl-PL" sz="3000" dirty="0" smtClean="0">
                <a:latin typeface="Comic Sans MS" pitchFamily="66" charset="0"/>
              </a:rPr>
              <a:t>seksualność, próbują odnaleźć swoje miejsce w świecie.</a:t>
            </a:r>
            <a:endParaRPr lang="pl-PL" sz="3000" dirty="0">
              <a:latin typeface="Comic Sans MS" pitchFamily="66" charset="0"/>
            </a:endParaRPr>
          </a:p>
        </p:txBody>
      </p:sp>
      <p:pic>
        <p:nvPicPr>
          <p:cNvPr id="10242" name="Picture 2" descr="Depresja nastolatka - Kobieta w INTERIA.P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4449" y="3861048"/>
            <a:ext cx="4047954" cy="2696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3997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10242"/>
                                        </p:tgtEl>
                                        <p:attrNameLst>
                                          <p:attrName>style.visibility</p:attrName>
                                        </p:attrNameLst>
                                      </p:cBhvr>
                                      <p:to>
                                        <p:strVal val="visible"/>
                                      </p:to>
                                    </p:set>
                                    <p:anim calcmode="lin" valueType="num">
                                      <p:cBhvr>
                                        <p:cTn id="14" dur="1000" fill="hold"/>
                                        <p:tgtEl>
                                          <p:spTgt spid="10242"/>
                                        </p:tgtEl>
                                        <p:attrNameLst>
                                          <p:attrName>ppt_w</p:attrName>
                                        </p:attrNameLst>
                                      </p:cBhvr>
                                      <p:tavLst>
                                        <p:tav tm="0">
                                          <p:val>
                                            <p:fltVal val="0"/>
                                          </p:val>
                                        </p:tav>
                                        <p:tav tm="100000">
                                          <p:val>
                                            <p:strVal val="#ppt_w"/>
                                          </p:val>
                                        </p:tav>
                                      </p:tavLst>
                                    </p:anim>
                                    <p:anim calcmode="lin" valueType="num">
                                      <p:cBhvr>
                                        <p:cTn id="15" dur="1000" fill="hold"/>
                                        <p:tgtEl>
                                          <p:spTgt spid="10242"/>
                                        </p:tgtEl>
                                        <p:attrNameLst>
                                          <p:attrName>ppt_h</p:attrName>
                                        </p:attrNameLst>
                                      </p:cBhvr>
                                      <p:tavLst>
                                        <p:tav tm="0">
                                          <p:val>
                                            <p:fltVal val="0"/>
                                          </p:val>
                                        </p:tav>
                                        <p:tav tm="100000">
                                          <p:val>
                                            <p:strVal val="#ppt_h"/>
                                          </p:val>
                                        </p:tav>
                                      </p:tavLst>
                                    </p:anim>
                                    <p:anim calcmode="lin" valueType="num">
                                      <p:cBhvr>
                                        <p:cTn id="16" dur="1000" fill="hold"/>
                                        <p:tgtEl>
                                          <p:spTgt spid="10242"/>
                                        </p:tgtEl>
                                        <p:attrNameLst>
                                          <p:attrName>style.rotation</p:attrName>
                                        </p:attrNameLst>
                                      </p:cBhvr>
                                      <p:tavLst>
                                        <p:tav tm="0">
                                          <p:val>
                                            <p:fltVal val="90"/>
                                          </p:val>
                                        </p:tav>
                                        <p:tav tm="100000">
                                          <p:val>
                                            <p:fltVal val="0"/>
                                          </p:val>
                                        </p:tav>
                                      </p:tavLst>
                                    </p:anim>
                                    <p:animEffect transition="in" filter="fade">
                                      <p:cBhvr>
                                        <p:cTn id="17" dur="1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480516" y="116632"/>
            <a:ext cx="8229600" cy="1143000"/>
          </a:xfrm>
        </p:spPr>
        <p:txBody>
          <a:bodyPr/>
          <a:lstStyle/>
          <a:p>
            <a:r>
              <a:rPr lang="pl-PL" dirty="0" smtClean="0">
                <a:latin typeface="Comic Sans MS" pitchFamily="66" charset="0"/>
              </a:rPr>
              <a:t>Utrata zainteresowań</a:t>
            </a:r>
            <a:endParaRPr lang="pl-PL" dirty="0">
              <a:latin typeface="Comic Sans MS" pitchFamily="66" charset="0"/>
            </a:endParaRPr>
          </a:p>
        </p:txBody>
      </p:sp>
      <p:sp>
        <p:nvSpPr>
          <p:cNvPr id="3" name="Symbol zastępczy zawartości 2"/>
          <p:cNvSpPr>
            <a:spLocks noGrp="1"/>
          </p:cNvSpPr>
          <p:nvPr>
            <p:ph idx="1"/>
          </p:nvPr>
        </p:nvSpPr>
        <p:spPr>
          <a:xfrm>
            <a:off x="202828" y="1340768"/>
            <a:ext cx="8784976" cy="3240360"/>
          </a:xfrm>
        </p:spPr>
        <p:txBody>
          <a:bodyPr>
            <a:normAutofit/>
          </a:bodyPr>
          <a:lstStyle/>
          <a:p>
            <a:pPr marL="0" indent="0" algn="ctr">
              <a:buNone/>
            </a:pPr>
            <a:r>
              <a:rPr lang="pl-PL" sz="3000" dirty="0" smtClean="0">
                <a:latin typeface="Comic Sans MS" pitchFamily="66" charset="0"/>
              </a:rPr>
              <a:t>Jednym z objawów depresji młodzieńczej jest utracenie zainteresowań, które kiedyś mogły sprawiać jej przyjemność i szczęście. Osoba ta coraz bardziej zmniejsza swoją aktywność.</a:t>
            </a:r>
            <a:endParaRPr lang="pl-PL" sz="3000" dirty="0">
              <a:latin typeface="Comic Sans MS" pitchFamily="66" charset="0"/>
            </a:endParaRPr>
          </a:p>
        </p:txBody>
      </p:sp>
      <p:pic>
        <p:nvPicPr>
          <p:cNvPr id="2052" name="Picture 4" descr="Depresja w świecie sportu - to dla nas ważna lekcj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5251">
            <a:off x="418286" y="4272219"/>
            <a:ext cx="4189918" cy="209496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Nick Kyrgios nie jest jedyny. Tenisista walczył z depresją"/>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317966">
            <a:off x="5425024" y="3701057"/>
            <a:ext cx="3213581"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0625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2052"/>
                                        </p:tgtEl>
                                        <p:attrNameLst>
                                          <p:attrName>style.visibility</p:attrName>
                                        </p:attrNameLst>
                                      </p:cBhvr>
                                      <p:to>
                                        <p:strVal val="visible"/>
                                      </p:to>
                                    </p:set>
                                    <p:anim calcmode="lin" valueType="num">
                                      <p:cBhvr>
                                        <p:cTn id="21" dur="1000" fill="hold"/>
                                        <p:tgtEl>
                                          <p:spTgt spid="2052"/>
                                        </p:tgtEl>
                                        <p:attrNameLst>
                                          <p:attrName>ppt_w</p:attrName>
                                        </p:attrNameLst>
                                      </p:cBhvr>
                                      <p:tavLst>
                                        <p:tav tm="0">
                                          <p:val>
                                            <p:fltVal val="0"/>
                                          </p:val>
                                        </p:tav>
                                        <p:tav tm="100000">
                                          <p:val>
                                            <p:strVal val="#ppt_w"/>
                                          </p:val>
                                        </p:tav>
                                      </p:tavLst>
                                    </p:anim>
                                    <p:anim calcmode="lin" valueType="num">
                                      <p:cBhvr>
                                        <p:cTn id="22" dur="1000" fill="hold"/>
                                        <p:tgtEl>
                                          <p:spTgt spid="2052"/>
                                        </p:tgtEl>
                                        <p:attrNameLst>
                                          <p:attrName>ppt_h</p:attrName>
                                        </p:attrNameLst>
                                      </p:cBhvr>
                                      <p:tavLst>
                                        <p:tav tm="0">
                                          <p:val>
                                            <p:fltVal val="0"/>
                                          </p:val>
                                        </p:tav>
                                        <p:tav tm="100000">
                                          <p:val>
                                            <p:strVal val="#ppt_h"/>
                                          </p:val>
                                        </p:tav>
                                      </p:tavLst>
                                    </p:anim>
                                    <p:anim calcmode="lin" valueType="num">
                                      <p:cBhvr>
                                        <p:cTn id="23" dur="1000" fill="hold"/>
                                        <p:tgtEl>
                                          <p:spTgt spid="2052"/>
                                        </p:tgtEl>
                                        <p:attrNameLst>
                                          <p:attrName>style.rotation</p:attrName>
                                        </p:attrNameLst>
                                      </p:cBhvr>
                                      <p:tavLst>
                                        <p:tav tm="0">
                                          <p:val>
                                            <p:fltVal val="90"/>
                                          </p:val>
                                        </p:tav>
                                        <p:tav tm="100000">
                                          <p:val>
                                            <p:fltVal val="0"/>
                                          </p:val>
                                        </p:tav>
                                      </p:tavLst>
                                    </p:anim>
                                    <p:animEffect transition="in" filter="fade">
                                      <p:cBhvr>
                                        <p:cTn id="24" dur="1000"/>
                                        <p:tgtEl>
                                          <p:spTgt spid="2052"/>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2054"/>
                                        </p:tgtEl>
                                        <p:attrNameLst>
                                          <p:attrName>style.visibility</p:attrName>
                                        </p:attrNameLst>
                                      </p:cBhvr>
                                      <p:to>
                                        <p:strVal val="visible"/>
                                      </p:to>
                                    </p:set>
                                    <p:anim calcmode="lin" valueType="num">
                                      <p:cBhvr>
                                        <p:cTn id="29" dur="1000" fill="hold"/>
                                        <p:tgtEl>
                                          <p:spTgt spid="2054"/>
                                        </p:tgtEl>
                                        <p:attrNameLst>
                                          <p:attrName>ppt_w</p:attrName>
                                        </p:attrNameLst>
                                      </p:cBhvr>
                                      <p:tavLst>
                                        <p:tav tm="0">
                                          <p:val>
                                            <p:fltVal val="0"/>
                                          </p:val>
                                        </p:tav>
                                        <p:tav tm="100000">
                                          <p:val>
                                            <p:strVal val="#ppt_w"/>
                                          </p:val>
                                        </p:tav>
                                      </p:tavLst>
                                    </p:anim>
                                    <p:anim calcmode="lin" valueType="num">
                                      <p:cBhvr>
                                        <p:cTn id="30" dur="1000" fill="hold"/>
                                        <p:tgtEl>
                                          <p:spTgt spid="2054"/>
                                        </p:tgtEl>
                                        <p:attrNameLst>
                                          <p:attrName>ppt_h</p:attrName>
                                        </p:attrNameLst>
                                      </p:cBhvr>
                                      <p:tavLst>
                                        <p:tav tm="0">
                                          <p:val>
                                            <p:fltVal val="0"/>
                                          </p:val>
                                        </p:tav>
                                        <p:tav tm="100000">
                                          <p:val>
                                            <p:strVal val="#ppt_h"/>
                                          </p:val>
                                        </p:tav>
                                      </p:tavLst>
                                    </p:anim>
                                    <p:anim calcmode="lin" valueType="num">
                                      <p:cBhvr>
                                        <p:cTn id="31" dur="1000" fill="hold"/>
                                        <p:tgtEl>
                                          <p:spTgt spid="2054"/>
                                        </p:tgtEl>
                                        <p:attrNameLst>
                                          <p:attrName>style.rotation</p:attrName>
                                        </p:attrNameLst>
                                      </p:cBhvr>
                                      <p:tavLst>
                                        <p:tav tm="0">
                                          <p:val>
                                            <p:fltVal val="90"/>
                                          </p:val>
                                        </p:tav>
                                        <p:tav tm="100000">
                                          <p:val>
                                            <p:fltVal val="0"/>
                                          </p:val>
                                        </p:tav>
                                      </p:tavLst>
                                    </p:anim>
                                    <p:animEffect transition="in" filter="fade">
                                      <p:cBhvr>
                                        <p:cTn id="32" dur="10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467544" y="26556"/>
            <a:ext cx="8229600" cy="1143000"/>
          </a:xfrm>
        </p:spPr>
        <p:txBody>
          <a:bodyPr/>
          <a:lstStyle/>
          <a:p>
            <a:r>
              <a:rPr lang="pl-PL" dirty="0" smtClean="0">
                <a:latin typeface="Comic Sans MS" pitchFamily="66" charset="0"/>
              </a:rPr>
              <a:t>Zaburzenia</a:t>
            </a:r>
            <a:r>
              <a:rPr lang="pl-PL" dirty="0" smtClean="0"/>
              <a:t> </a:t>
            </a:r>
            <a:r>
              <a:rPr lang="pl-PL" dirty="0" smtClean="0">
                <a:latin typeface="Comic Sans MS" pitchFamily="66" charset="0"/>
              </a:rPr>
              <a:t>snu</a:t>
            </a:r>
            <a:endParaRPr lang="pl-PL" dirty="0">
              <a:latin typeface="Comic Sans MS" pitchFamily="66" charset="0"/>
            </a:endParaRPr>
          </a:p>
        </p:txBody>
      </p:sp>
      <p:sp>
        <p:nvSpPr>
          <p:cNvPr id="3" name="Symbol zastępczy zawartości 2"/>
          <p:cNvSpPr>
            <a:spLocks noGrp="1"/>
          </p:cNvSpPr>
          <p:nvPr>
            <p:ph idx="1"/>
          </p:nvPr>
        </p:nvSpPr>
        <p:spPr>
          <a:xfrm>
            <a:off x="467544" y="1196752"/>
            <a:ext cx="8229600" cy="4525963"/>
          </a:xfrm>
        </p:spPr>
        <p:txBody>
          <a:bodyPr>
            <a:normAutofit/>
          </a:bodyPr>
          <a:lstStyle/>
          <a:p>
            <a:pPr marL="0" indent="0" algn="ctr">
              <a:buNone/>
            </a:pPr>
            <a:r>
              <a:rPr lang="pl-PL" sz="3000" dirty="0" smtClean="0">
                <a:latin typeface="Comic Sans MS" pitchFamily="66" charset="0"/>
              </a:rPr>
              <a:t>Zaburzenia snu często towarzyszą osobą z depresją. </a:t>
            </a:r>
            <a:r>
              <a:rPr lang="pl-PL" sz="3000" dirty="0">
                <a:solidFill>
                  <a:srgbClr val="050505"/>
                </a:solidFill>
                <a:latin typeface="Comic Sans MS" pitchFamily="66" charset="0"/>
              </a:rPr>
              <a:t>P</a:t>
            </a:r>
            <a:r>
              <a:rPr lang="pl-PL" sz="3000" b="0" i="0" dirty="0" smtClean="0">
                <a:solidFill>
                  <a:srgbClr val="050505"/>
                </a:solidFill>
                <a:effectLst/>
                <a:latin typeface="Comic Sans MS" pitchFamily="66" charset="0"/>
              </a:rPr>
              <a:t>roblemy z zasypianiem, budzenie się nad ranem, nadmierna senność.</a:t>
            </a:r>
            <a:endParaRPr lang="pl-PL" sz="3000" dirty="0">
              <a:latin typeface="Comic Sans MS" pitchFamily="66" charset="0"/>
            </a:endParaRPr>
          </a:p>
        </p:txBody>
      </p:sp>
      <p:pic>
        <p:nvPicPr>
          <p:cNvPr id="3074" name="Picture 2" descr="Powiązania zaburzeń snu z innymi schorzeniami. Psychiatria.pl - portal  wiedzy o psychiatrii i psychoterapi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6352">
            <a:off x="323527" y="3173546"/>
            <a:ext cx="3744415" cy="280831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Leki na bezsenność. Jak działają"/>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406996">
            <a:off x="4377228" y="3717032"/>
            <a:ext cx="4492051"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58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3074"/>
                                        </p:tgtEl>
                                        <p:attrNameLst>
                                          <p:attrName>style.visibility</p:attrName>
                                        </p:attrNameLst>
                                      </p:cBhvr>
                                      <p:to>
                                        <p:strVal val="visible"/>
                                      </p:to>
                                    </p:set>
                                    <p:anim calcmode="lin" valueType="num">
                                      <p:cBhvr>
                                        <p:cTn id="21" dur="1000" fill="hold"/>
                                        <p:tgtEl>
                                          <p:spTgt spid="3074"/>
                                        </p:tgtEl>
                                        <p:attrNameLst>
                                          <p:attrName>ppt_w</p:attrName>
                                        </p:attrNameLst>
                                      </p:cBhvr>
                                      <p:tavLst>
                                        <p:tav tm="0">
                                          <p:val>
                                            <p:fltVal val="0"/>
                                          </p:val>
                                        </p:tav>
                                        <p:tav tm="100000">
                                          <p:val>
                                            <p:strVal val="#ppt_w"/>
                                          </p:val>
                                        </p:tav>
                                      </p:tavLst>
                                    </p:anim>
                                    <p:anim calcmode="lin" valueType="num">
                                      <p:cBhvr>
                                        <p:cTn id="22" dur="1000" fill="hold"/>
                                        <p:tgtEl>
                                          <p:spTgt spid="3074"/>
                                        </p:tgtEl>
                                        <p:attrNameLst>
                                          <p:attrName>ppt_h</p:attrName>
                                        </p:attrNameLst>
                                      </p:cBhvr>
                                      <p:tavLst>
                                        <p:tav tm="0">
                                          <p:val>
                                            <p:fltVal val="0"/>
                                          </p:val>
                                        </p:tav>
                                        <p:tav tm="100000">
                                          <p:val>
                                            <p:strVal val="#ppt_h"/>
                                          </p:val>
                                        </p:tav>
                                      </p:tavLst>
                                    </p:anim>
                                    <p:anim calcmode="lin" valueType="num">
                                      <p:cBhvr>
                                        <p:cTn id="23" dur="1000" fill="hold"/>
                                        <p:tgtEl>
                                          <p:spTgt spid="3074"/>
                                        </p:tgtEl>
                                        <p:attrNameLst>
                                          <p:attrName>style.rotation</p:attrName>
                                        </p:attrNameLst>
                                      </p:cBhvr>
                                      <p:tavLst>
                                        <p:tav tm="0">
                                          <p:val>
                                            <p:fltVal val="90"/>
                                          </p:val>
                                        </p:tav>
                                        <p:tav tm="100000">
                                          <p:val>
                                            <p:fltVal val="0"/>
                                          </p:val>
                                        </p:tav>
                                      </p:tavLst>
                                    </p:anim>
                                    <p:animEffect transition="in" filter="fade">
                                      <p:cBhvr>
                                        <p:cTn id="24" dur="1000"/>
                                        <p:tgtEl>
                                          <p:spTgt spid="3074"/>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3076"/>
                                        </p:tgtEl>
                                        <p:attrNameLst>
                                          <p:attrName>style.visibility</p:attrName>
                                        </p:attrNameLst>
                                      </p:cBhvr>
                                      <p:to>
                                        <p:strVal val="visible"/>
                                      </p:to>
                                    </p:set>
                                    <p:anim calcmode="lin" valueType="num">
                                      <p:cBhvr>
                                        <p:cTn id="29" dur="1000" fill="hold"/>
                                        <p:tgtEl>
                                          <p:spTgt spid="3076"/>
                                        </p:tgtEl>
                                        <p:attrNameLst>
                                          <p:attrName>ppt_w</p:attrName>
                                        </p:attrNameLst>
                                      </p:cBhvr>
                                      <p:tavLst>
                                        <p:tav tm="0">
                                          <p:val>
                                            <p:fltVal val="0"/>
                                          </p:val>
                                        </p:tav>
                                        <p:tav tm="100000">
                                          <p:val>
                                            <p:strVal val="#ppt_w"/>
                                          </p:val>
                                        </p:tav>
                                      </p:tavLst>
                                    </p:anim>
                                    <p:anim calcmode="lin" valueType="num">
                                      <p:cBhvr>
                                        <p:cTn id="30" dur="1000" fill="hold"/>
                                        <p:tgtEl>
                                          <p:spTgt spid="3076"/>
                                        </p:tgtEl>
                                        <p:attrNameLst>
                                          <p:attrName>ppt_h</p:attrName>
                                        </p:attrNameLst>
                                      </p:cBhvr>
                                      <p:tavLst>
                                        <p:tav tm="0">
                                          <p:val>
                                            <p:fltVal val="0"/>
                                          </p:val>
                                        </p:tav>
                                        <p:tav tm="100000">
                                          <p:val>
                                            <p:strVal val="#ppt_h"/>
                                          </p:val>
                                        </p:tav>
                                      </p:tavLst>
                                    </p:anim>
                                    <p:anim calcmode="lin" valueType="num">
                                      <p:cBhvr>
                                        <p:cTn id="31" dur="1000" fill="hold"/>
                                        <p:tgtEl>
                                          <p:spTgt spid="3076"/>
                                        </p:tgtEl>
                                        <p:attrNameLst>
                                          <p:attrName>style.rotation</p:attrName>
                                        </p:attrNameLst>
                                      </p:cBhvr>
                                      <p:tavLst>
                                        <p:tav tm="0">
                                          <p:val>
                                            <p:fltVal val="90"/>
                                          </p:val>
                                        </p:tav>
                                        <p:tav tm="100000">
                                          <p:val>
                                            <p:fltVal val="0"/>
                                          </p:val>
                                        </p:tav>
                                      </p:tavLst>
                                    </p:anim>
                                    <p:animEffect transition="in" filter="fade">
                                      <p:cBhvr>
                                        <p:cTn id="32" dur="1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458344" y="44624"/>
            <a:ext cx="8229600" cy="1143000"/>
          </a:xfrm>
        </p:spPr>
        <p:txBody>
          <a:bodyPr/>
          <a:lstStyle/>
          <a:p>
            <a:r>
              <a:rPr lang="pl-PL" dirty="0" smtClean="0">
                <a:latin typeface="Comic Sans MS" pitchFamily="66" charset="0"/>
              </a:rPr>
              <a:t>Trudności z koncentracją</a:t>
            </a:r>
            <a:endParaRPr lang="pl-PL" dirty="0">
              <a:latin typeface="Comic Sans MS" pitchFamily="66" charset="0"/>
            </a:endParaRPr>
          </a:p>
        </p:txBody>
      </p:sp>
      <p:sp>
        <p:nvSpPr>
          <p:cNvPr id="3" name="Symbol zastępczy zawartości 2"/>
          <p:cNvSpPr>
            <a:spLocks noGrp="1"/>
          </p:cNvSpPr>
          <p:nvPr>
            <p:ph idx="1"/>
          </p:nvPr>
        </p:nvSpPr>
        <p:spPr>
          <a:xfrm>
            <a:off x="323528" y="1052736"/>
            <a:ext cx="8496944" cy="4525963"/>
          </a:xfrm>
        </p:spPr>
        <p:txBody>
          <a:bodyPr>
            <a:normAutofit/>
          </a:bodyPr>
          <a:lstStyle/>
          <a:p>
            <a:pPr marL="0" indent="0" algn="ctr">
              <a:buNone/>
            </a:pPr>
            <a:r>
              <a:rPr lang="pl-PL" sz="2800" dirty="0" smtClean="0">
                <a:latin typeface="Comic Sans MS" pitchFamily="66" charset="0"/>
              </a:rPr>
              <a:t>Depresja sprawia, że człowiek coraz mniej umie skupić się na podstawowych czynnościach, które kiedyś nie sprawiały mu żadnego problemu. Osoba ma także coraz większy problem z zapamiętywaniem różnych rzeczy.</a:t>
            </a:r>
            <a:r>
              <a:rPr lang="pl-PL" sz="2800" b="0" i="0" dirty="0" smtClean="0">
                <a:solidFill>
                  <a:srgbClr val="050505"/>
                </a:solidFill>
                <a:effectLst/>
                <a:latin typeface="Comic Sans MS" pitchFamily="66" charset="0"/>
              </a:rPr>
              <a:t> Często skutkuje to problemami z nauką i pogorszeniem wyników w szkole, dziecko może opuszczać zajęcia lekcyjne</a:t>
            </a:r>
            <a:endParaRPr lang="pl-PL" sz="2800" dirty="0">
              <a:latin typeface="Comic Sans MS" pitchFamily="66" charset="0"/>
            </a:endParaRPr>
          </a:p>
        </p:txBody>
      </p:sp>
      <p:pic>
        <p:nvPicPr>
          <p:cNvPr id="4100" name="Picture 4" descr="Jak opanować nerwy i stres przed ważnym egzaminem w szkole? – Atut Szkoł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4509120"/>
            <a:ext cx="3233892" cy="216024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Trudności z pamięcią i koncentracją"/>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8144" y="4581128"/>
            <a:ext cx="2819800" cy="208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8937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4100"/>
                                        </p:tgtEl>
                                        <p:attrNameLst>
                                          <p:attrName>style.visibility</p:attrName>
                                        </p:attrNameLst>
                                      </p:cBhvr>
                                      <p:to>
                                        <p:strVal val="visible"/>
                                      </p:to>
                                    </p:set>
                                    <p:animEffect transition="in" filter="randombar(horizontal)">
                                      <p:cBhvr>
                                        <p:cTn id="21" dur="500"/>
                                        <p:tgtEl>
                                          <p:spTgt spid="4100"/>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4102"/>
                                        </p:tgtEl>
                                        <p:attrNameLst>
                                          <p:attrName>style.visibility</p:attrName>
                                        </p:attrNameLst>
                                      </p:cBhvr>
                                      <p:to>
                                        <p:strVal val="visible"/>
                                      </p:to>
                                    </p:set>
                                    <p:animEffect transition="in" filter="randombar(horizontal)">
                                      <p:cBhvr>
                                        <p:cTn id="26"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460375" y="184917"/>
            <a:ext cx="8229600" cy="1143000"/>
          </a:xfrm>
        </p:spPr>
        <p:txBody>
          <a:bodyPr/>
          <a:lstStyle/>
          <a:p>
            <a:r>
              <a:rPr lang="pl-PL" dirty="0">
                <a:latin typeface="Comic Sans MS" pitchFamily="66" charset="0"/>
              </a:rPr>
              <a:t>Dolegliwości bólowe</a:t>
            </a:r>
          </a:p>
        </p:txBody>
      </p:sp>
      <p:sp>
        <p:nvSpPr>
          <p:cNvPr id="3" name="Symbol zastępczy zawartości 2"/>
          <p:cNvSpPr>
            <a:spLocks noGrp="1"/>
          </p:cNvSpPr>
          <p:nvPr>
            <p:ph idx="1"/>
          </p:nvPr>
        </p:nvSpPr>
        <p:spPr>
          <a:xfrm>
            <a:off x="467544" y="1700808"/>
            <a:ext cx="8229600" cy="4525963"/>
          </a:xfrm>
        </p:spPr>
        <p:txBody>
          <a:bodyPr/>
          <a:lstStyle/>
          <a:p>
            <a:pPr>
              <a:buFontTx/>
              <a:buChar char="-"/>
            </a:pPr>
            <a:r>
              <a:rPr lang="pl-PL" dirty="0" smtClean="0">
                <a:latin typeface="Comic Sans MS" pitchFamily="66" charset="0"/>
              </a:rPr>
              <a:t>Ból głowy</a:t>
            </a:r>
          </a:p>
          <a:p>
            <a:pPr>
              <a:buFontTx/>
              <a:buChar char="-"/>
            </a:pPr>
            <a:endParaRPr lang="pl-PL" dirty="0" smtClean="0">
              <a:latin typeface="Comic Sans MS" pitchFamily="66" charset="0"/>
            </a:endParaRPr>
          </a:p>
          <a:p>
            <a:pPr>
              <a:buFontTx/>
              <a:buChar char="-"/>
            </a:pPr>
            <a:r>
              <a:rPr lang="pl-PL" dirty="0" smtClean="0">
                <a:latin typeface="Comic Sans MS" pitchFamily="66" charset="0"/>
              </a:rPr>
              <a:t>Ból brzucha</a:t>
            </a:r>
          </a:p>
          <a:p>
            <a:pPr>
              <a:buFontTx/>
              <a:buChar char="-"/>
            </a:pPr>
            <a:endParaRPr lang="pl-PL" dirty="0" smtClean="0">
              <a:latin typeface="Comic Sans MS" pitchFamily="66" charset="0"/>
            </a:endParaRPr>
          </a:p>
          <a:p>
            <a:pPr>
              <a:buFontTx/>
              <a:buChar char="-"/>
            </a:pPr>
            <a:r>
              <a:rPr lang="pl-PL" dirty="0" smtClean="0">
                <a:latin typeface="Comic Sans MS" pitchFamily="66" charset="0"/>
              </a:rPr>
              <a:t>Ból w klatce piersiowej</a:t>
            </a:r>
          </a:p>
          <a:p>
            <a:pPr>
              <a:buFontTx/>
              <a:buChar char="-"/>
            </a:pPr>
            <a:endParaRPr lang="pl-PL" dirty="0" smtClean="0">
              <a:latin typeface="Comic Sans MS" pitchFamily="66" charset="0"/>
            </a:endParaRPr>
          </a:p>
          <a:p>
            <a:pPr marL="0" indent="0">
              <a:buNone/>
            </a:pPr>
            <a:r>
              <a:rPr lang="pl-PL" dirty="0" smtClean="0">
                <a:latin typeface="Comic Sans MS" pitchFamily="66" charset="0"/>
              </a:rPr>
              <a:t>- Nerwobóle</a:t>
            </a:r>
          </a:p>
          <a:p>
            <a:pPr marL="0" indent="0">
              <a:buNone/>
            </a:pPr>
            <a:endParaRPr lang="pl-PL" dirty="0">
              <a:latin typeface="Comic Sans MS" pitchFamily="66" charset="0"/>
            </a:endParaRPr>
          </a:p>
        </p:txBody>
      </p:sp>
      <p:pic>
        <p:nvPicPr>
          <p:cNvPr id="5122" name="Picture 2" descr="Co na ból głowy? Przyczyny bólu i sposoby na ból głowy | Apteline.p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848" y="1412776"/>
            <a:ext cx="1937210" cy="116497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Ból brzucha po prawej stronie - wylecz.t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4770" y="2636912"/>
            <a:ext cx="1748520" cy="1253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descr="Ból w mostku - co oznacza kłucie i odcisk w mostku? Przyczyn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08104" y="3544278"/>
            <a:ext cx="2052228" cy="1368152"/>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03312" y="4797153"/>
            <a:ext cx="2054800"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5993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122"/>
                                        </p:tgtEl>
                                        <p:attrNameLst>
                                          <p:attrName>style.visibility</p:attrName>
                                        </p:attrNameLst>
                                      </p:cBhvr>
                                      <p:to>
                                        <p:strVal val="visible"/>
                                      </p:to>
                                    </p:set>
                                    <p:animEffect transition="in" filter="fade">
                                      <p:cBhvr>
                                        <p:cTn id="21" dur="500"/>
                                        <p:tgtEl>
                                          <p:spTgt spid="5122"/>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125"/>
                                        </p:tgtEl>
                                        <p:attrNameLst>
                                          <p:attrName>style.visibility</p:attrName>
                                        </p:attrNameLst>
                                      </p:cBhvr>
                                      <p:to>
                                        <p:strVal val="visible"/>
                                      </p:to>
                                    </p:set>
                                    <p:animEffect transition="in" filter="fade">
                                      <p:cBhvr>
                                        <p:cTn id="33" dur="500"/>
                                        <p:tgtEl>
                                          <p:spTgt spid="5125"/>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p:cTn id="3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0" dur="500"/>
                                        <p:tgtEl>
                                          <p:spTgt spid="3">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5127"/>
                                        </p:tgtEl>
                                        <p:attrNameLst>
                                          <p:attrName>style.visibility</p:attrName>
                                        </p:attrNameLst>
                                      </p:cBhvr>
                                      <p:to>
                                        <p:strVal val="visible"/>
                                      </p:to>
                                    </p:set>
                                    <p:animEffect transition="in" filter="fade">
                                      <p:cBhvr>
                                        <p:cTn id="45" dur="500"/>
                                        <p:tgtEl>
                                          <p:spTgt spid="5127"/>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 calcmode="lin" valueType="num">
                                      <p:cBhvr>
                                        <p:cTn id="50"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1"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2" dur="500"/>
                                        <p:tgtEl>
                                          <p:spTgt spid="3">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5128"/>
                                        </p:tgtEl>
                                        <p:attrNameLst>
                                          <p:attrName>style.visibility</p:attrName>
                                        </p:attrNameLst>
                                      </p:cBhvr>
                                      <p:to>
                                        <p:strVal val="visible"/>
                                      </p:to>
                                    </p:set>
                                    <p:animEffect transition="in" filter="fade">
                                      <p:cBhvr>
                                        <p:cTn id="57" dur="500"/>
                                        <p:tgtEl>
                                          <p:spTgt spid="5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467544" y="116632"/>
            <a:ext cx="8229600" cy="1143000"/>
          </a:xfrm>
        </p:spPr>
        <p:txBody>
          <a:bodyPr/>
          <a:lstStyle/>
          <a:p>
            <a:r>
              <a:rPr lang="pl-PL" dirty="0" smtClean="0">
                <a:latin typeface="Comic Sans MS" pitchFamily="66" charset="0"/>
              </a:rPr>
              <a:t>Niska samoocena</a:t>
            </a:r>
            <a:endParaRPr lang="pl-PL" dirty="0">
              <a:latin typeface="Comic Sans MS" pitchFamily="66" charset="0"/>
            </a:endParaRPr>
          </a:p>
        </p:txBody>
      </p:sp>
      <p:sp>
        <p:nvSpPr>
          <p:cNvPr id="3" name="Symbol zastępczy zawartości 2"/>
          <p:cNvSpPr>
            <a:spLocks noGrp="1"/>
          </p:cNvSpPr>
          <p:nvPr>
            <p:ph idx="1"/>
          </p:nvPr>
        </p:nvSpPr>
        <p:spPr>
          <a:xfrm>
            <a:off x="467544" y="1268760"/>
            <a:ext cx="8229600" cy="4525963"/>
          </a:xfrm>
        </p:spPr>
        <p:txBody>
          <a:bodyPr>
            <a:normAutofit/>
          </a:bodyPr>
          <a:lstStyle/>
          <a:p>
            <a:pPr marL="0" indent="0" algn="ctr">
              <a:buNone/>
            </a:pPr>
            <a:r>
              <a:rPr lang="pl-PL" sz="3000" dirty="0" smtClean="0">
                <a:latin typeface="Comic Sans MS" pitchFamily="66" charset="0"/>
              </a:rPr>
              <a:t>Kolejnym z objawów depresji jest także niska samoocena, która często jest problemem nastolatków, którzy próbują odnaleźć się wśród reszty społeczeństwa i swoich rówieśników.</a:t>
            </a:r>
            <a:endParaRPr lang="pl-PL" sz="3000" dirty="0">
              <a:latin typeface="Comic Sans MS" pitchFamily="66" charset="0"/>
            </a:endParaRPr>
          </a:p>
        </p:txBody>
      </p:sp>
      <p:pic>
        <p:nvPicPr>
          <p:cNvPr id="6146" name="Picture 2" descr="Jestem brzydk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001" y="4149080"/>
            <a:ext cx="381000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Dysmorfofobia – charakterystyka, w jaki sposób leczyć zaburzenia  postrzegania swojego ciała - StaloweZdrowi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361217">
            <a:off x="5083583" y="3989409"/>
            <a:ext cx="3626963" cy="2417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3937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6146"/>
                                        </p:tgtEl>
                                        <p:attrNameLst>
                                          <p:attrName>style.visibility</p:attrName>
                                        </p:attrNameLst>
                                      </p:cBhvr>
                                      <p:to>
                                        <p:strVal val="visible"/>
                                      </p:to>
                                    </p:set>
                                    <p:anim calcmode="lin" valueType="num">
                                      <p:cBhvr>
                                        <p:cTn id="21" dur="1000" fill="hold"/>
                                        <p:tgtEl>
                                          <p:spTgt spid="6146"/>
                                        </p:tgtEl>
                                        <p:attrNameLst>
                                          <p:attrName>ppt_w</p:attrName>
                                        </p:attrNameLst>
                                      </p:cBhvr>
                                      <p:tavLst>
                                        <p:tav tm="0">
                                          <p:val>
                                            <p:fltVal val="0"/>
                                          </p:val>
                                        </p:tav>
                                        <p:tav tm="100000">
                                          <p:val>
                                            <p:strVal val="#ppt_w"/>
                                          </p:val>
                                        </p:tav>
                                      </p:tavLst>
                                    </p:anim>
                                    <p:anim calcmode="lin" valueType="num">
                                      <p:cBhvr>
                                        <p:cTn id="22" dur="1000" fill="hold"/>
                                        <p:tgtEl>
                                          <p:spTgt spid="6146"/>
                                        </p:tgtEl>
                                        <p:attrNameLst>
                                          <p:attrName>ppt_h</p:attrName>
                                        </p:attrNameLst>
                                      </p:cBhvr>
                                      <p:tavLst>
                                        <p:tav tm="0">
                                          <p:val>
                                            <p:fltVal val="0"/>
                                          </p:val>
                                        </p:tav>
                                        <p:tav tm="100000">
                                          <p:val>
                                            <p:strVal val="#ppt_h"/>
                                          </p:val>
                                        </p:tav>
                                      </p:tavLst>
                                    </p:anim>
                                    <p:anim calcmode="lin" valueType="num">
                                      <p:cBhvr>
                                        <p:cTn id="23" dur="1000" fill="hold"/>
                                        <p:tgtEl>
                                          <p:spTgt spid="6146"/>
                                        </p:tgtEl>
                                        <p:attrNameLst>
                                          <p:attrName>style.rotation</p:attrName>
                                        </p:attrNameLst>
                                      </p:cBhvr>
                                      <p:tavLst>
                                        <p:tav tm="0">
                                          <p:val>
                                            <p:fltVal val="90"/>
                                          </p:val>
                                        </p:tav>
                                        <p:tav tm="100000">
                                          <p:val>
                                            <p:fltVal val="0"/>
                                          </p:val>
                                        </p:tav>
                                      </p:tavLst>
                                    </p:anim>
                                    <p:animEffect transition="in" filter="fade">
                                      <p:cBhvr>
                                        <p:cTn id="24" dur="1000"/>
                                        <p:tgtEl>
                                          <p:spTgt spid="6146"/>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6148"/>
                                        </p:tgtEl>
                                        <p:attrNameLst>
                                          <p:attrName>style.visibility</p:attrName>
                                        </p:attrNameLst>
                                      </p:cBhvr>
                                      <p:to>
                                        <p:strVal val="visible"/>
                                      </p:to>
                                    </p:set>
                                    <p:anim calcmode="lin" valueType="num">
                                      <p:cBhvr>
                                        <p:cTn id="29" dur="1000" fill="hold"/>
                                        <p:tgtEl>
                                          <p:spTgt spid="6148"/>
                                        </p:tgtEl>
                                        <p:attrNameLst>
                                          <p:attrName>ppt_w</p:attrName>
                                        </p:attrNameLst>
                                      </p:cBhvr>
                                      <p:tavLst>
                                        <p:tav tm="0">
                                          <p:val>
                                            <p:fltVal val="0"/>
                                          </p:val>
                                        </p:tav>
                                        <p:tav tm="100000">
                                          <p:val>
                                            <p:strVal val="#ppt_w"/>
                                          </p:val>
                                        </p:tav>
                                      </p:tavLst>
                                    </p:anim>
                                    <p:anim calcmode="lin" valueType="num">
                                      <p:cBhvr>
                                        <p:cTn id="30" dur="1000" fill="hold"/>
                                        <p:tgtEl>
                                          <p:spTgt spid="6148"/>
                                        </p:tgtEl>
                                        <p:attrNameLst>
                                          <p:attrName>ppt_h</p:attrName>
                                        </p:attrNameLst>
                                      </p:cBhvr>
                                      <p:tavLst>
                                        <p:tav tm="0">
                                          <p:val>
                                            <p:fltVal val="0"/>
                                          </p:val>
                                        </p:tav>
                                        <p:tav tm="100000">
                                          <p:val>
                                            <p:strVal val="#ppt_h"/>
                                          </p:val>
                                        </p:tav>
                                      </p:tavLst>
                                    </p:anim>
                                    <p:anim calcmode="lin" valueType="num">
                                      <p:cBhvr>
                                        <p:cTn id="31" dur="1000" fill="hold"/>
                                        <p:tgtEl>
                                          <p:spTgt spid="6148"/>
                                        </p:tgtEl>
                                        <p:attrNameLst>
                                          <p:attrName>style.rotation</p:attrName>
                                        </p:attrNameLst>
                                      </p:cBhvr>
                                      <p:tavLst>
                                        <p:tav tm="0">
                                          <p:val>
                                            <p:fltVal val="90"/>
                                          </p:val>
                                        </p:tav>
                                        <p:tav tm="100000">
                                          <p:val>
                                            <p:fltVal val="0"/>
                                          </p:val>
                                        </p:tav>
                                      </p:tavLst>
                                    </p:anim>
                                    <p:animEffect transition="in" filter="fade">
                                      <p:cBhvr>
                                        <p:cTn id="32" dur="1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TotalTime>
  <Words>528</Words>
  <Application>Microsoft Office PowerPoint</Application>
  <PresentationFormat>Pokaz na ekranie (4:3)</PresentationFormat>
  <Paragraphs>42</Paragraphs>
  <Slides>13</Slides>
  <Notes>0</Notes>
  <HiddenSlides>0</HiddenSlides>
  <MMClips>0</MMClips>
  <ScaleCrop>false</ScaleCrop>
  <HeadingPairs>
    <vt:vector size="4" baseType="variant">
      <vt:variant>
        <vt:lpstr>Motyw</vt:lpstr>
      </vt:variant>
      <vt:variant>
        <vt:i4>1</vt:i4>
      </vt:variant>
      <vt:variant>
        <vt:lpstr>Tytuły slajdów</vt:lpstr>
      </vt:variant>
      <vt:variant>
        <vt:i4>13</vt:i4>
      </vt:variant>
    </vt:vector>
  </HeadingPairs>
  <TitlesOfParts>
    <vt:vector size="14" baseType="lpstr">
      <vt:lpstr>Motyw pakietu Office</vt:lpstr>
      <vt:lpstr>Depresja</vt:lpstr>
      <vt:lpstr>Prezentacja programu PowerPoint</vt:lpstr>
      <vt:lpstr>Prezentacja programu PowerPoint</vt:lpstr>
      <vt:lpstr>Prezentacja programu PowerPoint</vt:lpstr>
      <vt:lpstr>Utrata zainteresowań</vt:lpstr>
      <vt:lpstr>Zaburzenia snu</vt:lpstr>
      <vt:lpstr>Trudności z koncentracją</vt:lpstr>
      <vt:lpstr>Dolegliwości bólowe</vt:lpstr>
      <vt:lpstr>Niska samoocena</vt:lpstr>
      <vt:lpstr>Izolowanie się</vt:lpstr>
      <vt:lpstr>Napięcie wewnętrzne</vt:lpstr>
      <vt:lpstr>Myśli samobójcze</vt:lpstr>
      <vt:lpstr>Prezentację przygotowały: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Depresja</dc:title>
  <dc:creator>Ewelina Słowińska</dc:creator>
  <cp:lastModifiedBy>Maciej Bogunia</cp:lastModifiedBy>
  <cp:revision>14</cp:revision>
  <dcterms:created xsi:type="dcterms:W3CDTF">2021-02-03T16:09:46Z</dcterms:created>
  <dcterms:modified xsi:type="dcterms:W3CDTF">2021-02-22T10:03:56Z</dcterms:modified>
</cp:coreProperties>
</file>