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36"/>
  </p:notesMasterIdLst>
  <p:handoutMasterIdLst>
    <p:handoutMasterId r:id="rId3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5143500" type="screen16x9"/>
  <p:notesSz cx="6815138" cy="9945688"/>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389" autoAdjust="0"/>
  </p:normalViewPr>
  <p:slideViewPr>
    <p:cSldViewPr>
      <p:cViewPr>
        <p:scale>
          <a:sx n="100" d="100"/>
          <a:sy n="100" d="100"/>
        </p:scale>
        <p:origin x="-432"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1"/>
            <a:ext cx="2953226" cy="497284"/>
          </a:xfrm>
          <a:prstGeom prst="rect">
            <a:avLst/>
          </a:prstGeom>
        </p:spPr>
        <p:txBody>
          <a:bodyPr vert="horz" lIns="91184" tIns="45592" rIns="91184" bIns="45592" rtlCol="0"/>
          <a:lstStyle>
            <a:lvl1pPr algn="l">
              <a:defRPr sz="1200"/>
            </a:lvl1pPr>
          </a:lstStyle>
          <a:p>
            <a:endParaRPr lang="pl-PL"/>
          </a:p>
        </p:txBody>
      </p:sp>
      <p:sp>
        <p:nvSpPr>
          <p:cNvPr id="3" name="Symbol zastępczy daty 2"/>
          <p:cNvSpPr>
            <a:spLocks noGrp="1"/>
          </p:cNvSpPr>
          <p:nvPr>
            <p:ph type="dt" sz="quarter" idx="1"/>
          </p:nvPr>
        </p:nvSpPr>
        <p:spPr>
          <a:xfrm>
            <a:off x="3860335" y="1"/>
            <a:ext cx="2953226" cy="497284"/>
          </a:xfrm>
          <a:prstGeom prst="rect">
            <a:avLst/>
          </a:prstGeom>
        </p:spPr>
        <p:txBody>
          <a:bodyPr vert="horz" lIns="91184" tIns="45592" rIns="91184" bIns="45592" rtlCol="0"/>
          <a:lstStyle>
            <a:lvl1pPr algn="r">
              <a:defRPr sz="1200"/>
            </a:lvl1pPr>
          </a:lstStyle>
          <a:p>
            <a:fld id="{7D677652-B655-45CD-9255-F8E9468C1159}" type="datetimeFigureOut">
              <a:rPr lang="pl-PL" smtClean="0"/>
              <a:t>2014-04-06</a:t>
            </a:fld>
            <a:endParaRPr lang="pl-PL"/>
          </a:p>
        </p:txBody>
      </p:sp>
      <p:sp>
        <p:nvSpPr>
          <p:cNvPr id="4" name="Symbol zastępczy stopki 3"/>
          <p:cNvSpPr>
            <a:spLocks noGrp="1"/>
          </p:cNvSpPr>
          <p:nvPr>
            <p:ph type="ftr" sz="quarter" idx="2"/>
          </p:nvPr>
        </p:nvSpPr>
        <p:spPr>
          <a:xfrm>
            <a:off x="0" y="9446678"/>
            <a:ext cx="2953226" cy="497284"/>
          </a:xfrm>
          <a:prstGeom prst="rect">
            <a:avLst/>
          </a:prstGeom>
        </p:spPr>
        <p:txBody>
          <a:bodyPr vert="horz" lIns="91184" tIns="45592" rIns="91184" bIns="45592"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60335" y="9446678"/>
            <a:ext cx="2953226" cy="497284"/>
          </a:xfrm>
          <a:prstGeom prst="rect">
            <a:avLst/>
          </a:prstGeom>
        </p:spPr>
        <p:txBody>
          <a:bodyPr vert="horz" lIns="91184" tIns="45592" rIns="91184" bIns="45592" rtlCol="0" anchor="b"/>
          <a:lstStyle>
            <a:lvl1pPr algn="r">
              <a:defRPr sz="1200"/>
            </a:lvl1pPr>
          </a:lstStyle>
          <a:p>
            <a:fld id="{88E9FD3C-F390-40DA-89EC-B34D70C4078F}" type="slidenum">
              <a:rPr lang="pl-PL" smtClean="0"/>
              <a:t>‹#›</a:t>
            </a:fld>
            <a:endParaRPr lang="pl-PL"/>
          </a:p>
        </p:txBody>
      </p:sp>
    </p:spTree>
    <p:extLst>
      <p:ext uri="{BB962C8B-B14F-4D97-AF65-F5344CB8AC3E}">
        <p14:creationId xmlns:p14="http://schemas.microsoft.com/office/powerpoint/2010/main" val="1186451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93663" y="746125"/>
            <a:ext cx="6627812"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1516" y="4724203"/>
            <a:ext cx="5452109" cy="4475560"/>
          </a:xfrm>
          <a:prstGeom prst="rect">
            <a:avLst/>
          </a:prstGeom>
        </p:spPr>
        <p:txBody>
          <a:bodyPr lIns="91169" tIns="91169" rIns="91169" bIns="91169"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326135301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93663" y="746125"/>
            <a:ext cx="6627812"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1516" y="4724203"/>
            <a:ext cx="5452109" cy="4475560"/>
          </a:xfrm>
          <a:prstGeom prst="rect">
            <a:avLst/>
          </a:prstGeom>
        </p:spPr>
        <p:txBody>
          <a:bodyPr lIns="91169" tIns="91169" rIns="91169" bIns="91169"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93663" y="746125"/>
            <a:ext cx="6627812"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1516" y="4724203"/>
            <a:ext cx="5452109" cy="4475560"/>
          </a:xfrm>
          <a:prstGeom prst="rect">
            <a:avLst/>
          </a:prstGeom>
        </p:spPr>
        <p:txBody>
          <a:bodyPr lIns="91169" tIns="91169" rIns="91169" bIns="91169"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93663" y="746125"/>
            <a:ext cx="6627812"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1516" y="4724203"/>
            <a:ext cx="5452109" cy="4475560"/>
          </a:xfrm>
          <a:prstGeom prst="rect">
            <a:avLst/>
          </a:prstGeom>
        </p:spPr>
        <p:txBody>
          <a:bodyPr lIns="91169" tIns="91169" rIns="91169" bIns="91169" anchor="t" anchorCtr="0">
            <a:noAutofit/>
          </a:bodyPr>
          <a:lstStyle/>
          <a:p>
            <a:pPr lvl="0" rtl="0">
              <a:buNone/>
            </a:pPr>
            <a:r>
              <a:rPr lang="pl" sz="1800" b="1">
                <a:solidFill>
                  <a:srgbClr val="CC4125"/>
                </a:solidFill>
                <a:latin typeface="Times New Roman"/>
                <a:ea typeface="Times New Roman"/>
                <a:cs typeface="Times New Roman"/>
                <a:sym typeface="Times New Roman"/>
              </a:rPr>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93663" y="746125"/>
            <a:ext cx="6627812"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1516" y="4724203"/>
            <a:ext cx="5452109" cy="4475560"/>
          </a:xfrm>
          <a:prstGeom prst="rect">
            <a:avLst/>
          </a:prstGeom>
        </p:spPr>
        <p:txBody>
          <a:bodyPr lIns="91169" tIns="91169" rIns="91169" bIns="91169" anchor="t" anchorCtr="0">
            <a:noAutofit/>
          </a:bodyPr>
          <a:lstStyle/>
          <a:p>
            <a:pPr lvl="0" rtl="0">
              <a:buNone/>
            </a:pPr>
            <a:r>
              <a:rPr lang="pl" dirty="0"/>
              <a:t>Matura jest sprawdzianem nie tylko dla ucznia, daje ona pogląd, jak efektywna jest praca szkoły, współpraca pomiędzy uczniem a nauczycielem, ale i rodzicem . </a:t>
            </a:r>
          </a:p>
          <a:p>
            <a:pPr lvl="0" rtl="0">
              <a:buNone/>
            </a:pPr>
            <a:r>
              <a:rPr lang="pl" dirty="0"/>
              <a:t>O ile same wyniki matur plasują naszą szkołę w analizach porównawczych w rankingach krajowych oraz wojewódzkich, o tyle analiza efektywności całego nauczania i tzw. wartości dodanej w edukacji </a:t>
            </a:r>
            <a:r>
              <a:rPr lang="pl" dirty="0" smtClean="0"/>
              <a:t>były dla nas tematem</a:t>
            </a:r>
            <a:r>
              <a:rPr lang="pl" baseline="0" dirty="0" smtClean="0"/>
              <a:t> do poprawienia</a:t>
            </a:r>
            <a:r>
              <a:rPr lang="pl" dirty="0" smtClean="0"/>
              <a:t>. </a:t>
            </a:r>
            <a:r>
              <a:rPr lang="pl" dirty="0"/>
              <a:t>Dlatego też postanowiliśmy działać, analizować i wyciągać wnioski. Stąd dogłębna analiza wyników nauczania, jaką przeprowadziliśmy w naszej szkole. </a:t>
            </a:r>
          </a:p>
          <a:p>
            <a:pPr lvl="0" rtl="0">
              <a:buNone/>
            </a:pPr>
            <a:r>
              <a:rPr lang="pl" dirty="0"/>
              <a:t>Mówiąc analiza dogłębna mam na myśli naprawdę dużą pracę i zaangażowanie wielu osób w te działania, a także wieloaspektowość podejścia do tematu. Dokonano analizy porównawczej wyników nauczania oraz wyników testu gimnazjalnego, przeporowadzono ankiety wśród uczniów, rodziców oraz nauczycieli. </a:t>
            </a:r>
          </a:p>
          <a:p>
            <a:pPr lvl="0" rtl="0">
              <a:buClr>
                <a:schemeClr val="dk1"/>
              </a:buClr>
              <a:buSzPct val="100000"/>
              <a:buFont typeface="Arial"/>
              <a:buNone/>
            </a:pPr>
            <a:r>
              <a:rPr lang="pl" dirty="0"/>
              <a:t>W Zespole Szkół im. W. Szybińskiego zostały przeprowadzone badania mające na celu zweryfikowanie osiąganych wyników nauczania przez naszych uczniów.</a:t>
            </a:r>
          </a:p>
          <a:p>
            <a:pPr lvl="0" rtl="0">
              <a:buClr>
                <a:schemeClr val="dk1"/>
              </a:buClr>
              <a:buSzPct val="100000"/>
              <a:buFont typeface="Arial"/>
              <a:buNone/>
            </a:pPr>
            <a:r>
              <a:rPr lang="pl" dirty="0"/>
              <a:t>W tym celu porównano wyniki uzyskane w gimnazjum oraz w kolejnych klasach liceum.</a:t>
            </a:r>
          </a:p>
          <a:p>
            <a:pPr lvl="0" rtl="0">
              <a:buClr>
                <a:schemeClr val="dk1"/>
              </a:buClr>
              <a:buSzPct val="100000"/>
              <a:buFont typeface="Arial"/>
              <a:buNone/>
            </a:pPr>
            <a:r>
              <a:rPr lang="pl" dirty="0"/>
              <a:t>W kolejnym etapie badań, dla otrzymania konkretnych informacji dotyczących wyników nauczania w naszej szkole przygotowano zestaw pytań analitycznych mających pomóc w wyciągnięciu właściwych wniosków i w dalszej perspektywie ulepszyć pracę dydaktyczno-wychowawczą naszej szkoły. </a:t>
            </a:r>
          </a:p>
          <a:p>
            <a:endParaRPr lang="pl"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93663" y="746125"/>
            <a:ext cx="6627812"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1516" y="4724203"/>
            <a:ext cx="5452109" cy="4475560"/>
          </a:xfrm>
          <a:prstGeom prst="rect">
            <a:avLst/>
          </a:prstGeom>
        </p:spPr>
        <p:txBody>
          <a:bodyPr lIns="91169" tIns="91169" rIns="91169" bIns="91169" anchor="t" anchorCtr="0">
            <a:noAutofit/>
          </a:bodyPr>
          <a:lstStyle/>
          <a:p>
            <a:pPr lvl="0" rtl="0">
              <a:buClr>
                <a:schemeClr val="dk1"/>
              </a:buClr>
              <a:buSzPct val="100000"/>
              <a:buFont typeface="Arial"/>
              <a:buNone/>
            </a:pPr>
            <a:r>
              <a:rPr lang="pl" dirty="0"/>
              <a:t>Po przeprowadzonej analizie wyników uzyskanych przez uczniów w naszej szkole i wcześniej w gimnazjum można stwierdzić, że w liceum zdecydowanie się pogorszyły z każdego analizowanego przedmiotu (język polski, język angielski, matematyka, geografia). Czynników, które wpłynęły na taką sytuację może być wiele. Prawdopodobnie wymagania stawiane uczniom w naszej szkole są znacznie wyższe niż te, z którymi dotychczas uczniowie mieli się zmierzyć, a do czego trudno jest się przystosować. Ponadto z niektórych przedmiotów, jak na przykład języki obce, kryteria oceniania (poziom uzyskania poszczególnych stopni) w gimnazjum były z reguły niższe, a to nieco zniekształca analizowane wyniki.</a:t>
            </a:r>
          </a:p>
          <a:p>
            <a:pPr lvl="0" rtl="0">
              <a:buClr>
                <a:schemeClr val="dk1"/>
              </a:buClr>
              <a:buSzPct val="100000"/>
              <a:buFont typeface="Arial"/>
              <a:buNone/>
            </a:pPr>
            <a:r>
              <a:rPr lang="pl" dirty="0"/>
              <a:t>Obserwując wyniki osiągane przez uczniów naszej szkoły na egzaminie maturalnym można uznać, że są zadawalające, zwłaszcza w technikum. Jednocześnie należy się zastanowić nad sposobem ich podwyższenia i ulepszenia efektywności nauczania w naszej szkole.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93663" y="746125"/>
            <a:ext cx="6627812"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1516" y="4724203"/>
            <a:ext cx="5452109" cy="4475560"/>
          </a:xfrm>
          <a:prstGeom prst="rect">
            <a:avLst/>
          </a:prstGeom>
        </p:spPr>
        <p:txBody>
          <a:bodyPr lIns="91169" tIns="91169" rIns="91169" bIns="91169" anchor="t" anchorCtr="0">
            <a:noAutofit/>
          </a:bodyPr>
          <a:lstStyle/>
          <a:p>
            <a:pPr lvl="0" rtl="0">
              <a:buClr>
                <a:schemeClr val="dk1"/>
              </a:buClr>
              <a:buSzPct val="100000"/>
              <a:buFont typeface="Arial"/>
              <a:buNone/>
            </a:pPr>
            <a:r>
              <a:rPr lang="pl" dirty="0"/>
              <a:t>Aby uzyskać więcej informacji na temat przyczyn nienajlepszych wyników nauczania uzyskiwanych przez naszych uczniów przeprowadzone zostały kolejne badania dotyczące jakości pracy szkoły. Materiałem badawczym były tym razem trzy różne ankiety: jedna skierowana do uczniów, druga do nauczycieli.</a:t>
            </a:r>
          </a:p>
          <a:p>
            <a:pPr lvl="0" rtl="0">
              <a:buNone/>
            </a:pPr>
            <a:r>
              <a:rPr lang="pl" dirty="0"/>
              <a:t>W badaniach wzięło udział ok. 30 nauczycieli i 218 uczniów naszej szkoły oraz 97 rodziców klas maturalnych. Ankieta była anonimowa, pytania w ankiecie zamknięte.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93663" y="746125"/>
            <a:ext cx="6627812"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1516" y="4724203"/>
            <a:ext cx="5452109" cy="4475560"/>
          </a:xfrm>
          <a:prstGeom prst="rect">
            <a:avLst/>
          </a:prstGeom>
        </p:spPr>
        <p:txBody>
          <a:bodyPr lIns="91169" tIns="91169" rIns="91169" bIns="91169" anchor="t" anchorCtr="0">
            <a:noAutofit/>
          </a:bodyPr>
          <a:lstStyle/>
          <a:p>
            <a:pPr lvl="0" rtl="0">
              <a:buNone/>
            </a:pPr>
            <a:r>
              <a:rPr lang="pl" dirty="0"/>
              <a:t>bardzo nas cieszy pozytywna ocena szkoły, ralacji uczniów i nauczycieli, atmosfery, jaka tu panuje. Kiedy uczniowie dobrze się czują w jakimś miejscu to są bardziej otwarci na zmiany i współpracę.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93663" y="746125"/>
            <a:ext cx="6627812"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1516" y="4724203"/>
            <a:ext cx="5452109" cy="4475560"/>
          </a:xfrm>
          <a:prstGeom prst="rect">
            <a:avLst/>
          </a:prstGeom>
        </p:spPr>
        <p:txBody>
          <a:bodyPr lIns="91169" tIns="91169" rIns="91169" bIns="91169" anchor="t" anchorCtr="0">
            <a:noAutofit/>
          </a:bodyPr>
          <a:lstStyle/>
          <a:p>
            <a:pPr lvl="0" rtl="0">
              <a:buNone/>
            </a:pPr>
            <a:r>
              <a:rPr lang="pl" dirty="0"/>
              <a:t>Trzeba jednak powiedzięć, że dzięki samej atmosferze nie osiągniemy sukcesu. W proces uczenia atywnie włączyć należy rodziców, bądą oni wsparciem zarówno dla uczniów, jak i nauczycieli. Ponadto poznając szkołe będą się też czuli zobowiązaniu do podjęcie większej odpowiedzialności za proces naczania. Zmienić także należy podejście do nauki, poziom motywacji jest niski, metodologia nie wpływa na efektywność nauczania. Trzeba świeżego spojrzenia na sposób przekazywania i wykorzystywania </a:t>
            </a:r>
            <a:r>
              <a:rPr lang="pl" dirty="0" smtClean="0"/>
              <a:t>wiedzy</a:t>
            </a:r>
            <a:endParaRPr lang="pl"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93663" y="746125"/>
            <a:ext cx="6627812"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1516" y="4724203"/>
            <a:ext cx="5452109" cy="4475560"/>
          </a:xfrm>
          <a:prstGeom prst="rect">
            <a:avLst/>
          </a:prstGeom>
        </p:spPr>
        <p:txBody>
          <a:bodyPr lIns="91169" tIns="91169" rIns="91169" bIns="91169" anchor="t" anchorCtr="0">
            <a:noAutofit/>
          </a:bodyPr>
          <a:lstStyle/>
          <a:p>
            <a:pPr lvl="0" rtl="0">
              <a:buNone/>
            </a:pPr>
            <a:r>
              <a:rPr lang="pl" dirty="0"/>
              <a:t>Wspomniana niska motywacja to nie tylko wewnętrzne poczucie bezradnośći ucznia, to także nastawienie nauczycieli do procesu zdobywania wiedzy. Uczniowie mają ogromną potrzebę skupienia uwagi na ich sukcesach, porażkach, chcą poczuć zainteresowanie ze strony nauczyciela. Pragną wiedzieć, że ich praca jest doceniana. Proszę zwrócić uwagę, jak spada poziom oceny zachęcenia uczniów do nauki wraz z latami pobytu w szkole. </a:t>
            </a:r>
          </a:p>
          <a:p>
            <a:endParaRPr lang="pl"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93663" y="746125"/>
            <a:ext cx="6627812"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1516" y="4724203"/>
            <a:ext cx="5452109" cy="4475560"/>
          </a:xfrm>
          <a:prstGeom prst="rect">
            <a:avLst/>
          </a:prstGeom>
        </p:spPr>
        <p:txBody>
          <a:bodyPr lIns="91169" tIns="91169" rIns="91169" bIns="91169" anchor="t" anchorCtr="0">
            <a:noAutofit/>
          </a:bodyPr>
          <a:lstStyle/>
          <a:p>
            <a:pPr lvl="0" rtl="0">
              <a:buClr>
                <a:schemeClr val="dk1"/>
              </a:buClr>
              <a:buSzPct val="100000"/>
              <a:buFont typeface="Arial"/>
              <a:buNone/>
            </a:pPr>
            <a:r>
              <a:rPr lang="pl" b="1" dirty="0">
                <a:solidFill>
                  <a:schemeClr val="dk1"/>
                </a:solidFill>
              </a:rPr>
              <a:t>ich postępów</a:t>
            </a:r>
            <a:r>
              <a:rPr lang="pl" dirty="0">
                <a:solidFill>
                  <a:schemeClr val="dk1"/>
                </a:solidFill>
              </a:rPr>
              <a:t>. Nauczyciele powinni również </a:t>
            </a:r>
            <a:r>
              <a:rPr lang="pl" b="1" dirty="0">
                <a:solidFill>
                  <a:schemeClr val="dk1"/>
                </a:solidFill>
              </a:rPr>
              <a:t>pokazać jak powtarzać materiał </a:t>
            </a:r>
            <a:r>
              <a:rPr lang="pl" dirty="0">
                <a:solidFill>
                  <a:schemeClr val="dk1"/>
                </a:solidFill>
              </a:rPr>
              <a:t>w domu, a także </a:t>
            </a:r>
            <a:r>
              <a:rPr lang="pl" b="1" dirty="0">
                <a:solidFill>
                  <a:schemeClr val="dk1"/>
                </a:solidFill>
              </a:rPr>
              <a:t>wskazać źródła z których dodatkowo mogą się uczyć </a:t>
            </a:r>
            <a:r>
              <a:rPr lang="pl" dirty="0">
                <a:solidFill>
                  <a:schemeClr val="dk1"/>
                </a:solidFill>
              </a:rPr>
              <a:t>(np. strony internetowe, konkretne książki / podręczniki do samodzielnej nauki, czy kopię dodatkowych ćwiczeń do wykonania w domu. Zauważono również raczej negatywne nastawienie do uczenia się, dlatego też powinno się </a:t>
            </a:r>
            <a:r>
              <a:rPr lang="pl" b="1" dirty="0">
                <a:solidFill>
                  <a:schemeClr val="dk1"/>
                </a:solidFill>
              </a:rPr>
              <a:t>pracować nad podwyższeniem motywacji </a:t>
            </a:r>
            <a:r>
              <a:rPr lang="pl" dirty="0">
                <a:solidFill>
                  <a:schemeClr val="dk1"/>
                </a:solidFill>
              </a:rPr>
              <a:t>uczniów. Należy </a:t>
            </a:r>
            <a:r>
              <a:rPr lang="pl" b="1" dirty="0">
                <a:solidFill>
                  <a:schemeClr val="dk1"/>
                </a:solidFill>
              </a:rPr>
              <a:t>znaleźć i wskazać pozytywnie aspekty działania uczniów</a:t>
            </a:r>
            <a:r>
              <a:rPr lang="pl" dirty="0">
                <a:solidFill>
                  <a:schemeClr val="dk1"/>
                </a:solidFill>
              </a:rPr>
              <a:t>, pokazywać i </a:t>
            </a:r>
            <a:r>
              <a:rPr lang="pl" b="1" dirty="0">
                <a:solidFill>
                  <a:schemeClr val="dk1"/>
                </a:solidFill>
              </a:rPr>
              <a:t>nagradzać pozytywne wyniki</a:t>
            </a:r>
            <a:r>
              <a:rPr lang="pl" dirty="0">
                <a:solidFill>
                  <a:schemeClr val="dk1"/>
                </a:solidFill>
              </a:rPr>
              <a:t>, </a:t>
            </a:r>
            <a:r>
              <a:rPr lang="pl" b="1" dirty="0">
                <a:solidFill>
                  <a:schemeClr val="dk1"/>
                </a:solidFill>
              </a:rPr>
              <a:t>mniejszą uwagę zwracać na słabo wykonane ćwiczenia czy napisane sprawdziany, a skupić się na pozytywnych zachowaniach. </a:t>
            </a:r>
            <a:r>
              <a:rPr lang="pl" dirty="0">
                <a:solidFill>
                  <a:schemeClr val="dk1"/>
                </a:solidFill>
              </a:rPr>
              <a:t>Uczniom brakuje okazania zainteresowania ich postępami i wynikami ze strony nauczyciela. Ten powinien </a:t>
            </a:r>
            <a:r>
              <a:rPr lang="pl" b="1" dirty="0">
                <a:solidFill>
                  <a:schemeClr val="dk1"/>
                </a:solidFill>
              </a:rPr>
              <a:t>pokazać, że zależy mu na tym czy i jak uczniowie się rozwijają</a:t>
            </a:r>
            <a:r>
              <a:rPr lang="pl" dirty="0">
                <a:solidFill>
                  <a:schemeClr val="dk1"/>
                </a:solidFill>
              </a:rPr>
              <a:t>. Być może </a:t>
            </a:r>
            <a:r>
              <a:rPr lang="pl" b="1" dirty="0">
                <a:solidFill>
                  <a:schemeClr val="dk1"/>
                </a:solidFill>
              </a:rPr>
              <a:t>jedna godzina obowiązkowych konsultacji z nauczycielem </a:t>
            </a:r>
            <a:r>
              <a:rPr lang="pl" dirty="0">
                <a:solidFill>
                  <a:schemeClr val="dk1"/>
                </a:solidFill>
              </a:rPr>
              <a:t>byłaby rozwiązaniem. Uczniowie i nauczycieli mieliby możliwość analizować postępy, identyfikować problemy, a także znajdować wspólnie rozwiązania.</a:t>
            </a:r>
          </a:p>
          <a:p>
            <a:pPr lvl="0" rtl="0">
              <a:buClr>
                <a:schemeClr val="dk1"/>
              </a:buClr>
              <a:buSzPct val="100000"/>
              <a:buFont typeface="Arial"/>
              <a:buNone/>
            </a:pPr>
            <a:r>
              <a:rPr lang="pl" dirty="0">
                <a:solidFill>
                  <a:schemeClr val="dk1"/>
                </a:solidFill>
              </a:rPr>
              <a:t>Wprowadzenie powyższych pomysłów powinno pozytywnie wpłynąć na chęć uczniów do nauki, a co za tym idzie na zwiększenie ich wkładu w proces edukacji oraz podniesienie efektów pracy.</a:t>
            </a:r>
          </a:p>
          <a:p>
            <a:endParaRPr lang="pl" dirty="0">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93663" y="746125"/>
            <a:ext cx="6627812"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1516" y="4724203"/>
            <a:ext cx="5452109" cy="4475560"/>
          </a:xfrm>
          <a:prstGeom prst="rect">
            <a:avLst/>
          </a:prstGeom>
        </p:spPr>
        <p:txBody>
          <a:bodyPr lIns="91169" tIns="91169" rIns="91169" bIns="91169" anchor="t" anchorCtr="0">
            <a:noAutofit/>
          </a:bodyPr>
          <a:lstStyle/>
          <a:p>
            <a:pPr>
              <a:lnSpc>
                <a:spcPct val="115000"/>
              </a:lnSpc>
              <a:spcBef>
                <a:spcPts val="1496"/>
              </a:spcBef>
              <a:buClr>
                <a:schemeClr val="dk1"/>
              </a:buClr>
              <a:buSzPct val="91666"/>
            </a:pPr>
            <a:r>
              <a:rPr lang="pl" sz="1200" dirty="0">
                <a:solidFill>
                  <a:schemeClr val="dk1"/>
                </a:solidFill>
              </a:rPr>
              <a:t> The staff of Psychological-Counceling Centre conducted a series of workshops</a:t>
            </a:r>
            <a:r>
              <a:rPr lang="pl" sz="1400" dirty="0">
                <a:solidFill>
                  <a:schemeClr val="dk1"/>
                </a:solidFill>
              </a:rPr>
              <a:t>. </a:t>
            </a:r>
            <a:r>
              <a:rPr lang="pl" sz="1200" dirty="0">
                <a:solidFill>
                  <a:schemeClr val="dk1"/>
                </a:solidFill>
              </a:rPr>
              <a:t>Among them a workshop on different styles of learning. The gents’ oal was to familiarize the participants with the ways of effective learning and making them aware of their own style.</a:t>
            </a:r>
          </a:p>
          <a:p>
            <a:pPr>
              <a:lnSpc>
                <a:spcPct val="115000"/>
              </a:lnSpc>
              <a:spcBef>
                <a:spcPts val="1496"/>
              </a:spcBef>
              <a:buClr>
                <a:schemeClr val="dk1"/>
              </a:buClr>
              <a:buSzPct val="78571"/>
            </a:pPr>
            <a:r>
              <a:rPr lang="pl" sz="1400" dirty="0">
                <a:solidFill>
                  <a:schemeClr val="dk1"/>
                </a:solidFill>
              </a:rPr>
              <a:t> </a:t>
            </a:r>
            <a:r>
              <a:rPr lang="pl" sz="1200" dirty="0">
                <a:solidFill>
                  <a:schemeClr val="dk1"/>
                </a:solidFill>
              </a:rPr>
              <a:t>2.Workshops ‘Learn2learn’ which aimed at learning the rules and techniques of effective learning as well as selecting the most appropriate ones according to studpreferences. It also trained students to be able to analyze their own success and failure. The total numer of  students who took part in the workshops is 145 and they were conducted  from 4th to 14th March 2013</a:t>
            </a:r>
          </a:p>
          <a:p>
            <a:pPr>
              <a:lnSpc>
                <a:spcPct val="115000"/>
              </a:lnSpc>
              <a:spcBef>
                <a:spcPts val="1496"/>
              </a:spcBef>
              <a:buClr>
                <a:schemeClr val="dk1"/>
              </a:buClr>
              <a:buSzPct val="91666"/>
            </a:pPr>
            <a:r>
              <a:rPr lang="pl" sz="1200" dirty="0">
                <a:solidFill>
                  <a:schemeClr val="dk1"/>
                </a:solidFill>
              </a:rPr>
              <a:t>3. Workshops called ‘I can and I want to mobilize for learning’ focused on expanding students’ knowledge about motivation and how it stimulates human behaviour. It also taught to self-reflect upon students’ motivation to achieve success. The series of workshops were carried on from 10th to 18th April 2013 for 129 students.</a:t>
            </a:r>
          </a:p>
          <a:p>
            <a:pPr>
              <a:lnSpc>
                <a:spcPct val="115000"/>
              </a:lnSpc>
              <a:spcBef>
                <a:spcPts val="1496"/>
              </a:spcBef>
              <a:buClr>
                <a:schemeClr val="dk1"/>
              </a:buClr>
              <a:buSzPct val="91666"/>
            </a:pPr>
            <a:r>
              <a:rPr lang="pl" sz="1200" dirty="0">
                <a:solidFill>
                  <a:schemeClr val="dk1"/>
                </a:solidFill>
              </a:rPr>
              <a:t>4. Psychological workshop called ‘Stress nad mechanisms of fighting it’ was meant to define stress and to give knowledge about the sources of it. It also helped to understand the impact of stressful situations on people. The outcome of the training was learning to talk about feelings and mental state as well as learning about constructive methods of coping with stress. The training was carried out from 9th to 16th October 2013 for 7 groups of mainly last-graders (170 people)</a:t>
            </a:r>
          </a:p>
          <a:p>
            <a:pPr>
              <a:lnSpc>
                <a:spcPct val="115000"/>
              </a:lnSpc>
              <a:spcBef>
                <a:spcPts val="1496"/>
              </a:spcBef>
              <a:buClr>
                <a:schemeClr val="dk1"/>
              </a:buClr>
              <a:buSzPct val="91666"/>
            </a:pPr>
            <a:r>
              <a:rPr lang="pl" sz="1200" dirty="0">
                <a:solidFill>
                  <a:schemeClr val="dk1"/>
                </a:solidFill>
              </a:rPr>
              <a:t> </a:t>
            </a:r>
          </a:p>
          <a:p>
            <a:pPr>
              <a:lnSpc>
                <a:spcPct val="115000"/>
              </a:lnSpc>
              <a:spcAft>
                <a:spcPts val="997"/>
              </a:spcAft>
              <a:buClr>
                <a:schemeClr val="dk1"/>
              </a:buClr>
              <a:buSzPct val="100000"/>
            </a:pPr>
            <a:r>
              <a:rPr lang="pl" dirty="0">
                <a:solidFill>
                  <a:schemeClr val="dk1"/>
                </a:solidFill>
              </a:rPr>
              <a:t> </a:t>
            </a:r>
          </a:p>
          <a:p>
            <a:endParaRPr lang="pl" dirty="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93663" y="746125"/>
            <a:ext cx="6627812"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681516" y="4724203"/>
            <a:ext cx="5452109" cy="4475560"/>
          </a:xfrm>
          <a:prstGeom prst="rect">
            <a:avLst/>
          </a:prstGeom>
        </p:spPr>
        <p:txBody>
          <a:bodyPr lIns="91169" tIns="91169" rIns="91169" bIns="91169" anchor="t" anchorCtr="0">
            <a:noAutofit/>
          </a:bodyPr>
          <a:lstStyle/>
          <a:p>
            <a:pPr lvl="0" rtl="0">
              <a:lnSpc>
                <a:spcPct val="115000"/>
              </a:lnSpc>
              <a:buClr>
                <a:schemeClr val="dk1"/>
              </a:buClr>
              <a:buSzPct val="91666"/>
              <a:buFont typeface="Arial"/>
              <a:buNone/>
            </a:pPr>
            <a:r>
              <a:rPr lang="pl" sz="1200" dirty="0">
                <a:solidFill>
                  <a:schemeClr val="dk1"/>
                </a:solidFill>
              </a:rPr>
              <a:t>Wszystkim tu zebranym, tym którzy nie mieli bezpośredniego kontaktu z naszym projektem, nasuwają się podstawowe pytania: kto? jak? gdzie? dlaczego?</a:t>
            </a:r>
          </a:p>
          <a:p>
            <a:pPr lvl="0" rtl="0">
              <a:lnSpc>
                <a:spcPct val="115000"/>
              </a:lnSpc>
              <a:buClr>
                <a:schemeClr val="dk1"/>
              </a:buClr>
              <a:buSzPct val="91666"/>
              <a:buFont typeface="Arial"/>
              <a:buNone/>
            </a:pPr>
            <a:r>
              <a:rPr lang="pl" sz="1200" dirty="0">
                <a:solidFill>
                  <a:schemeClr val="dk1"/>
                </a:solidFill>
              </a:rPr>
              <a:t>Realizację projektu rozpoczęliśmy w sierpniu 2012 roku. Otrzymaliśmy dofinansowanie z Unii Europejskiej w ramach projektu Comenius Regio. Już prawie dwa lata pracujemy, zdobywamy doświadczenie, wymieniamy się wiedzą i spostrzeżeniami. Projekt jest rozbudowany, rozwinął się tak, jak zaplanowaliśmy, przyniósł wiele korzyści, a jego rezultaty będą wykorzystywane w dalszej pracy pedagogicznej.</a:t>
            </a:r>
          </a:p>
          <a:p>
            <a:pPr lvl="0" rtl="0">
              <a:lnSpc>
                <a:spcPct val="115000"/>
              </a:lnSpc>
              <a:buClr>
                <a:schemeClr val="dk1"/>
              </a:buClr>
              <a:buSzPct val="91666"/>
              <a:buFont typeface="Arial"/>
              <a:buNone/>
            </a:pPr>
            <a:r>
              <a:rPr lang="pl" sz="1200" dirty="0">
                <a:solidFill>
                  <a:schemeClr val="dk1"/>
                </a:solidFill>
              </a:rPr>
              <a:t>Łączny budżet projektu to około 78 tysięcy euro (na całe polsko-austriackie konsorcjum).</a:t>
            </a:r>
          </a:p>
          <a:p>
            <a:pPr lvl="0" rtl="0">
              <a:lnSpc>
                <a:spcPct val="115000"/>
              </a:lnSpc>
              <a:buClr>
                <a:schemeClr val="dk1"/>
              </a:buClr>
              <a:buSzPct val="91666"/>
              <a:buFont typeface="Arial"/>
              <a:buNone/>
            </a:pPr>
            <a:r>
              <a:rPr lang="pl" sz="1200" dirty="0">
                <a:solidFill>
                  <a:schemeClr val="dk1"/>
                </a:solidFill>
              </a:rPr>
              <a:t>Realizujemy projekt w dwóch konsorcjach: polskim i austriackim. Koordynatorem polskim i międzynarodowym jest Powiat Cieszyński, koordynatorem austriackim jest Gmina Yspertal. Partnerów całego przedsięwzięcia oraz szczegóły naszych działań będziemy Państwu mieli przyjemność przedstawić na dzisiejszej konferencji.</a:t>
            </a:r>
          </a:p>
          <a:p>
            <a:pPr lvl="0" rtl="0">
              <a:lnSpc>
                <a:spcPct val="115000"/>
              </a:lnSpc>
              <a:buClr>
                <a:schemeClr val="dk1"/>
              </a:buClr>
              <a:buSzPct val="91666"/>
              <a:buFont typeface="Arial"/>
              <a:buNone/>
            </a:pPr>
            <a:endParaRPr lang="pl" sz="1200" dirty="0">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93663" y="746125"/>
            <a:ext cx="6627812"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1516" y="4724203"/>
            <a:ext cx="5452109" cy="4475560"/>
          </a:xfrm>
          <a:prstGeom prst="rect">
            <a:avLst/>
          </a:prstGeom>
        </p:spPr>
        <p:txBody>
          <a:bodyPr lIns="91169" tIns="91169" rIns="91169" bIns="91169" anchor="t" anchorCtr="0">
            <a:noAutofit/>
          </a:bodyPr>
          <a:lstStyle/>
          <a:p>
            <a:pPr>
              <a:lnSpc>
                <a:spcPct val="115000"/>
              </a:lnSpc>
              <a:spcAft>
                <a:spcPts val="698"/>
              </a:spcAft>
              <a:buClr>
                <a:schemeClr val="dk1"/>
              </a:buClr>
              <a:buSzPct val="91666"/>
            </a:pPr>
            <a:r>
              <a:rPr lang="pl" sz="1200">
                <a:solidFill>
                  <a:schemeClr val="dk1"/>
                </a:solidFill>
              </a:rPr>
              <a:t>A training for school staff took place at school in spring 2013. 49 teachers participated in it and learned  how to build emotions, motivate students to work hard and how to cooperate with a student effectively. The interactive workshop included:</a:t>
            </a:r>
          </a:p>
          <a:p>
            <a:pPr marL="455920" indent="-303947">
              <a:lnSpc>
                <a:spcPct val="115000"/>
              </a:lnSpc>
              <a:spcAft>
                <a:spcPts val="698"/>
              </a:spcAft>
              <a:buClr>
                <a:srgbClr val="000000"/>
              </a:buClr>
              <a:buSzPct val="166666"/>
              <a:buFont typeface="Arial"/>
              <a:buChar char="•"/>
            </a:pPr>
            <a:r>
              <a:rPr lang="pl" sz="1200">
                <a:solidFill>
                  <a:schemeClr val="dk1"/>
                </a:solidFill>
              </a:rPr>
              <a:t> reflecting upon teachers from our memories and their ways of motivating as well as personal features </a:t>
            </a:r>
          </a:p>
          <a:p>
            <a:pPr marL="455920" indent="-303947">
              <a:lnSpc>
                <a:spcPct val="115000"/>
              </a:lnSpc>
              <a:spcAft>
                <a:spcPts val="698"/>
              </a:spcAft>
              <a:buClr>
                <a:srgbClr val="000000"/>
              </a:buClr>
              <a:buSzPct val="166666"/>
              <a:buFont typeface="Arial"/>
              <a:buChar char="•"/>
            </a:pPr>
            <a:r>
              <a:rPr lang="pl" sz="1200">
                <a:solidFill>
                  <a:schemeClr val="dk1"/>
                </a:solidFill>
              </a:rPr>
              <a:t> internal and external motivation</a:t>
            </a:r>
          </a:p>
          <a:p>
            <a:pPr marL="455920" indent="-303947">
              <a:lnSpc>
                <a:spcPct val="115000"/>
              </a:lnSpc>
              <a:spcAft>
                <a:spcPts val="698"/>
              </a:spcAft>
              <a:buClr>
                <a:schemeClr val="dk1"/>
              </a:buClr>
              <a:buSzPct val="166666"/>
              <a:buFont typeface="Arial"/>
              <a:buChar char="•"/>
            </a:pPr>
            <a:r>
              <a:rPr lang="pl" sz="1200">
                <a:solidFill>
                  <a:schemeClr val="dk1"/>
                </a:solidFill>
              </a:rPr>
              <a:t>reasons for the lack of motivation</a:t>
            </a:r>
          </a:p>
          <a:p>
            <a:pPr marL="455920" indent="-303947">
              <a:lnSpc>
                <a:spcPct val="115000"/>
              </a:lnSpc>
              <a:spcAft>
                <a:spcPts val="698"/>
              </a:spcAft>
              <a:buClr>
                <a:schemeClr val="dk1"/>
              </a:buClr>
              <a:buSzPct val="166666"/>
              <a:buFont typeface="Arial"/>
              <a:buChar char="•"/>
            </a:pPr>
            <a:r>
              <a:rPr lang="pl" sz="1200">
                <a:solidFill>
                  <a:schemeClr val="dk1"/>
                </a:solidFill>
              </a:rPr>
              <a:t>ways of motivating students</a:t>
            </a:r>
          </a:p>
          <a:p>
            <a:endParaRPr lang="pl" sz="1200">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93663" y="746125"/>
            <a:ext cx="6627812"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1516" y="4724203"/>
            <a:ext cx="5452109" cy="4475560"/>
          </a:xfrm>
          <a:prstGeom prst="rect">
            <a:avLst/>
          </a:prstGeom>
        </p:spPr>
        <p:txBody>
          <a:bodyPr lIns="91169" tIns="91169" rIns="91169" bIns="91169" anchor="t" anchorCtr="0">
            <a:noAutofit/>
          </a:bodyPr>
          <a:lstStyle/>
          <a:p>
            <a:pPr>
              <a:lnSpc>
                <a:spcPct val="115000"/>
              </a:lnSpc>
              <a:spcAft>
                <a:spcPts val="698"/>
              </a:spcAft>
              <a:buClr>
                <a:schemeClr val="dk1"/>
              </a:buClr>
              <a:buSzPct val="91666"/>
            </a:pPr>
            <a:r>
              <a:rPr lang="pl" sz="1200">
                <a:solidFill>
                  <a:schemeClr val="dk1"/>
                </a:solidFill>
              </a:rPr>
              <a:t>On 21st March 2013 a training for parents was conducted. It dealt with the issue of helping students to </a:t>
            </a:r>
            <a:r>
              <a:rPr lang="pl">
                <a:solidFill>
                  <a:srgbClr val="222222"/>
                </a:solidFill>
              </a:rPr>
              <a:t>assist the student in achieving a mature and responsible attitude to education. 79 participants attended the training.</a:t>
            </a:r>
          </a:p>
          <a:p>
            <a:endParaRPr lang="pl">
              <a:solidFill>
                <a:srgbClr val="222222"/>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93663" y="746125"/>
            <a:ext cx="6627812"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1516" y="4724203"/>
            <a:ext cx="5452109" cy="4475560"/>
          </a:xfrm>
          <a:prstGeom prst="rect">
            <a:avLst/>
          </a:prstGeom>
        </p:spPr>
        <p:txBody>
          <a:bodyPr lIns="91169" tIns="91169" rIns="91169" bIns="91169" anchor="t" anchorCtr="0">
            <a:noAutofit/>
          </a:bodyPr>
          <a:lstStyle/>
          <a:p>
            <a:pPr lvl="0" rtl="0">
              <a:buNone/>
            </a:pPr>
            <a:r>
              <a:rPr lang="pl" dirty="0"/>
              <a:t>Jesteśmy bardzo dumni z tego co udalo się nam wypracować w projekcie. Jest to efekt wspólnej pracy partnerów wchodzących w skład konsorcjum polskiego., swój wkład wnieśli także partnerzy austriaccy, którzy choć pracowali nad innym zagadnieniem, zasilili nas także swoimi uwagami i spostrzeżeniami. Chcielibysmy Państwu przedstawić  produkty powstałe w naszym projekcie Edu-PASS. Jednym z nich jest ulotka poswięcona zagadnieniu egzaminów oraz motywacji. Powstala w dwóch wersjach jezykowych i jest dostępna w wersji elekronicznej i papierowej. Zachecamy do zabrania ich ze sobą po dzisiejszej konferencji i udostepnienie swoim wychowankom</a:t>
            </a:r>
            <a:r>
              <a:rPr lang="pl" dirty="0" smtClean="0"/>
              <a:t>.</a:t>
            </a:r>
            <a:endParaRPr lang="pl"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93663" y="746125"/>
            <a:ext cx="6627812"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1516" y="4724203"/>
            <a:ext cx="5452109" cy="4475560"/>
          </a:xfrm>
          <a:prstGeom prst="rect">
            <a:avLst/>
          </a:prstGeom>
        </p:spPr>
        <p:txBody>
          <a:bodyPr lIns="91169" tIns="91169" rIns="91169" bIns="91169" anchor="t" anchorCtr="0">
            <a:noAutofit/>
          </a:bodyPr>
          <a:lstStyle/>
          <a:p>
            <a:pPr lvl="0" rtl="0">
              <a:buNone/>
            </a:pPr>
            <a:r>
              <a:rPr lang="pl" dirty="0">
                <a:solidFill>
                  <a:schemeClr val="dk1"/>
                </a:solidFill>
              </a:rPr>
              <a:t>Sporo uwagi w projekcie poswięciliśmy rodzicom uczniów. Są bardzo ważni w procesie uczenia/nauczania, a nie zawsze mamy wystarczająco dobry kontakt. Przeanalizowaliśmy warunki dobrej współpracy, zebraliśmy wskazówki, jak powinna przebiegać dobra współpraca, zidentyfikowaliśmy przeszkody w nawiązywaniu kontaktów, a jakie występują po obu stronach,  proponujemy formy i narzędzia współpracy. Zebraliśmy wszystkie spostrzeżenia w publikacji pt “Współpraca rodzic-szkoła”. Korzyści jakie wszyscy osiągamy z udanej współpracy rodziców ze szkołą to  i ze slidu +ozdobniki</a:t>
            </a:r>
          </a:p>
          <a:p>
            <a:pPr lvl="0" rtl="0">
              <a:lnSpc>
                <a:spcPct val="115000"/>
              </a:lnSpc>
              <a:buClr>
                <a:schemeClr val="dk1"/>
              </a:buClr>
              <a:buSzPct val="91666"/>
              <a:buFont typeface="Arial"/>
              <a:buNone/>
            </a:pPr>
            <a:r>
              <a:rPr lang="pl" sz="1200" dirty="0">
                <a:solidFill>
                  <a:schemeClr val="dk1"/>
                </a:solidFill>
              </a:rPr>
              <a:t>We paid a lot of attention to the issue of parents. They are crucial in the proces of teaching/learning. However, sometimes we do not develop the right relationship. We analysed  the conditions of successful school-parent cooperation and collected golden rules of how it should be done. Also, we identified the obstacles on both sides which hinder the relationship between parents and school and suggest ways of overcoming the problems. We collected the findings in the publication called ‘School-parent cooperation’</a:t>
            </a:r>
          </a:p>
          <a:p>
            <a:pPr lvl="0" rtl="0">
              <a:lnSpc>
                <a:spcPct val="115000"/>
              </a:lnSpc>
              <a:buClr>
                <a:schemeClr val="dk1"/>
              </a:buClr>
              <a:buSzPct val="91666"/>
              <a:buFont typeface="Arial"/>
              <a:buNone/>
            </a:pPr>
            <a:endParaRPr lang="pl" dirty="0">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93663" y="746125"/>
            <a:ext cx="6627812"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681516" y="4724203"/>
            <a:ext cx="5452109" cy="4475560"/>
          </a:xfrm>
          <a:prstGeom prst="rect">
            <a:avLst/>
          </a:prstGeom>
        </p:spPr>
        <p:txBody>
          <a:bodyPr lIns="91169" tIns="91169" rIns="91169" bIns="91169" anchor="t" anchorCtr="0">
            <a:noAutofit/>
          </a:bodyPr>
          <a:lstStyle/>
          <a:p>
            <a:pPr lvl="0" rtl="0">
              <a:buNone/>
            </a:pPr>
            <a:r>
              <a:rPr lang="pl" dirty="0"/>
              <a:t>Warunki jakie muszą zaistnieć by ta współpraca była udana to i</a:t>
            </a:r>
            <a:r>
              <a:rPr lang="pl" b="1" dirty="0"/>
              <a:t> z publikacji</a:t>
            </a:r>
            <a:r>
              <a:rPr lang="pl" dirty="0"/>
              <a:t>. Cała publikacja liczy 15 stron. Publikacja jest dostępna głównie w wersji elektronicznej. Zachęcam tych z Państwa, którzy są zainteresowani jej otrzymaniem do wpisania adresu mailowego na jaki możemy przesłać publikację</a:t>
            </a:r>
            <a:r>
              <a:rPr lang="pl" dirty="0" smtClean="0"/>
              <a:t>.</a:t>
            </a:r>
            <a:endParaRPr lang="pl"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93663" y="746125"/>
            <a:ext cx="6627812"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1516" y="4724203"/>
            <a:ext cx="5452109" cy="4475560"/>
          </a:xfrm>
          <a:prstGeom prst="rect">
            <a:avLst/>
          </a:prstGeom>
        </p:spPr>
        <p:txBody>
          <a:bodyPr lIns="91169" tIns="91169" rIns="91169" bIns="91169" anchor="t" anchorCtr="0">
            <a:noAutofit/>
          </a:bodyPr>
          <a:lstStyle/>
          <a:p>
            <a:pPr lvl="0" rtl="0">
              <a:buNone/>
            </a:pPr>
            <a:r>
              <a:rPr lang="pl" dirty="0"/>
              <a:t>Zdajemy sobie sprawę z tego że niejednokrotnie największą  przeszkodą utrudniającą kontakty r</a:t>
            </a:r>
            <a:r>
              <a:rPr lang="pl" dirty="0">
                <a:solidFill>
                  <a:schemeClr val="dk1"/>
                </a:solidFill>
              </a:rPr>
              <a:t>odziców ze szkoła jest brak czasu i zmęczenie. </a:t>
            </a:r>
            <a:r>
              <a:rPr lang="pl" dirty="0"/>
              <a:t>Z myślą o takich rodzicach opracowaliśmy plakat, który zawiera zbiór wskazówek., zachęcających i sugerujacych do podjęcia współpracy ze szkoła. Treść przedstawiona na plakacie zostala także wydana w formie poręcznej ulotki, do zabrania której również zachęcam</a:t>
            </a:r>
            <a:r>
              <a:rPr lang="pl" dirty="0" smtClean="0"/>
              <a:t>.</a:t>
            </a:r>
            <a:endParaRPr lang="pl"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93663" y="746125"/>
            <a:ext cx="6627812"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81516" y="4724203"/>
            <a:ext cx="5452109" cy="4475560"/>
          </a:xfrm>
          <a:prstGeom prst="rect">
            <a:avLst/>
          </a:prstGeom>
        </p:spPr>
        <p:txBody>
          <a:bodyPr lIns="91169" tIns="91169" rIns="91169" bIns="91169" anchor="t" anchorCtr="0">
            <a:noAutofit/>
          </a:bodyPr>
          <a:lstStyle/>
          <a:p>
            <a:pPr lvl="0" rtl="0">
              <a:buNone/>
            </a:pPr>
            <a:r>
              <a:rPr lang="pl" dirty="0"/>
              <a:t>Za jakość kontaktów odpowiadają obie strony. Zajęliśmy się także tym, co jest do zrobienia w tej kwestii po stronie szkoły. Kolejny plakat kierujemy do nauczycieli, dyrekcji szkół oraz pedagogów szkolnych. Zawiera on przepis na wywiadówkę, czyli praktyczne wskazówki jak usprawnić te nieraz bardzo stresujące kontakty i zamienić je w konstruktywną i efektywną współpracę , bo przecięż obie obie strony maja wspólny cel- rozwój młodego czlowieka</a:t>
            </a:r>
            <a:r>
              <a:rPr lang="pl" dirty="0" smtClean="0"/>
              <a:t>.</a:t>
            </a:r>
            <a:endParaRPr lang="pl"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93663" y="746125"/>
            <a:ext cx="6627812"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1516" y="4724203"/>
            <a:ext cx="5452109" cy="4475560"/>
          </a:xfrm>
          <a:prstGeom prst="rect">
            <a:avLst/>
          </a:prstGeom>
        </p:spPr>
        <p:txBody>
          <a:bodyPr lIns="91169" tIns="91169" rIns="91169" bIns="91169" anchor="t" anchorCtr="0">
            <a:noAutofit/>
          </a:bodyPr>
          <a:lstStyle/>
          <a:p>
            <a:pPr marL="455920" indent="-303947">
              <a:spcBef>
                <a:spcPts val="598"/>
              </a:spcBef>
              <a:buClr>
                <a:schemeClr val="dk1"/>
              </a:buClr>
              <a:buSzPct val="166666"/>
              <a:buFont typeface="Arial"/>
              <a:buChar char="•"/>
            </a:pPr>
            <a:r>
              <a:rPr lang="pl" sz="1200" dirty="0">
                <a:solidFill>
                  <a:schemeClr val="dk1"/>
                </a:solidFill>
                <a:latin typeface="Droid Serif"/>
                <a:ea typeface="Droid Serif"/>
                <a:cs typeface="Droid Serif"/>
                <a:sym typeface="Droid Serif"/>
              </a:rPr>
              <a:t>Ankietę przeprowadzono we wszystkich klasach maturalnych, 130 uczniów klas maturalnych</a:t>
            </a:r>
          </a:p>
          <a:p>
            <a:pPr marL="455920" indent="-303947">
              <a:spcBef>
                <a:spcPts val="598"/>
              </a:spcBef>
              <a:buClr>
                <a:schemeClr val="dk1"/>
              </a:buClr>
              <a:buSzPct val="166666"/>
              <a:buFont typeface="Arial"/>
              <a:buChar char="•"/>
            </a:pPr>
            <a:r>
              <a:rPr lang="pl" sz="1200" dirty="0">
                <a:solidFill>
                  <a:schemeClr val="dk1"/>
                </a:solidFill>
                <a:latin typeface="Droid Serif"/>
                <a:ea typeface="Droid Serif"/>
                <a:cs typeface="Droid Serif"/>
                <a:sym typeface="Droid Serif"/>
              </a:rPr>
              <a:t>Ankieta koncentrowała się na aspektach przygotowania do matury, zarówno oferowanego w szkole, jak i poza nią, częstotliwości korzystania z form edukacji dodatkowej, wymagań i oczekiwań uczniów w zakresie wsparcia nauczycieli dotyczącego przygotowania do egzaminu dojrzałości.</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93663" y="746125"/>
            <a:ext cx="6627812"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Shape 267"/>
          <p:cNvSpPr txBox="1">
            <a:spLocks noGrp="1"/>
          </p:cNvSpPr>
          <p:nvPr>
            <p:ph type="body" idx="1"/>
          </p:nvPr>
        </p:nvSpPr>
        <p:spPr>
          <a:xfrm>
            <a:off x="681516" y="4724203"/>
            <a:ext cx="5452109" cy="4475560"/>
          </a:xfrm>
          <a:prstGeom prst="rect">
            <a:avLst/>
          </a:prstGeom>
        </p:spPr>
        <p:txBody>
          <a:bodyPr lIns="91169" tIns="91169" rIns="91169" bIns="91169" anchor="t" anchorCtr="0">
            <a:noAutofit/>
          </a:bodyPr>
          <a:lstStyle/>
          <a:p>
            <a:pPr lvl="0" rtl="0">
              <a:lnSpc>
                <a:spcPct val="115000"/>
              </a:lnSpc>
              <a:buClr>
                <a:schemeClr val="dk1"/>
              </a:buClr>
              <a:buSzPct val="100000"/>
              <a:buFont typeface="Arial"/>
              <a:buNone/>
            </a:pPr>
            <a:r>
              <a:rPr lang="pl" b="0" dirty="0">
                <a:solidFill>
                  <a:schemeClr val="dk1"/>
                </a:solidFill>
              </a:rPr>
              <a:t>Students see:</a:t>
            </a:r>
          </a:p>
          <a:p>
            <a:pPr lvl="0" rtl="0">
              <a:lnSpc>
                <a:spcPct val="115000"/>
              </a:lnSpc>
              <a:buClr>
                <a:schemeClr val="dk1"/>
              </a:buClr>
              <a:buSzPct val="100000"/>
              <a:buFont typeface="Arial"/>
              <a:buNone/>
            </a:pPr>
            <a:r>
              <a:rPr lang="pl" b="0" dirty="0">
                <a:solidFill>
                  <a:schemeClr val="dk1"/>
                </a:solidFill>
              </a:rPr>
              <a:t>- importance of participating in extra-curricular activities preparing for the Matura</a:t>
            </a:r>
          </a:p>
          <a:p>
            <a:pPr lvl="0" rtl="0">
              <a:lnSpc>
                <a:spcPct val="115000"/>
              </a:lnSpc>
              <a:buClr>
                <a:schemeClr val="dk1"/>
              </a:buClr>
              <a:buSzPct val="100000"/>
              <a:buFont typeface="Arial"/>
              <a:buNone/>
            </a:pPr>
            <a:r>
              <a:rPr lang="pl" b="0" dirty="0">
                <a:solidFill>
                  <a:schemeClr val="dk1"/>
                </a:solidFill>
              </a:rPr>
              <a:t>exams (but need to be motivated to do so)</a:t>
            </a:r>
          </a:p>
          <a:p>
            <a:pPr lvl="0" rtl="0">
              <a:lnSpc>
                <a:spcPct val="115000"/>
              </a:lnSpc>
              <a:buClr>
                <a:schemeClr val="dk1"/>
              </a:buClr>
              <a:buSzPct val="100000"/>
              <a:buFont typeface="Arial"/>
              <a:buNone/>
            </a:pPr>
            <a:r>
              <a:rPr lang="pl" b="0" dirty="0">
                <a:solidFill>
                  <a:schemeClr val="dk1"/>
                </a:solidFill>
              </a:rPr>
              <a:t>- practice exams as a useful means of testing their knowledge and getting familiar</a:t>
            </a:r>
          </a:p>
          <a:p>
            <a:pPr lvl="0" rtl="0">
              <a:lnSpc>
                <a:spcPct val="115000"/>
              </a:lnSpc>
              <a:buClr>
                <a:schemeClr val="dk1"/>
              </a:buClr>
              <a:buSzPct val="100000"/>
              <a:buFont typeface="Arial"/>
              <a:buNone/>
            </a:pPr>
            <a:r>
              <a:rPr lang="pl" b="0" dirty="0">
                <a:solidFill>
                  <a:schemeClr val="dk1"/>
                </a:solidFill>
              </a:rPr>
              <a:t>with the structure of the Matura exams,</a:t>
            </a:r>
          </a:p>
          <a:p>
            <a:pPr lvl="0" rtl="0">
              <a:lnSpc>
                <a:spcPct val="115000"/>
              </a:lnSpc>
              <a:buClr>
                <a:schemeClr val="dk1"/>
              </a:buClr>
              <a:buSzPct val="100000"/>
              <a:buFont typeface="Arial"/>
              <a:buNone/>
            </a:pPr>
            <a:r>
              <a:rPr lang="pl" b="0" dirty="0">
                <a:solidFill>
                  <a:schemeClr val="dk1"/>
                </a:solidFill>
              </a:rPr>
              <a:t>- need for the teachers' support with organisation, monitoring and testing.</a:t>
            </a:r>
          </a:p>
          <a:p>
            <a:endParaRPr lang="pl" b="0" dirty="0">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93663" y="746125"/>
            <a:ext cx="6627812"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4" name="Shape 274"/>
          <p:cNvSpPr txBox="1">
            <a:spLocks noGrp="1"/>
          </p:cNvSpPr>
          <p:nvPr>
            <p:ph type="body" idx="1"/>
          </p:nvPr>
        </p:nvSpPr>
        <p:spPr>
          <a:xfrm>
            <a:off x="681516" y="4724203"/>
            <a:ext cx="5452109" cy="4475560"/>
          </a:xfrm>
          <a:prstGeom prst="rect">
            <a:avLst/>
          </a:prstGeom>
        </p:spPr>
        <p:txBody>
          <a:bodyPr lIns="91169" tIns="91169" rIns="91169" bIns="91169" anchor="t" anchorCtr="0">
            <a:noAutofit/>
          </a:bodyPr>
          <a:lstStyle/>
          <a:p>
            <a:pPr lvl="0" rtl="0">
              <a:buNone/>
            </a:pPr>
            <a:r>
              <a:rPr lang="pl" dirty="0"/>
              <a:t>Wspomniano już wcześniej o dogłębnej analizie wyników egzaminu maturalnego oraz efektywności przygotowania do jego zdania. Raporty i rekomendacje stanowią cenny dokument do refleksji. </a:t>
            </a:r>
          </a:p>
          <a:p>
            <a:pPr lvl="0" rtl="0">
              <a:buNone/>
            </a:pPr>
            <a:r>
              <a:rPr lang="pl" dirty="0"/>
              <a:t>Należy podkreślić, iż wszystkie wytworzone dokumenty przygotowano w dwóch wersjach językowych - angielskiej oraz polskiej. Udostępniamy je na naszych stronach, chętnie podzielimy się również naszymi spostrzeżeniami z Państwem, dlatego prosimy chętnych o podanie adresu mailowego, na który prześlemy wszystkie materiały, jakie powstały w wyniku naszej współpracy.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93663" y="746125"/>
            <a:ext cx="6627812"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 name="Shape 51"/>
          <p:cNvSpPr txBox="1">
            <a:spLocks noGrp="1"/>
          </p:cNvSpPr>
          <p:nvPr>
            <p:ph type="body" idx="1"/>
          </p:nvPr>
        </p:nvSpPr>
        <p:spPr>
          <a:xfrm>
            <a:off x="681516" y="4724203"/>
            <a:ext cx="5452109" cy="4475560"/>
          </a:xfrm>
          <a:prstGeom prst="rect">
            <a:avLst/>
          </a:prstGeom>
        </p:spPr>
        <p:txBody>
          <a:bodyPr lIns="91169" tIns="91169" rIns="91169" bIns="91169" anchor="t" anchorCtr="0">
            <a:noAutofit/>
          </a:bodyPr>
          <a:lstStyle/>
          <a:p>
            <a:pPr lvl="0" rtl="0">
              <a:buNone/>
            </a:pPr>
            <a:r>
              <a:rPr lang="pl" dirty="0"/>
              <a:t>DLACZEGO RAZEM?</a:t>
            </a:r>
          </a:p>
          <a:p>
            <a:pPr lvl="0" rtl="0">
              <a:buNone/>
            </a:pPr>
            <a:r>
              <a:rPr lang="pl" dirty="0"/>
              <a:t>Podejmując działania w projektach chyba najtrudniejszą sprawą jest zawsze znalezienie partnerów, instytucji, które chciałyby się zaangażować w niestandarowe dizłąnia, ludzi, którzy są ciekawi świata, innych, kórzy chcą się rozwinąć. My mieliśmy szczęście, bo właściwie wszystko zaczęło się ponad 10 lat temu. Szkola HLUW oraz ZS im. W. Szybińskiego rozpoczęły kooperację przy okazji współpracy międzynarodowej w ramach JUNIOR ECO EXPERT PROJECT. Od tamtej pory dyrektorzy zdążyli się zaprzyjaźnić, nauczyciele poznać i polubić. Dzięki temu wpadliśmy na pomysł współpracy również na innym polu. Wiedzieliśmy, że HLUW to rzetelna instytucja, przychylny Dyrektor Zechner, otwarci ludzie, a to przecież podstawa udanej współpracy. Nasza szkoła zaproponowała wspólne działania, przeanalizowaliśmy nasze potrzeby, możliwości i okazało się, że to właśnie formuła projektu Comenius Regio umożliwi nam efektywną realizację celów. </a:t>
            </a:r>
          </a:p>
          <a:p>
            <a:endParaRPr lang="pl" dirty="0"/>
          </a:p>
          <a:p>
            <a:pPr lvl="0" rtl="0">
              <a:buNone/>
            </a:pPr>
            <a:r>
              <a:rPr lang="pl" dirty="0"/>
              <a:t>Pozwolicie Państwo, że na samym początku przedstawimy wszystkich partnerów, ich role w projekcie, to da obraz jak różnorodność wpłynęła na osiągnięcie dużych celów i połączenie potrzeb z realiami.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93663" y="746125"/>
            <a:ext cx="6627812"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3" name="Shape 283"/>
          <p:cNvSpPr txBox="1">
            <a:spLocks noGrp="1"/>
          </p:cNvSpPr>
          <p:nvPr>
            <p:ph type="body" idx="1"/>
          </p:nvPr>
        </p:nvSpPr>
        <p:spPr>
          <a:xfrm>
            <a:off x="681516" y="4724203"/>
            <a:ext cx="5452109" cy="4475560"/>
          </a:xfrm>
          <a:prstGeom prst="rect">
            <a:avLst/>
          </a:prstGeom>
        </p:spPr>
        <p:txBody>
          <a:bodyPr lIns="91169" tIns="91169" rIns="91169" bIns="91169" anchor="t" anchorCtr="0">
            <a:noAutofit/>
          </a:bodyPr>
          <a:lstStyle/>
          <a:p>
            <a:pPr lvl="0" rtl="0">
              <a:buNone/>
            </a:pPr>
            <a:r>
              <a:rPr lang="pl" dirty="0"/>
              <a:t>Jednym z działąń podjetych  w projekcie była organizacja  kursu języka angielskiego dla uczestników projektu.</a:t>
            </a:r>
            <a:r>
              <a:rPr lang="pl" dirty="0">
                <a:solidFill>
                  <a:schemeClr val="dk1"/>
                </a:solidFill>
              </a:rPr>
              <a:t> 15 osób  -pracowników każdej z instytucji uczęszczało na zajęcia w ramach dwuletniego kursu. Zajęcia odbywałay się w dwu grupach i miałąy rozwijać umiejetnośc komunikatywnego porozumiewania się w języku </a:t>
            </a:r>
            <a:r>
              <a:rPr lang="pl" dirty="0" smtClean="0">
                <a:solidFill>
                  <a:schemeClr val="dk1"/>
                </a:solidFill>
              </a:rPr>
              <a:t>obcym</a:t>
            </a:r>
            <a:endParaRPr lang="pl" dirty="0">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93663" y="746125"/>
            <a:ext cx="6627812"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1" name="Shape 291"/>
          <p:cNvSpPr txBox="1">
            <a:spLocks noGrp="1"/>
          </p:cNvSpPr>
          <p:nvPr>
            <p:ph type="body" idx="1"/>
          </p:nvPr>
        </p:nvSpPr>
        <p:spPr>
          <a:xfrm>
            <a:off x="681516" y="4724203"/>
            <a:ext cx="5452109" cy="4475560"/>
          </a:xfrm>
          <a:prstGeom prst="rect">
            <a:avLst/>
          </a:prstGeom>
        </p:spPr>
        <p:txBody>
          <a:bodyPr lIns="91169" tIns="91169" rIns="91169" bIns="91169" anchor="t" anchorCtr="0">
            <a:noAutofit/>
          </a:bodyPr>
          <a:lstStyle/>
          <a:p>
            <a:pPr lvl="0" algn="ctr" rtl="0">
              <a:buClr>
                <a:schemeClr val="dk1"/>
              </a:buClr>
              <a:buSzPct val="100000"/>
              <a:buFont typeface="Arial"/>
              <a:buNone/>
            </a:pPr>
            <a:r>
              <a:rPr lang="pl" dirty="0" smtClean="0"/>
              <a:t>Praca </a:t>
            </a:r>
            <a:r>
              <a:rPr lang="pl" dirty="0"/>
              <a:t>w projekcie była jak puzzle które razem układaliśmy. Wiele działąń wymagałao od nas umiejętności, które musieliśmy wykształcić bądź usprawnić po to by osiągnąć założone cele. Byliśmy w rózny sposób zaangażowani, od każdego z nas praca ta wymagała innych umiejętności. Jednak projekt to współpraca-partnerstwo dzięki któremu uczyliśmy się od siebie nawzajem.  </a:t>
            </a:r>
            <a:r>
              <a:rPr lang="pl" sz="1200" dirty="0">
                <a:solidFill>
                  <a:schemeClr val="dk2"/>
                </a:solidFill>
                <a:latin typeface="Times New Roman"/>
                <a:ea typeface="Times New Roman"/>
                <a:cs typeface="Times New Roman"/>
                <a:sym typeface="Times New Roman"/>
              </a:rPr>
              <a:t>Nauczyliśmy się:</a:t>
            </a:r>
          </a:p>
          <a:p>
            <a:pPr marL="455920" indent="-303947">
              <a:buClr>
                <a:schemeClr val="dk2"/>
              </a:buClr>
              <a:buSzPct val="100000"/>
              <a:buFont typeface="Times New Roman"/>
              <a:buChar char="●"/>
            </a:pPr>
            <a:r>
              <a:rPr lang="pl" sz="1200" dirty="0">
                <a:solidFill>
                  <a:schemeClr val="dk2"/>
                </a:solidFill>
                <a:latin typeface="Times New Roman"/>
                <a:ea typeface="Times New Roman"/>
                <a:cs typeface="Times New Roman"/>
                <a:sym typeface="Times New Roman"/>
              </a:rPr>
              <a:t>sprawnie komunikować się w języku obcym</a:t>
            </a:r>
          </a:p>
          <a:p>
            <a:pPr marL="455920" indent="-303947">
              <a:buClr>
                <a:schemeClr val="dk2"/>
              </a:buClr>
              <a:buSzPct val="100000"/>
              <a:buFont typeface="Times New Roman"/>
              <a:buChar char="●"/>
            </a:pPr>
            <a:r>
              <a:rPr lang="pl" sz="1200" dirty="0">
                <a:solidFill>
                  <a:schemeClr val="dk2"/>
                </a:solidFill>
                <a:latin typeface="Times New Roman"/>
                <a:ea typeface="Times New Roman"/>
                <a:cs typeface="Times New Roman"/>
                <a:sym typeface="Times New Roman"/>
              </a:rPr>
              <a:t>współpracy w grupie,także międzynarodowej </a:t>
            </a:r>
          </a:p>
          <a:p>
            <a:pPr marL="455920" indent="-303947">
              <a:buClr>
                <a:schemeClr val="dk2"/>
              </a:buClr>
              <a:buSzPct val="100000"/>
              <a:buFont typeface="Times New Roman"/>
              <a:buChar char="●"/>
            </a:pPr>
            <a:r>
              <a:rPr lang="pl" sz="1200" dirty="0">
                <a:solidFill>
                  <a:schemeClr val="dk2"/>
                </a:solidFill>
                <a:latin typeface="Times New Roman"/>
                <a:ea typeface="Times New Roman"/>
                <a:cs typeface="Times New Roman"/>
                <a:sym typeface="Times New Roman"/>
              </a:rPr>
              <a:t>prezentowania wyników swojej pracy (także w języku angielskim)</a:t>
            </a:r>
          </a:p>
          <a:p>
            <a:pPr marL="455920" indent="-303947">
              <a:buClr>
                <a:schemeClr val="dk2"/>
              </a:buClr>
              <a:buSzPct val="100000"/>
              <a:buFont typeface="Times New Roman"/>
              <a:buChar char="●"/>
            </a:pPr>
            <a:r>
              <a:rPr lang="pl" sz="1200" dirty="0">
                <a:solidFill>
                  <a:schemeClr val="dk2"/>
                </a:solidFill>
                <a:latin typeface="Times New Roman"/>
                <a:ea typeface="Times New Roman"/>
                <a:cs typeface="Times New Roman"/>
                <a:sym typeface="Times New Roman"/>
              </a:rPr>
              <a:t>odporności na stres</a:t>
            </a:r>
          </a:p>
          <a:p>
            <a:pPr marL="455920" indent="-303947">
              <a:buClr>
                <a:schemeClr val="dk2"/>
              </a:buClr>
              <a:buSzPct val="100000"/>
              <a:buFont typeface="Times New Roman"/>
              <a:buChar char="●"/>
            </a:pPr>
            <a:r>
              <a:rPr lang="pl" sz="1200" dirty="0">
                <a:solidFill>
                  <a:schemeClr val="dk2"/>
                </a:solidFill>
                <a:latin typeface="Times New Roman"/>
                <a:ea typeface="Times New Roman"/>
                <a:cs typeface="Times New Roman"/>
                <a:sym typeface="Times New Roman"/>
              </a:rPr>
              <a:t>radzenia sobie w sprawach administracyjnych i budżetowych- tu naszym nieocenionym przewodnikiem po meandrach prawa było Starostwo Powiatowe</a:t>
            </a:r>
          </a:p>
          <a:p>
            <a:pPr marL="455920" indent="-303947">
              <a:buClr>
                <a:schemeClr val="dk2"/>
              </a:buClr>
              <a:buSzPct val="100000"/>
              <a:buFont typeface="Times New Roman"/>
              <a:buChar char="●"/>
            </a:pPr>
            <a:r>
              <a:rPr lang="pl" sz="1200" dirty="0">
                <a:solidFill>
                  <a:schemeClr val="dk2"/>
                </a:solidFill>
                <a:latin typeface="Times New Roman"/>
                <a:ea typeface="Times New Roman"/>
                <a:cs typeface="Times New Roman"/>
                <a:sym typeface="Times New Roman"/>
              </a:rPr>
              <a:t>korzystania z różnych programów np. Google Docs/Drive, kalendarz  Google, Power Point, Dropbox</a:t>
            </a:r>
          </a:p>
          <a:p>
            <a:endParaRPr lang="pl" sz="1200" dirty="0">
              <a:solidFill>
                <a:schemeClr val="dk1"/>
              </a:solidFill>
            </a:endParaRPr>
          </a:p>
          <a:p>
            <a:endParaRPr lang="pl" sz="1200" dirty="0">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93663" y="746125"/>
            <a:ext cx="6627812"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Shape 298"/>
          <p:cNvSpPr txBox="1">
            <a:spLocks noGrp="1"/>
          </p:cNvSpPr>
          <p:nvPr>
            <p:ph type="body" idx="1"/>
          </p:nvPr>
        </p:nvSpPr>
        <p:spPr>
          <a:xfrm>
            <a:off x="681516" y="4724203"/>
            <a:ext cx="5452109" cy="4475560"/>
          </a:xfrm>
          <a:prstGeom prst="rect">
            <a:avLst/>
          </a:prstGeom>
        </p:spPr>
        <p:txBody>
          <a:bodyPr lIns="91169" tIns="91169" rIns="91169" bIns="91169" anchor="t" anchorCtr="0">
            <a:noAutofit/>
          </a:bodyPr>
          <a:lstStyle/>
          <a:p>
            <a:pPr lvl="0" rtl="0">
              <a:buClr>
                <a:schemeClr val="dk1"/>
              </a:buClr>
              <a:buSzPct val="100000"/>
              <a:buFont typeface="Arial"/>
              <a:buNone/>
            </a:pPr>
            <a:r>
              <a:rPr lang="pl" dirty="0">
                <a:solidFill>
                  <a:schemeClr val="dk1"/>
                </a:solidFill>
              </a:rPr>
              <a:t>. Projekty, w tym nasz projekt edupass zmobilizowal nas do podjecia zadań nietypowych, z jakimi nie mamy styczności zbyt często, a które bardzo rozwijają.</a:t>
            </a:r>
          </a:p>
          <a:p>
            <a:pPr lvl="0" rtl="0">
              <a:buNone/>
            </a:pPr>
            <a:r>
              <a:rPr lang="pl" dirty="0">
                <a:solidFill>
                  <a:schemeClr val="dk1"/>
                </a:solidFill>
              </a:rPr>
              <a:t>Sytuacja na rynku pracy powoduje, iż rozwój człowieka (pracownika) powinien postępować przez cały okres aktywności zawodowej. Człowiek pracujący XXI wieku musi być elastyczny</a:t>
            </a:r>
            <a:r>
              <a:rPr lang="pl" dirty="0" smtClean="0">
                <a:solidFill>
                  <a:schemeClr val="dk1"/>
                </a:solidFill>
              </a:rPr>
              <a:t>.</a:t>
            </a:r>
            <a:endParaRPr lang="pl" dirty="0">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93663" y="746125"/>
            <a:ext cx="6627812"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4" name="Shape 304"/>
          <p:cNvSpPr txBox="1">
            <a:spLocks noGrp="1"/>
          </p:cNvSpPr>
          <p:nvPr>
            <p:ph type="body" idx="1"/>
          </p:nvPr>
        </p:nvSpPr>
        <p:spPr>
          <a:xfrm>
            <a:off x="681516" y="4724203"/>
            <a:ext cx="5452109" cy="4475560"/>
          </a:xfrm>
          <a:prstGeom prst="rect">
            <a:avLst/>
          </a:prstGeom>
        </p:spPr>
        <p:txBody>
          <a:bodyPr lIns="91169" tIns="91169" rIns="91169" bIns="91169" anchor="t" anchorCtr="0">
            <a:noAutofit/>
          </a:bodyPr>
          <a:lstStyle/>
          <a:p>
            <a:pPr lvl="0" rtl="0">
              <a:buNone/>
            </a:pPr>
            <a:r>
              <a:rPr lang="pl" dirty="0"/>
              <a:t>The discussion moderated by Lucyna Legierska, Psychological Councelling Centre</a:t>
            </a:r>
          </a:p>
          <a:p>
            <a:endParaRPr lang="pl"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93663" y="746125"/>
            <a:ext cx="6627812"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0" name="Shape 310"/>
          <p:cNvSpPr txBox="1">
            <a:spLocks noGrp="1"/>
          </p:cNvSpPr>
          <p:nvPr>
            <p:ph type="body" idx="1"/>
          </p:nvPr>
        </p:nvSpPr>
        <p:spPr>
          <a:xfrm>
            <a:off x="681516" y="4724203"/>
            <a:ext cx="5452109" cy="4475560"/>
          </a:xfrm>
          <a:prstGeom prst="rect">
            <a:avLst/>
          </a:prstGeom>
        </p:spPr>
        <p:txBody>
          <a:bodyPr lIns="91169" tIns="91169" rIns="91169" bIns="91169" anchor="t" anchorCtr="0">
            <a:noAutofit/>
          </a:bodyPr>
          <a:lstStyle/>
          <a:p>
            <a:pPr lvl="0" rtl="0">
              <a:buNone/>
            </a:pPr>
            <a:r>
              <a:rPr lang="pl" dirty="0"/>
              <a:t>Thank you.</a:t>
            </a:r>
          </a:p>
          <a:p>
            <a:pPr lvl="0" rtl="0">
              <a:buNone/>
            </a:pPr>
            <a:r>
              <a:rPr lang="pl" dirty="0"/>
              <a:t>Authors:</a:t>
            </a:r>
          </a:p>
          <a:p>
            <a:pPr lvl="0" rtl="0">
              <a:buNone/>
            </a:pPr>
            <a:r>
              <a:rPr lang="pl" dirty="0"/>
              <a:t>The District of Cieszyn</a:t>
            </a:r>
          </a:p>
          <a:p>
            <a:pPr lvl="0" rtl="0">
              <a:buNone/>
            </a:pPr>
            <a:r>
              <a:rPr lang="pl" dirty="0"/>
              <a:t>Szybinski High School</a:t>
            </a:r>
          </a:p>
          <a:p>
            <a:pPr>
              <a:buNone/>
            </a:pPr>
            <a:r>
              <a:rPr lang="pl" dirty="0"/>
              <a:t>Psychological Councelling Centre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93663" y="746125"/>
            <a:ext cx="6627812"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1516" y="4724203"/>
            <a:ext cx="5452109" cy="4475560"/>
          </a:xfrm>
          <a:prstGeom prst="rect">
            <a:avLst/>
          </a:prstGeom>
        </p:spPr>
        <p:txBody>
          <a:bodyPr lIns="91169" tIns="91169" rIns="91169" bIns="91169" anchor="t" anchorCtr="0">
            <a:noAutofit/>
          </a:bodyPr>
          <a:lstStyle/>
          <a:p>
            <a:pPr lvl="0" rtl="0">
              <a:lnSpc>
                <a:spcPct val="115000"/>
              </a:lnSpc>
              <a:buClr>
                <a:schemeClr val="dk1"/>
              </a:buClr>
              <a:buSzPct val="91666"/>
              <a:buFont typeface="Arial"/>
              <a:buNone/>
            </a:pPr>
            <a:r>
              <a:rPr lang="pl" sz="1200" b="1" dirty="0">
                <a:solidFill>
                  <a:schemeClr val="dk1"/>
                </a:solidFill>
              </a:rPr>
              <a:t>Gmina Yspertal:</a:t>
            </a:r>
          </a:p>
          <a:p>
            <a:pPr lvl="0" rtl="0">
              <a:lnSpc>
                <a:spcPct val="115000"/>
              </a:lnSpc>
              <a:buClr>
                <a:schemeClr val="dk1"/>
              </a:buClr>
              <a:buSzPct val="91666"/>
              <a:buFont typeface="Arial"/>
              <a:buNone/>
            </a:pPr>
            <a:r>
              <a:rPr lang="pl" sz="1200" dirty="0">
                <a:solidFill>
                  <a:schemeClr val="dk1"/>
                </a:solidFill>
              </a:rPr>
              <a:t>Lokalizacja: Dolna Austria, Populacja: 1 900 osób, powierzchnia: prawie 48 km2. W skład gminy wchodzą trzy wioski: Altenmarkt, Ysper and Pisching, które usytuowane są w południowej części Waldviertel (części Dolnej Austrii) z dala od terenów przemysłowych i zgiełku miejskiego. Dzięki takiemu usytuowaniu teren ten czerpie korzyści w zakresie edukacji ekologicznej. Właśnie zagadnienia ochrony środowiska i zrównoważonego rozwoju są kluczowe dla gminy. Yspertal był pierwszą gminą w Austrii, która stworzyła koncepcję wsi bioenergetycznej.</a:t>
            </a:r>
          </a:p>
          <a:p>
            <a:pPr lvl="0" rtl="0">
              <a:lnSpc>
                <a:spcPct val="115000"/>
              </a:lnSpc>
              <a:buClr>
                <a:schemeClr val="dk1"/>
              </a:buClr>
              <a:buSzPct val="91666"/>
              <a:buFont typeface="Arial"/>
              <a:buNone/>
            </a:pPr>
            <a:r>
              <a:rPr lang="pl" sz="1200" dirty="0">
                <a:solidFill>
                  <a:schemeClr val="dk1"/>
                </a:solidFill>
              </a:rPr>
              <a:t>Jako partner gmina Yspertal jest w projekcie odpowiedzialna za monitoring narodowy wszystkich partnerów austriackich i ich wsparcie w realizacji celów.</a:t>
            </a:r>
          </a:p>
          <a:p>
            <a:pPr lvl="0" rtl="0">
              <a:lnSpc>
                <a:spcPct val="115000"/>
              </a:lnSpc>
              <a:buClr>
                <a:schemeClr val="dk1"/>
              </a:buClr>
              <a:buSzPct val="91666"/>
              <a:buFont typeface="Arial"/>
              <a:buNone/>
            </a:pPr>
            <a:r>
              <a:rPr lang="pl" sz="1200" dirty="0">
                <a:solidFill>
                  <a:schemeClr val="dk1"/>
                </a:solidFill>
                <a:latin typeface="Times New Roman"/>
                <a:ea typeface="Times New Roman"/>
                <a:cs typeface="Times New Roman"/>
                <a:sym typeface="Times New Roman"/>
              </a:rPr>
              <a:t> </a:t>
            </a:r>
          </a:p>
          <a:p>
            <a:pPr lvl="0" rtl="0">
              <a:lnSpc>
                <a:spcPct val="115000"/>
              </a:lnSpc>
              <a:buClr>
                <a:schemeClr val="dk1"/>
              </a:buClr>
              <a:buSzPct val="91666"/>
              <a:buFont typeface="Arial"/>
              <a:buNone/>
            </a:pPr>
            <a:r>
              <a:rPr lang="pl" sz="1200" b="1" dirty="0">
                <a:solidFill>
                  <a:schemeClr val="dk1"/>
                </a:solidFill>
              </a:rPr>
              <a:t>The HLUW – </a:t>
            </a:r>
            <a:r>
              <a:rPr lang="pl" sz="1200" dirty="0">
                <a:solidFill>
                  <a:schemeClr val="dk1"/>
                </a:solidFill>
              </a:rPr>
              <a:t>to szkoła o zasięgu ogólnoaustirackim,  o profilu edukacji ekologicznej. Ksztsałci uczniów w zakresie gospodarki komunalnej i przemysłowej, zarządzania środowiskiem, energią i zasobami wodnymi. To katolicka prywatna szkoła, która jest jakby motorem dla propagowania zrównoważonego rozwoju i innowacyjności w tym zakresie w regionie. Uczniowie uczęszczający do tej szkoły przyjeżdżają z całej Austrii, więc można powiedzieć, że jej zasięg i wpływ jest nawet narodowy.</a:t>
            </a:r>
          </a:p>
          <a:p>
            <a:pPr lvl="0" rtl="0">
              <a:lnSpc>
                <a:spcPct val="115000"/>
              </a:lnSpc>
              <a:buClr>
                <a:schemeClr val="dk1"/>
              </a:buClr>
              <a:buSzPct val="91666"/>
              <a:buFont typeface="Arial"/>
              <a:buNone/>
            </a:pPr>
            <a:r>
              <a:rPr lang="pl" sz="1200" dirty="0">
                <a:solidFill>
                  <a:schemeClr val="dk1"/>
                </a:solidFill>
              </a:rPr>
              <a:t>W projekcie szkoła jest zdecydowanym ekspertem w zakresie szeroko pojętej edukacji ekologicznej, a także była podmiotem badań naukowych, w wyniku których powstaje praca licencjacka na  Uniwersytecie Rolniczo-Pedagogicznym w Wiedniu.</a:t>
            </a:r>
          </a:p>
          <a:p>
            <a:pPr lvl="0" rtl="0">
              <a:lnSpc>
                <a:spcPct val="115000"/>
              </a:lnSpc>
              <a:buClr>
                <a:schemeClr val="dk1"/>
              </a:buClr>
              <a:buSzPct val="91666"/>
              <a:buFont typeface="Arial"/>
              <a:buNone/>
            </a:pPr>
            <a:endParaRPr lang="pl" sz="1200" b="1" dirty="0">
              <a:solidFill>
                <a:schemeClr val="dk1"/>
              </a:solidFill>
            </a:endParaRPr>
          </a:p>
          <a:p>
            <a:pPr lvl="0" rtl="0">
              <a:lnSpc>
                <a:spcPct val="115000"/>
              </a:lnSpc>
              <a:buClr>
                <a:schemeClr val="dk1"/>
              </a:buClr>
              <a:buSzPct val="91666"/>
              <a:buFont typeface="Arial"/>
              <a:buNone/>
            </a:pPr>
            <a:r>
              <a:rPr lang="pl" sz="1200" b="1" dirty="0">
                <a:solidFill>
                  <a:schemeClr val="dk1"/>
                </a:solidFill>
              </a:rPr>
              <a:t>Uniwersytet Rolniczo-Pedagogiczny w Wiedniu – </a:t>
            </a:r>
            <a:r>
              <a:rPr lang="pl" sz="1200" dirty="0">
                <a:solidFill>
                  <a:schemeClr val="dk1"/>
                </a:solidFill>
              </a:rPr>
              <a:t>specjalizuje się w:</a:t>
            </a:r>
          </a:p>
          <a:p>
            <a:pPr indent="-227960">
              <a:lnSpc>
                <a:spcPct val="115000"/>
              </a:lnSpc>
              <a:buClr>
                <a:schemeClr val="dk1"/>
              </a:buClr>
              <a:buSzPct val="91666"/>
            </a:pPr>
            <a:r>
              <a:rPr lang="pl" sz="1200" dirty="0">
                <a:solidFill>
                  <a:schemeClr val="dk1"/>
                </a:solidFill>
              </a:rPr>
              <a:t>·</a:t>
            </a:r>
            <a:r>
              <a:rPr lang="pl" sz="700" dirty="0">
                <a:solidFill>
                  <a:schemeClr val="dk1"/>
                </a:solidFill>
                <a:latin typeface="Times New Roman"/>
                <a:ea typeface="Times New Roman"/>
                <a:cs typeface="Times New Roman"/>
                <a:sym typeface="Times New Roman"/>
              </a:rPr>
              <a:t>         </a:t>
            </a:r>
            <a:r>
              <a:rPr lang="pl" sz="1200" dirty="0">
                <a:solidFill>
                  <a:schemeClr val="dk1"/>
                </a:solidFill>
              </a:rPr>
              <a:t>Pedagogicznym podejściu opartym na badaniach i doświadczaniu przez działanie w dziedzinie kształcenia zawodowego,</a:t>
            </a:r>
          </a:p>
          <a:p>
            <a:pPr indent="-227960">
              <a:lnSpc>
                <a:spcPct val="115000"/>
              </a:lnSpc>
              <a:buClr>
                <a:schemeClr val="dk1"/>
              </a:buClr>
              <a:buSzPct val="91666"/>
            </a:pPr>
            <a:r>
              <a:rPr lang="pl" sz="1200" dirty="0">
                <a:solidFill>
                  <a:schemeClr val="dk1"/>
                </a:solidFill>
              </a:rPr>
              <a:t>·</a:t>
            </a:r>
            <a:r>
              <a:rPr lang="pl" sz="700" dirty="0">
                <a:solidFill>
                  <a:schemeClr val="dk1"/>
                </a:solidFill>
                <a:latin typeface="Times New Roman"/>
                <a:ea typeface="Times New Roman"/>
                <a:cs typeface="Times New Roman"/>
                <a:sym typeface="Times New Roman"/>
              </a:rPr>
              <a:t>         </a:t>
            </a:r>
            <a:r>
              <a:rPr lang="pl" sz="1200" dirty="0">
                <a:solidFill>
                  <a:schemeClr val="dk1"/>
                </a:solidFill>
              </a:rPr>
              <a:t>Wczesnej identyfikacji narodowych i międzynarodowych udoskonaleń i natychmiastowym dostosowaniom do potrzeb edukacyjnych,  </a:t>
            </a:r>
          </a:p>
          <a:p>
            <a:pPr indent="-227960">
              <a:lnSpc>
                <a:spcPct val="115000"/>
              </a:lnSpc>
              <a:buClr>
                <a:schemeClr val="dk1"/>
              </a:buClr>
              <a:buSzPct val="91666"/>
            </a:pPr>
            <a:r>
              <a:rPr lang="pl" sz="1200" dirty="0">
                <a:solidFill>
                  <a:schemeClr val="dk1"/>
                </a:solidFill>
              </a:rPr>
              <a:t>·</a:t>
            </a:r>
            <a:r>
              <a:rPr lang="pl" sz="700" dirty="0">
                <a:solidFill>
                  <a:schemeClr val="dk1"/>
                </a:solidFill>
                <a:latin typeface="Times New Roman"/>
                <a:ea typeface="Times New Roman"/>
                <a:cs typeface="Times New Roman"/>
                <a:sym typeface="Times New Roman"/>
              </a:rPr>
              <a:t>         </a:t>
            </a:r>
            <a:r>
              <a:rPr lang="pl" sz="1200" dirty="0">
                <a:solidFill>
                  <a:schemeClr val="dk1"/>
                </a:solidFill>
              </a:rPr>
              <a:t>Programach nauczania nastawionych na potrzeby regionu oraz klientów,</a:t>
            </a:r>
          </a:p>
          <a:p>
            <a:pPr indent="-227960">
              <a:lnSpc>
                <a:spcPct val="115000"/>
              </a:lnSpc>
              <a:buClr>
                <a:schemeClr val="dk1"/>
              </a:buClr>
              <a:buSzPct val="91666"/>
            </a:pPr>
            <a:r>
              <a:rPr lang="pl" sz="1200" dirty="0">
                <a:solidFill>
                  <a:schemeClr val="dk1"/>
                </a:solidFill>
              </a:rPr>
              <a:t>·</a:t>
            </a:r>
            <a:r>
              <a:rPr lang="pl" sz="700" dirty="0">
                <a:solidFill>
                  <a:schemeClr val="dk1"/>
                </a:solidFill>
                <a:latin typeface="Times New Roman"/>
                <a:ea typeface="Times New Roman"/>
                <a:cs typeface="Times New Roman"/>
                <a:sym typeface="Times New Roman"/>
              </a:rPr>
              <a:t>         </a:t>
            </a:r>
            <a:r>
              <a:rPr lang="pl" sz="1200" dirty="0">
                <a:solidFill>
                  <a:schemeClr val="dk1"/>
                </a:solidFill>
              </a:rPr>
              <a:t>Zrównoważonym rozwoju rynku edukacyjnego w celu utrzymania i ożywienia specyficznej kultury terenów wiejskich,</a:t>
            </a:r>
          </a:p>
          <a:p>
            <a:pPr indent="-227960">
              <a:lnSpc>
                <a:spcPct val="115000"/>
              </a:lnSpc>
              <a:buClr>
                <a:schemeClr val="dk1"/>
              </a:buClr>
              <a:buSzPct val="91666"/>
            </a:pPr>
            <a:r>
              <a:rPr lang="pl" sz="1200" dirty="0">
                <a:solidFill>
                  <a:schemeClr val="dk1"/>
                </a:solidFill>
              </a:rPr>
              <a:t>·</a:t>
            </a:r>
            <a:r>
              <a:rPr lang="pl" sz="700" dirty="0">
                <a:solidFill>
                  <a:schemeClr val="dk1"/>
                </a:solidFill>
                <a:latin typeface="Times New Roman"/>
                <a:ea typeface="Times New Roman"/>
                <a:cs typeface="Times New Roman"/>
                <a:sym typeface="Times New Roman"/>
              </a:rPr>
              <a:t>         </a:t>
            </a:r>
            <a:r>
              <a:rPr lang="pl" sz="1200" dirty="0">
                <a:solidFill>
                  <a:schemeClr val="dk1"/>
                </a:solidFill>
              </a:rPr>
              <a:t>Edukacji na poziomie licencjackim i magisterskim</a:t>
            </a:r>
          </a:p>
          <a:p>
            <a:pPr lvl="0" rtl="0">
              <a:lnSpc>
                <a:spcPct val="115000"/>
              </a:lnSpc>
              <a:buClr>
                <a:schemeClr val="dk1"/>
              </a:buClr>
              <a:buSzPct val="91666"/>
              <a:buFont typeface="Arial"/>
              <a:buNone/>
            </a:pPr>
            <a:r>
              <a:rPr lang="pl" sz="1200" dirty="0">
                <a:solidFill>
                  <a:schemeClr val="dk1"/>
                </a:solidFill>
              </a:rPr>
              <a:t>Wkład Uniwersytetu w projekt to:</a:t>
            </a:r>
          </a:p>
          <a:p>
            <a:pPr indent="-227960">
              <a:lnSpc>
                <a:spcPct val="115000"/>
              </a:lnSpc>
              <a:buClr>
                <a:schemeClr val="dk1"/>
              </a:buClr>
              <a:buSzPct val="91666"/>
            </a:pPr>
            <a:r>
              <a:rPr lang="pl" sz="1200" dirty="0">
                <a:solidFill>
                  <a:schemeClr val="dk1"/>
                </a:solidFill>
              </a:rPr>
              <a:t>·</a:t>
            </a:r>
            <a:r>
              <a:rPr lang="pl" sz="700" dirty="0">
                <a:solidFill>
                  <a:schemeClr val="dk1"/>
                </a:solidFill>
                <a:latin typeface="Times New Roman"/>
                <a:ea typeface="Times New Roman"/>
                <a:cs typeface="Times New Roman"/>
                <a:sym typeface="Times New Roman"/>
              </a:rPr>
              <a:t>         </a:t>
            </a:r>
            <a:r>
              <a:rPr lang="pl" sz="1200" dirty="0">
                <a:solidFill>
                  <a:schemeClr val="dk1"/>
                </a:solidFill>
              </a:rPr>
              <a:t>Napisanie pracy licencjackiej</a:t>
            </a:r>
          </a:p>
          <a:p>
            <a:pPr indent="-227960">
              <a:lnSpc>
                <a:spcPct val="115000"/>
              </a:lnSpc>
              <a:buClr>
                <a:schemeClr val="dk1"/>
              </a:buClr>
              <a:buSzPct val="91666"/>
            </a:pPr>
            <a:r>
              <a:rPr lang="pl" sz="1200" dirty="0">
                <a:solidFill>
                  <a:schemeClr val="dk1"/>
                </a:solidFill>
              </a:rPr>
              <a:t>·</a:t>
            </a:r>
            <a:r>
              <a:rPr lang="pl" sz="700" dirty="0">
                <a:solidFill>
                  <a:schemeClr val="dk1"/>
                </a:solidFill>
                <a:latin typeface="Times New Roman"/>
                <a:ea typeface="Times New Roman"/>
                <a:cs typeface="Times New Roman"/>
                <a:sym typeface="Times New Roman"/>
              </a:rPr>
              <a:t>         </a:t>
            </a:r>
            <a:r>
              <a:rPr lang="pl" sz="1200" dirty="0">
                <a:solidFill>
                  <a:schemeClr val="dk1"/>
                </a:solidFill>
              </a:rPr>
              <a:t>Wdrożenie i przystosowanie ideii Akademii Letniej na terenie Waldviertel,</a:t>
            </a:r>
          </a:p>
          <a:p>
            <a:pPr indent="-227960">
              <a:lnSpc>
                <a:spcPct val="115000"/>
              </a:lnSpc>
              <a:buClr>
                <a:schemeClr val="dk1"/>
              </a:buClr>
              <a:buSzPct val="91666"/>
            </a:pPr>
            <a:r>
              <a:rPr lang="pl" sz="1200" dirty="0">
                <a:solidFill>
                  <a:schemeClr val="dk1"/>
                </a:solidFill>
              </a:rPr>
              <a:t>·</a:t>
            </a:r>
            <a:r>
              <a:rPr lang="pl" sz="700" dirty="0">
                <a:solidFill>
                  <a:schemeClr val="dk1"/>
                </a:solidFill>
                <a:latin typeface="Times New Roman"/>
                <a:ea typeface="Times New Roman"/>
                <a:cs typeface="Times New Roman"/>
                <a:sym typeface="Times New Roman"/>
              </a:rPr>
              <a:t>         </a:t>
            </a:r>
            <a:r>
              <a:rPr lang="pl" sz="1200" dirty="0">
                <a:solidFill>
                  <a:schemeClr val="dk1"/>
                </a:solidFill>
              </a:rPr>
              <a:t>ewaluacja kursów</a:t>
            </a:r>
          </a:p>
          <a:p>
            <a:pPr indent="-227960">
              <a:lnSpc>
                <a:spcPct val="115000"/>
              </a:lnSpc>
              <a:buClr>
                <a:schemeClr val="dk1"/>
              </a:buClr>
              <a:buSzPct val="91666"/>
            </a:pPr>
            <a:r>
              <a:rPr lang="pl" sz="1200" dirty="0">
                <a:solidFill>
                  <a:schemeClr val="dk1"/>
                </a:solidFill>
              </a:rPr>
              <a:t>·</a:t>
            </a:r>
            <a:r>
              <a:rPr lang="pl" sz="700" dirty="0">
                <a:solidFill>
                  <a:schemeClr val="dk1"/>
                </a:solidFill>
                <a:latin typeface="Times New Roman"/>
                <a:ea typeface="Times New Roman"/>
                <a:cs typeface="Times New Roman"/>
                <a:sym typeface="Times New Roman"/>
              </a:rPr>
              <a:t>         </a:t>
            </a:r>
            <a:r>
              <a:rPr lang="pl" sz="1200" dirty="0">
                <a:solidFill>
                  <a:schemeClr val="dk1"/>
                </a:solidFill>
              </a:rPr>
              <a:t>utworzenie przewodnika dot. wdrożeń tego typu w innych regionach.</a:t>
            </a:r>
          </a:p>
          <a:p>
            <a:pPr lvl="0" rtl="0">
              <a:lnSpc>
                <a:spcPct val="115000"/>
              </a:lnSpc>
              <a:buClr>
                <a:schemeClr val="dk1"/>
              </a:buClr>
              <a:buSzPct val="91666"/>
              <a:buFont typeface="Arial"/>
              <a:buNone/>
            </a:pPr>
            <a:r>
              <a:rPr lang="pl" sz="1200" b="1" dirty="0">
                <a:solidFill>
                  <a:schemeClr val="dk1"/>
                </a:solidFill>
              </a:rPr>
              <a:t> </a:t>
            </a:r>
          </a:p>
          <a:p>
            <a:pPr lvl="0" rtl="0">
              <a:lnSpc>
                <a:spcPct val="115000"/>
              </a:lnSpc>
              <a:buClr>
                <a:schemeClr val="dk1"/>
              </a:buClr>
              <a:buSzPct val="91666"/>
              <a:buFont typeface="Arial"/>
              <a:buNone/>
            </a:pPr>
            <a:r>
              <a:rPr lang="pl" sz="1200" b="1" dirty="0">
                <a:solidFill>
                  <a:schemeClr val="dk1"/>
                </a:solidFill>
              </a:rPr>
              <a:t>Volkshochschule Südliches Waldviertel</a:t>
            </a:r>
          </a:p>
          <a:p>
            <a:pPr lvl="0" rtl="0">
              <a:lnSpc>
                <a:spcPct val="115000"/>
              </a:lnSpc>
              <a:buClr>
                <a:schemeClr val="dk1"/>
              </a:buClr>
              <a:buSzPct val="91666"/>
              <a:buFont typeface="Arial"/>
              <a:buNone/>
            </a:pPr>
            <a:r>
              <a:rPr lang="pl" sz="1200" dirty="0">
                <a:solidFill>
                  <a:schemeClr val="dk1"/>
                </a:solidFill>
              </a:rPr>
              <a:t>Głównym celem Centrum Edukacji jest umożliwienie dostępu do edukacji dorosłym mieszkańcom całego region. Możliwości szkoleń w regionie są bogate i stale rozwijane.</a:t>
            </a:r>
          </a:p>
          <a:p>
            <a:pPr lvl="0" rtl="0">
              <a:lnSpc>
                <a:spcPct val="115000"/>
              </a:lnSpc>
              <a:buClr>
                <a:schemeClr val="dk1"/>
              </a:buClr>
              <a:buSzPct val="91666"/>
              <a:buFont typeface="Arial"/>
              <a:buNone/>
            </a:pPr>
            <a:r>
              <a:rPr lang="pl" sz="1200" dirty="0">
                <a:solidFill>
                  <a:schemeClr val="dk1"/>
                </a:solidFill>
              </a:rPr>
              <a:t>Jako partner Centrum dokonało ewaluacji potrzeb i życzeń lokalnej społeczności w zakresie edukacji zrównoważonego rozwoju. Badania te były podstawą do utworzenia Letniej Akademii.</a:t>
            </a:r>
          </a:p>
          <a:p>
            <a:pPr lvl="0" rtl="0">
              <a:lnSpc>
                <a:spcPct val="115000"/>
              </a:lnSpc>
              <a:buClr>
                <a:schemeClr val="dk1"/>
              </a:buClr>
              <a:buSzPct val="91666"/>
              <a:buFont typeface="Arial"/>
              <a:buNone/>
            </a:pPr>
            <a:r>
              <a:rPr lang="pl" sz="1200" dirty="0">
                <a:solidFill>
                  <a:schemeClr val="dk1"/>
                </a:solidFill>
              </a:rPr>
              <a:t>Ponadto wraz z innymi partnerami projektu centrum przygotowało przewodnik wdrażania przedsięwzięć na miarę Letniej Akademii dla innych regionów europejskich. Przewodnik ten pozwoli efektywnie wdrażać takie inicjatywy oraz uniknąć popełniania błędów.</a:t>
            </a:r>
          </a:p>
          <a:p>
            <a:pPr lvl="0" rtl="0">
              <a:lnSpc>
                <a:spcPct val="115000"/>
              </a:lnSpc>
              <a:buClr>
                <a:schemeClr val="dk1"/>
              </a:buClr>
              <a:buSzPct val="91666"/>
              <a:buFont typeface="Arial"/>
              <a:buNone/>
            </a:pPr>
            <a:endParaRPr lang="pl" sz="1200" b="1"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93663" y="746125"/>
            <a:ext cx="6627812"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1516" y="4724203"/>
            <a:ext cx="5452109" cy="4475560"/>
          </a:xfrm>
          <a:prstGeom prst="rect">
            <a:avLst/>
          </a:prstGeom>
        </p:spPr>
        <p:txBody>
          <a:bodyPr lIns="91169" tIns="91169" rIns="91169" bIns="91169" anchor="t" anchorCtr="0">
            <a:noAutofit/>
          </a:bodyPr>
          <a:lstStyle/>
          <a:p>
            <a:pPr lvl="0" rtl="0">
              <a:buNone/>
            </a:pPr>
            <a:r>
              <a:rPr lang="pl" b="1" dirty="0"/>
              <a:t>Powiat Cieszyński - </a:t>
            </a:r>
            <a:r>
              <a:rPr lang="pl" dirty="0"/>
              <a:t>Terytorium powiatu to 730 km2, so stanowi około 6% powierzchni wojewodztwa śląskiego. Populacja powiatu wynosi 173 tysiące mieszkańców, z czego około połowa zamieszkuje tereny wiejskie. Sytuacja ekonomiczna regionu jest przeciętna, biorąc pod uwagę sytuację krajową. Mozemy poszczycić się dużą licza zarejestrowanych firm, wysokim poziomem i zróżnicowaniem edukacji, ale stopa bezrobocia utrzymuje się na poziomie </a:t>
            </a:r>
            <a:r>
              <a:rPr lang="pl" dirty="0">
                <a:solidFill>
                  <a:srgbClr val="FF0000"/>
                </a:solidFill>
              </a:rPr>
              <a:t>…... </a:t>
            </a:r>
          </a:p>
          <a:p>
            <a:pPr lvl="0" rtl="0">
              <a:buNone/>
            </a:pPr>
            <a:r>
              <a:rPr lang="pl" dirty="0"/>
              <a:t>PC pełni rolę koordynatora, nadzoruję i monitoruje postępy i realizację celów wśród wszystkich partnerów. Jego działania obejmują zarówno zakres działań narodowych oraz międzynarodowych. </a:t>
            </a:r>
          </a:p>
          <a:p>
            <a:pPr lvl="0" rtl="0">
              <a:buClr>
                <a:schemeClr val="dk1"/>
              </a:buClr>
              <a:buSzPct val="100000"/>
              <a:buFont typeface="Arial"/>
              <a:buNone/>
            </a:pPr>
            <a:r>
              <a:rPr lang="pl" dirty="0"/>
              <a:t>  </a:t>
            </a:r>
            <a:endParaRPr lang="pl" dirty="0">
              <a:solidFill>
                <a:schemeClr val="dk1"/>
              </a:solidFill>
            </a:endParaRPr>
          </a:p>
          <a:p>
            <a:pPr lvl="0" rtl="0">
              <a:buNone/>
            </a:pPr>
            <a:r>
              <a:rPr lang="pl" b="1" dirty="0"/>
              <a:t>ZS im. SZbyinskiego</a:t>
            </a:r>
            <a:r>
              <a:rPr lang="pl" dirty="0"/>
              <a:t> - szkoła publiczna o zróżnicowanych profilach nauczania. Szkoła ma 60 letnie doświadczenie, a na przestrzeni lat specjalności edukacji zmieniały się począwszy od rolnictwa, agroturystyki, odykacji ogólnokształcącej, aż po specjalistyczną i wysoko notowaną informatyczną. </a:t>
            </a:r>
          </a:p>
          <a:p>
            <a:pPr lvl="0" rtl="0">
              <a:buNone/>
            </a:pPr>
            <a:r>
              <a:rPr lang="pl" dirty="0"/>
              <a:t>Szkóla to doświadczony partner, uczestniczący do tej pory w wielu projektach finansowanych z UE i innych źródeł: Comenius (projekty szkolny, asystentura), Leonardo da Vinci (mobilności kadry oraz partnerstwo), Junior Eco Expert Project (Fundusz Wyszechradzki), polsko-niemiecka </a:t>
            </a:r>
            <a:r>
              <a:rPr lang="pl" dirty="0">
                <a:solidFill>
                  <a:schemeClr val="dk1"/>
                </a:solidFill>
              </a:rPr>
              <a:t>wymiana młodzieży. </a:t>
            </a:r>
          </a:p>
          <a:p>
            <a:pPr lvl="0" rtl="0">
              <a:buNone/>
            </a:pPr>
            <a:r>
              <a:rPr lang="pl" dirty="0">
                <a:solidFill>
                  <a:schemeClr val="dk1"/>
                </a:solidFill>
              </a:rPr>
              <a:t>Rola szkoły była znacząca, tym bardziej , że projekt wpływał głównie na dziłąnia szkoły, motodologię nauczania, jakość szkolnictwa, innowacje i udoskonalenia proponowane były uczniom, rodzicom i nauczycielom. </a:t>
            </a:r>
          </a:p>
          <a:p>
            <a:pPr lvl="0" rtl="0">
              <a:buNone/>
            </a:pPr>
            <a:r>
              <a:rPr lang="pl" dirty="0">
                <a:solidFill>
                  <a:schemeClr val="dk1"/>
                </a:solidFill>
              </a:rPr>
              <a:t>Szybiński odpowiedzialny był za:</a:t>
            </a:r>
          </a:p>
          <a:p>
            <a:pPr marL="170970" indent="-170970">
              <a:buFont typeface="Arial" panose="020B0604020202020204" pitchFamily="34" charset="0"/>
              <a:buChar char="•"/>
            </a:pPr>
            <a:r>
              <a:rPr lang="pl" dirty="0">
                <a:solidFill>
                  <a:schemeClr val="dk1"/>
                </a:solidFill>
              </a:rPr>
              <a:t>ewaluacje i dyseminację, </a:t>
            </a:r>
          </a:p>
          <a:p>
            <a:pPr marL="170970" indent="-170970">
              <a:buFont typeface="Arial" panose="020B0604020202020204" pitchFamily="34" charset="0"/>
              <a:buChar char="•"/>
            </a:pPr>
            <a:r>
              <a:rPr lang="pl" dirty="0">
                <a:solidFill>
                  <a:schemeClr val="dk1"/>
                </a:solidFill>
              </a:rPr>
              <a:t>prowadzenie badań dot. egzaminów końcowych, </a:t>
            </a:r>
          </a:p>
          <a:p>
            <a:pPr marL="170970" indent="-170970">
              <a:buFont typeface="Arial" panose="020B0604020202020204" pitchFamily="34" charset="0"/>
              <a:buChar char="•"/>
            </a:pPr>
            <a:r>
              <a:rPr lang="pl" dirty="0">
                <a:solidFill>
                  <a:schemeClr val="dk1"/>
                </a:solidFill>
              </a:rPr>
              <a:t>badanie i analizę metod uczenia się uczniów oraz ich  sposobu przygotowywania do egzaminów</a:t>
            </a:r>
          </a:p>
          <a:p>
            <a:pPr marL="170970" indent="-170970">
              <a:buFont typeface="Arial" panose="020B0604020202020204" pitchFamily="34" charset="0"/>
              <a:buChar char="•"/>
            </a:pPr>
            <a:r>
              <a:rPr lang="pl" dirty="0">
                <a:solidFill>
                  <a:schemeClr val="dk1"/>
                </a:solidFill>
              </a:rPr>
              <a:t>dzielenie się doświadczeniami w zakresie egzaminów zewnętrzynch</a:t>
            </a:r>
          </a:p>
          <a:p>
            <a:pPr marL="170970" indent="-170970">
              <a:buFont typeface="Arial" panose="020B0604020202020204" pitchFamily="34" charset="0"/>
              <a:buChar char="•"/>
            </a:pPr>
            <a:r>
              <a:rPr lang="pl" dirty="0">
                <a:solidFill>
                  <a:schemeClr val="dk1"/>
                </a:solidFill>
              </a:rPr>
              <a:t>badanie potrzeb uzniów w zakresie uczenia się </a:t>
            </a:r>
          </a:p>
          <a:p>
            <a:pPr marL="170970" indent="-170970">
              <a:buFont typeface="Arial" panose="020B0604020202020204" pitchFamily="34" charset="0"/>
              <a:buChar char="•"/>
            </a:pPr>
            <a:r>
              <a:rPr lang="pl" dirty="0">
                <a:solidFill>
                  <a:schemeClr val="dk1"/>
                </a:solidFill>
              </a:rPr>
              <a:t>tworzenie produktów projektowch oraz ich upowszechnianie, </a:t>
            </a:r>
          </a:p>
          <a:p>
            <a:pPr marL="170970" indent="-170970">
              <a:buFont typeface="Arial" panose="020B0604020202020204" pitchFamily="34" charset="0"/>
              <a:buChar char="•"/>
            </a:pPr>
            <a:r>
              <a:rPr lang="pl" dirty="0">
                <a:solidFill>
                  <a:schemeClr val="dk1"/>
                </a:solidFill>
              </a:rPr>
              <a:t>sprawy organizacyjne</a:t>
            </a:r>
          </a:p>
          <a:p>
            <a:pPr lvl="0" rtl="0">
              <a:buNone/>
            </a:pPr>
            <a:endParaRPr lang="pl" b="1" dirty="0" smtClean="0"/>
          </a:p>
          <a:p>
            <a:pPr lvl="0" rtl="0">
              <a:buNone/>
            </a:pPr>
            <a:r>
              <a:rPr lang="pl" b="1" dirty="0" smtClean="0"/>
              <a:t>ZPPP</a:t>
            </a:r>
            <a:r>
              <a:rPr lang="pl" dirty="0" smtClean="0"/>
              <a:t> </a:t>
            </a:r>
            <a:r>
              <a:rPr lang="pl" dirty="0"/>
              <a:t>- instytucja publiczna nadzorowana przez Powiat Cieszyński. Wspólparcuja z przedszkolami, szkołami podstawowymi, środnimi, 9 gminami Powiatu Cieszyńskiego. Pracownicy to wykształceni psychologowie, metodycy, logopedzi, doradcy zawodowi. </a:t>
            </a:r>
          </a:p>
          <a:p>
            <a:pPr lvl="0" rtl="0">
              <a:buNone/>
            </a:pPr>
            <a:r>
              <a:rPr lang="pl" dirty="0"/>
              <a:t>Instytucja wspierała projekt wiedzą, doświadczeniem oraz prowadziła działania wpływające na grupy docelowe: nauczycieli, rodziców oraz uczniów. Organizowała warsztaty edukacyjno psychologiczne dla w/w grup. Ponadto aktywnie uczestniczyła w pracach nad usprawnieniem współpracy rodziców i szkoły, nad zaangażowaniem ich w proces uczenia / nauczania, w życie szkoły. zppp, ze względu na swój zasięg działalności i dostępność do różnych grup docelowych, jest efektywnym kanałem upowszechniania naszych materiłów / produktów projektowych oraz rezultatów badań. </a:t>
            </a:r>
          </a:p>
          <a:p>
            <a:endParaRPr lang="pl"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93663" y="746125"/>
            <a:ext cx="6627812"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1516" y="4724203"/>
            <a:ext cx="5452109" cy="4475560"/>
          </a:xfrm>
          <a:prstGeom prst="rect">
            <a:avLst/>
          </a:prstGeom>
        </p:spPr>
        <p:txBody>
          <a:bodyPr lIns="91169" tIns="91169" rIns="91169" bIns="91169" anchor="t" anchorCtr="0">
            <a:noAutofit/>
          </a:bodyPr>
          <a:lstStyle/>
          <a:p>
            <a:pPr lvl="0" rtl="0">
              <a:buNone/>
            </a:pPr>
            <a:r>
              <a:rPr lang="pl-PL" sz="700" dirty="0">
                <a:solidFill>
                  <a:schemeClr val="dk1"/>
                </a:solidFill>
                <a:latin typeface="Times New Roman"/>
                <a:ea typeface="Times New Roman"/>
                <a:cs typeface="Times New Roman"/>
                <a:sym typeface="Times New Roman"/>
              </a:rPr>
              <a:t>P</a:t>
            </a:r>
            <a:r>
              <a:rPr lang="pl" sz="700" dirty="0">
                <a:solidFill>
                  <a:schemeClr val="dk1"/>
                </a:solidFill>
                <a:latin typeface="Times New Roman"/>
                <a:ea typeface="Times New Roman"/>
                <a:cs typeface="Times New Roman"/>
                <a:sym typeface="Times New Roman"/>
              </a:rPr>
              <a:t>ostawiliśmy sobie ambitne cele, chcieliśmy podnieść jakość edukacji, morale wśród uczniów, nauczyć się nowych rzeczy, podzielić się doświadczeniami i wykorzystać wiedzę w kreatywny sposób. Okazało się, że osiąganie nawet niemierzalnych celów jest możliwie. Nasz międzynarodowy zespół działał bardzo sprawinie i udało się nam zrealizować to co zaplanowaliśmy na początku</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93663" y="746125"/>
            <a:ext cx="6627812"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1516" y="4724203"/>
            <a:ext cx="5452109" cy="4475560"/>
          </a:xfrm>
          <a:prstGeom prst="rect">
            <a:avLst/>
          </a:prstGeom>
        </p:spPr>
        <p:txBody>
          <a:bodyPr lIns="91169" tIns="91169" rIns="91169" bIns="91169" anchor="t" anchorCtr="0">
            <a:noAutofit/>
          </a:bodyPr>
          <a:lstStyle/>
          <a:p>
            <a:r>
              <a:rPr lang="pl" sz="1200" dirty="0">
                <a:solidFill>
                  <a:schemeClr val="dk1"/>
                </a:solidFill>
              </a:rPr>
              <a:t>Poza stricte tematycznymi celami, osiągnęliśmy dużo więcej. Nasze otwarcie na nowe, doświadczenia i podniesienie kwalifikacji z pewnością zaprocentują w przyszłości. </a:t>
            </a:r>
          </a:p>
          <a:p>
            <a:endParaRPr lang="pl" sz="1200" dirty="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93663" y="746125"/>
            <a:ext cx="6627812"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1516" y="4724203"/>
            <a:ext cx="5452109" cy="4475560"/>
          </a:xfrm>
          <a:prstGeom prst="rect">
            <a:avLst/>
          </a:prstGeom>
        </p:spPr>
        <p:txBody>
          <a:bodyPr lIns="91169" tIns="91169" rIns="91169" bIns="91169" anchor="t" anchorCtr="0">
            <a:noAutofit/>
          </a:bodyPr>
          <a:lstStyle/>
          <a:p>
            <a:pPr indent="-227960">
              <a:lnSpc>
                <a:spcPct val="115000"/>
              </a:lnSpc>
              <a:buClr>
                <a:schemeClr val="dk1"/>
              </a:buClr>
              <a:buSzPct val="91666"/>
            </a:pPr>
            <a:endParaRPr lang="pl" sz="1500" dirty="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93663" y="746125"/>
            <a:ext cx="6627812"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1516" y="4724203"/>
            <a:ext cx="5452109" cy="4475560"/>
          </a:xfrm>
          <a:prstGeom prst="rect">
            <a:avLst/>
          </a:prstGeom>
        </p:spPr>
        <p:txBody>
          <a:bodyPr lIns="91169" tIns="91169" rIns="91169" bIns="91169" anchor="t" anchorCtr="0">
            <a:noAutofit/>
          </a:bodyPr>
          <a:lstStyle/>
          <a:p>
            <a:pPr lvl="0" rtl="0">
              <a:buNone/>
            </a:pPr>
            <a:r>
              <a:rPr lang="pl" dirty="0"/>
              <a:t>Wszystkie działania były niezmiernie istotne, badania były żmudną pracą, ale w projekcie zadbaliśmy o różńorodność działań.  </a:t>
            </a:r>
          </a:p>
          <a:p>
            <a:endParaRPr lang="pl" dirty="0"/>
          </a:p>
          <a:p>
            <a:pPr lvl="0" rtl="0">
              <a:buNone/>
            </a:pPr>
            <a:r>
              <a:rPr lang="pl" dirty="0"/>
              <a:t>Pracowaliśmy wspólnie nad wyprodukowaniem ulotki, zawierającej zagadnienia z zakresu Motywacji oraz przygotowania do egzaminu maturalnego. </a:t>
            </a:r>
          </a:p>
          <a:p>
            <a:endParaRPr lang="pl" dirty="0"/>
          </a:p>
          <a:p>
            <a:pPr lvl="0" rtl="0">
              <a:buNone/>
            </a:pPr>
            <a:r>
              <a:rPr lang="pl" dirty="0"/>
              <a:t>Stworzyliśmy także przewodnik dla szkół, pedagogów, rodziców i nauczycieli dotyczący oraganizacji sprawnej i efektywnej współpracy pomiędzy rodzicem i szkołą. </a:t>
            </a:r>
          </a:p>
          <a:p>
            <a:endParaRPr lang="pl" dirty="0"/>
          </a:p>
          <a:p>
            <a:pPr lvl="0" rtl="0">
              <a:buNone/>
            </a:pPr>
            <a:r>
              <a:rPr lang="pl" dirty="0"/>
              <a:t>Wszystkie te działania prowadziliśmy podczas międzynarodowych i narodowych spoktań partnerów, kiedy to obserwowaliśmy lekcje, wymienialiśmy się doświadczeniami, pracowaliśmy w międzynarodowych zespołach nad poszczególnymi zagadnieniamii. Aby spotkania takie były efektywne zapewniliśmy uczestnikom polskiego konsorcjum kurs języka angielskiego. </a:t>
            </a:r>
          </a:p>
          <a:p>
            <a:endParaRPr lang="pl" dirty="0"/>
          </a:p>
          <a:p>
            <a:pPr lvl="0" rtl="0">
              <a:buNone/>
            </a:pPr>
            <a:r>
              <a:rPr lang="pl" dirty="0"/>
              <a:t>Nasze przedsięwzięcie było skierowane do różnych grup docelowych: nauczycieli, uczniów i rodziców. To dla nich zorganizowaliśmy warsztaty edukacyjno-psychologiczne. Nasi partnerzy zaproponowali  dorosłym mieszkańcom swojej gminy kursy w Akademii Letniej, a następnie stworzyli przewodnik dla innch gmin pragnących zainteresować się implementacją ich pomysłu. </a:t>
            </a:r>
          </a:p>
          <a:p>
            <a:endParaRPr lang="pl" dirty="0"/>
          </a:p>
          <a:p>
            <a:pPr lvl="0" rtl="0">
              <a:buNone/>
            </a:pPr>
            <a:r>
              <a:rPr lang="pl" dirty="0"/>
              <a:t>Stowrzyliśy stronę internetową oraz profil na fb, dziś organizujemy tę konferencję, aby przedstawić szerokiej publiczności nasz projekt! </a:t>
            </a:r>
          </a:p>
          <a:p>
            <a:endParaRPr lang="pl" dirty="0"/>
          </a:p>
          <a:p>
            <a:pPr lvl="0" rtl="0">
              <a:buNone/>
            </a:pPr>
            <a:r>
              <a:rPr lang="pl" dirty="0"/>
              <a:t>Musimy przyznać, że dzięki mnogości działąń i różnorodności zadań, nauczyliśmy się dużo i efektywnie wykorzystaliśmy dany nam czas. To były intensywne dwa lata owocnej współpracy.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1583342"/>
            <a:ext cx="7772400" cy="1159799"/>
          </a:xfrm>
          <a:prstGeom prst="rect">
            <a:avLst/>
          </a:prstGeom>
        </p:spPr>
        <p:txBody>
          <a:bodyPr lIns="91425" tIns="91425" rIns="91425" bIns="91425" anchor="b" anchorCtr="0"/>
          <a:lstStyle>
            <a:lvl1pPr indent="304800" algn="ctr">
              <a:buSzPct val="100000"/>
              <a:defRPr sz="4800"/>
            </a:lvl1pPr>
            <a:lvl2pPr indent="304800" algn="ctr">
              <a:buSzPct val="100000"/>
              <a:defRPr sz="4800"/>
            </a:lvl2pPr>
            <a:lvl3pPr indent="304800" algn="ctr">
              <a:buSzPct val="100000"/>
              <a:defRPr sz="4800"/>
            </a:lvl3pPr>
            <a:lvl4pPr indent="304800" algn="ctr">
              <a:buSzPct val="100000"/>
              <a:defRPr sz="4800"/>
            </a:lvl4pPr>
            <a:lvl5pPr indent="304800" algn="ctr">
              <a:buSzPct val="100000"/>
              <a:defRPr sz="4800"/>
            </a:lvl5pPr>
            <a:lvl6pPr indent="304800" algn="ctr">
              <a:buSzPct val="100000"/>
              <a:defRPr sz="4800"/>
            </a:lvl6pPr>
            <a:lvl7pPr indent="304800" algn="ctr">
              <a:buSzPct val="100000"/>
              <a:defRPr sz="4800"/>
            </a:lvl7pPr>
            <a:lvl8pPr indent="304800" algn="ctr">
              <a:buSzPct val="100000"/>
              <a:defRPr sz="4800"/>
            </a:lvl8pPr>
            <a:lvl9pPr indent="304800" algn="ctr">
              <a:buSzPct val="100000"/>
              <a:defRPr sz="4800"/>
            </a:lvl9pPr>
          </a:lstStyle>
          <a:p>
            <a:endParaRPr/>
          </a:p>
        </p:txBody>
      </p:sp>
      <p:sp>
        <p:nvSpPr>
          <p:cNvPr id="9" name="Shape 9"/>
          <p:cNvSpPr txBox="1">
            <a:spLocks noGrp="1"/>
          </p:cNvSpPr>
          <p:nvPr>
            <p:ph type="subTitle" idx="1"/>
          </p:nvPr>
        </p:nvSpPr>
        <p:spPr>
          <a:xfrm>
            <a:off x="685800" y="2840053"/>
            <a:ext cx="7772400" cy="784799"/>
          </a:xfrm>
          <a:prstGeom prst="rect">
            <a:avLst/>
          </a:prstGeom>
        </p:spPr>
        <p:txBody>
          <a:bodyPr lIns="91425" tIns="91425" rIns="91425" bIns="91425" anchor="t" anchorCtr="0"/>
          <a:lstStyle>
            <a:lvl1pPr marL="0" algn="ctr">
              <a:spcBef>
                <a:spcPts val="0"/>
              </a:spcBef>
              <a:buClr>
                <a:schemeClr val="dk2"/>
              </a:buClr>
              <a:buNone/>
              <a:defRPr>
                <a:solidFill>
                  <a:schemeClr val="dk2"/>
                </a:solidFill>
              </a:defRPr>
            </a:lvl1pPr>
            <a:lvl2pPr marL="0" indent="190500" algn="ctr">
              <a:spcBef>
                <a:spcPts val="0"/>
              </a:spcBef>
              <a:buClr>
                <a:schemeClr val="dk2"/>
              </a:buClr>
              <a:buSzPct val="100000"/>
              <a:buNone/>
              <a:defRPr sz="3000">
                <a:solidFill>
                  <a:schemeClr val="dk2"/>
                </a:solidFill>
              </a:defRPr>
            </a:lvl2pPr>
            <a:lvl3pPr marL="0" indent="190500" algn="ctr">
              <a:spcBef>
                <a:spcPts val="0"/>
              </a:spcBef>
              <a:buClr>
                <a:schemeClr val="dk2"/>
              </a:buClr>
              <a:buSzPct val="100000"/>
              <a:buNone/>
              <a:defRPr sz="3000">
                <a:solidFill>
                  <a:schemeClr val="dk2"/>
                </a:solidFill>
              </a:defRPr>
            </a:lvl3pPr>
            <a:lvl4pPr marL="0" indent="190500" algn="ctr">
              <a:spcBef>
                <a:spcPts val="0"/>
              </a:spcBef>
              <a:buClr>
                <a:schemeClr val="dk2"/>
              </a:buClr>
              <a:buSzPct val="100000"/>
              <a:buNone/>
              <a:defRPr sz="3000">
                <a:solidFill>
                  <a:schemeClr val="dk2"/>
                </a:solidFill>
              </a:defRPr>
            </a:lvl4pPr>
            <a:lvl5pPr marL="0" indent="190500" algn="ctr">
              <a:spcBef>
                <a:spcPts val="0"/>
              </a:spcBef>
              <a:buClr>
                <a:schemeClr val="dk2"/>
              </a:buClr>
              <a:buSzPct val="100000"/>
              <a:buNone/>
              <a:defRPr sz="3000">
                <a:solidFill>
                  <a:schemeClr val="dk2"/>
                </a:solidFill>
              </a:defRPr>
            </a:lvl5pPr>
            <a:lvl6pPr marL="0" indent="190500" algn="ctr">
              <a:spcBef>
                <a:spcPts val="0"/>
              </a:spcBef>
              <a:buClr>
                <a:schemeClr val="dk2"/>
              </a:buClr>
              <a:buSzPct val="100000"/>
              <a:buNone/>
              <a:defRPr sz="3000">
                <a:solidFill>
                  <a:schemeClr val="dk2"/>
                </a:solidFill>
              </a:defRPr>
            </a:lvl6pPr>
            <a:lvl7pPr marL="0" indent="190500" algn="ctr">
              <a:spcBef>
                <a:spcPts val="0"/>
              </a:spcBef>
              <a:buClr>
                <a:schemeClr val="dk2"/>
              </a:buClr>
              <a:buSzPct val="100000"/>
              <a:buNone/>
              <a:defRPr sz="3000">
                <a:solidFill>
                  <a:schemeClr val="dk2"/>
                </a:solidFill>
              </a:defRPr>
            </a:lvl7pPr>
            <a:lvl8pPr marL="0" indent="190500" algn="ctr">
              <a:spcBef>
                <a:spcPts val="0"/>
              </a:spcBef>
              <a:buClr>
                <a:schemeClr val="dk2"/>
              </a:buClr>
              <a:buSzPct val="100000"/>
              <a:buNone/>
              <a:defRPr sz="3000">
                <a:solidFill>
                  <a:schemeClr val="dk2"/>
                </a:solidFill>
              </a:defRPr>
            </a:lvl8pPr>
            <a:lvl9pPr marL="0" indent="190500" algn="ctr">
              <a:spcBef>
                <a:spcPts val="0"/>
              </a:spcBef>
              <a:buClr>
                <a:schemeClr val="dk2"/>
              </a:buClr>
              <a:buSzPct val="100000"/>
              <a:buNone/>
              <a:defRPr sz="3000">
                <a:solidFill>
                  <a:schemeClr val="dk2"/>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4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4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5" name="Shape 15"/>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6" name="Shape 16"/>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4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marL="285750" indent="-171450" algn="ctr">
              <a:spcBef>
                <a:spcPts val="360"/>
              </a:spcBef>
              <a:buSzPct val="100000"/>
              <a:buNone/>
              <a:defRPr sz="1800"/>
            </a:lvl1pPr>
          </a:lstStyle>
          <a:p>
            <a:endParaRP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p:spPr>
        <p:txBody>
          <a:bodyPr lIns="91425" tIns="91425" rIns="91425" bIns="91425" anchor="b" anchorCtr="0"/>
          <a:lstStyle>
            <a:lvl1pPr marL="0">
              <a:buClr>
                <a:schemeClr val="dk1"/>
              </a:buClr>
              <a:buSzPct val="100000"/>
              <a:buNone/>
              <a:defRPr sz="3600" b="1">
                <a:solidFill>
                  <a:schemeClr val="dk1"/>
                </a:solidFill>
              </a:defRPr>
            </a:lvl1pPr>
            <a:lvl2pPr marL="0" indent="228600">
              <a:buClr>
                <a:schemeClr val="dk1"/>
              </a:buClr>
              <a:buSzPct val="100000"/>
              <a:buNone/>
              <a:defRPr sz="3600" b="1">
                <a:solidFill>
                  <a:schemeClr val="dk1"/>
                </a:solidFil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marL="342900" indent="-152400">
              <a:spcBef>
                <a:spcPts val="600"/>
              </a:spcBef>
              <a:buClr>
                <a:schemeClr val="dk1"/>
              </a:buClr>
              <a:buSzPct val="100000"/>
              <a:defRPr sz="3000">
                <a:solidFill>
                  <a:schemeClr val="dk1"/>
                </a:solidFill>
              </a:defRPr>
            </a:lvl1pPr>
            <a:lvl2pPr marL="742950" indent="-133350">
              <a:spcBef>
                <a:spcPts val="480"/>
              </a:spcBef>
              <a:buClr>
                <a:schemeClr val="dk1"/>
              </a:buClr>
              <a:buSzPct val="100000"/>
              <a:defRPr sz="2400">
                <a:solidFill>
                  <a:schemeClr val="dk1"/>
                </a:solidFill>
              </a:defRPr>
            </a:lvl2pPr>
            <a:lvl3pPr marL="1143000" indent="-76200">
              <a:spcBef>
                <a:spcPts val="480"/>
              </a:spcBef>
              <a:buClr>
                <a:schemeClr val="dk1"/>
              </a:buClr>
              <a:buSzPct val="100000"/>
              <a:defRPr sz="2400">
                <a:solidFill>
                  <a:schemeClr val="dk1"/>
                </a:solidFill>
              </a:defRPr>
            </a:lvl3pPr>
            <a:lvl4pPr marL="1600200" indent="-114300">
              <a:spcBef>
                <a:spcPts val="360"/>
              </a:spcBef>
              <a:buClr>
                <a:schemeClr val="dk1"/>
              </a:buClr>
              <a:buSzPct val="100000"/>
              <a:defRPr sz="1800">
                <a:solidFill>
                  <a:schemeClr val="dk1"/>
                </a:solidFill>
              </a:defRPr>
            </a:lvl4pPr>
            <a:lvl5pPr marL="2057400" indent="-114300">
              <a:spcBef>
                <a:spcPts val="360"/>
              </a:spcBef>
              <a:buClr>
                <a:schemeClr val="dk1"/>
              </a:buClr>
              <a:buSzPct val="100000"/>
              <a:defRPr sz="1800">
                <a:solidFill>
                  <a:schemeClr val="dk1"/>
                </a:solidFill>
              </a:defRPr>
            </a:lvl5pPr>
            <a:lvl6pPr marL="2514600" indent="-114300">
              <a:spcBef>
                <a:spcPts val="360"/>
              </a:spcBef>
              <a:buClr>
                <a:schemeClr val="dk1"/>
              </a:buClr>
              <a:buSzPct val="100000"/>
              <a:defRPr sz="1800">
                <a:solidFill>
                  <a:schemeClr val="dk1"/>
                </a:solidFill>
              </a:defRPr>
            </a:lvl6pPr>
            <a:lvl7pPr marL="2971800" indent="-114300">
              <a:spcBef>
                <a:spcPts val="360"/>
              </a:spcBef>
              <a:buClr>
                <a:schemeClr val="dk1"/>
              </a:buClr>
              <a:buSzPct val="100000"/>
              <a:defRPr sz="1800">
                <a:solidFill>
                  <a:schemeClr val="dk1"/>
                </a:solidFill>
              </a:defRPr>
            </a:lvl7pPr>
            <a:lvl8pPr marL="3429000" indent="-114300">
              <a:spcBef>
                <a:spcPts val="360"/>
              </a:spcBef>
              <a:buClr>
                <a:schemeClr val="dk1"/>
              </a:buClr>
              <a:buSzPct val="100000"/>
              <a:defRPr sz="1800">
                <a:solidFill>
                  <a:schemeClr val="dk1"/>
                </a:solidFill>
              </a:defRPr>
            </a:lvl8pPr>
            <a:lvl9pPr marL="3886200" indent="-114300">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49.jpg"/><Relationship Id="rId4" Type="http://schemas.openxmlformats.org/officeDocument/2006/relationships/image" Target="../media/image48.jpg"/></Relationships>
</file>

<file path=ppt/slides/_rels/slide3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51.jp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4.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685800" y="267494"/>
            <a:ext cx="7772400" cy="3310206"/>
          </a:xfrm>
          <a:prstGeom prst="rect">
            <a:avLst/>
          </a:prstGeom>
        </p:spPr>
        <p:txBody>
          <a:bodyPr lIns="91425" tIns="91425" rIns="91425" bIns="91425" anchor="b" anchorCtr="0">
            <a:noAutofit/>
          </a:bodyPr>
          <a:lstStyle/>
          <a:p>
            <a:pPr lvl="0" rtl="0">
              <a:lnSpc>
                <a:spcPct val="115000"/>
              </a:lnSpc>
              <a:buClr>
                <a:schemeClr val="dk1"/>
              </a:buClr>
              <a:buSzPct val="36666"/>
              <a:buFont typeface="Arial"/>
              <a:buNone/>
            </a:pPr>
            <a:r>
              <a:rPr lang="pl" sz="3000" dirty="0" smtClean="0">
                <a:solidFill>
                  <a:srgbClr val="990000"/>
                </a:solidFill>
                <a:latin typeface="Times New Roman"/>
                <a:ea typeface="Times New Roman"/>
                <a:cs typeface="Times New Roman"/>
                <a:sym typeface="Times New Roman"/>
              </a:rPr>
              <a:t/>
            </a:r>
            <a:br>
              <a:rPr lang="pl" sz="3000" dirty="0" smtClean="0">
                <a:solidFill>
                  <a:srgbClr val="990000"/>
                </a:solidFill>
                <a:latin typeface="Times New Roman"/>
                <a:ea typeface="Times New Roman"/>
                <a:cs typeface="Times New Roman"/>
                <a:sym typeface="Times New Roman"/>
              </a:rPr>
            </a:br>
            <a:r>
              <a:rPr lang="pl" sz="3000" dirty="0">
                <a:solidFill>
                  <a:srgbClr val="990000"/>
                </a:solidFill>
                <a:latin typeface="Times New Roman"/>
                <a:ea typeface="Times New Roman"/>
                <a:cs typeface="Times New Roman"/>
                <a:sym typeface="Times New Roman"/>
              </a:rPr>
              <a:t/>
            </a:r>
            <a:br>
              <a:rPr lang="pl" sz="3000" dirty="0">
                <a:solidFill>
                  <a:srgbClr val="990000"/>
                </a:solidFill>
                <a:latin typeface="Times New Roman"/>
                <a:ea typeface="Times New Roman"/>
                <a:cs typeface="Times New Roman"/>
                <a:sym typeface="Times New Roman"/>
              </a:rPr>
            </a:br>
            <a:r>
              <a:rPr lang="pl" sz="3000" dirty="0" smtClean="0">
                <a:solidFill>
                  <a:srgbClr val="990000"/>
                </a:solidFill>
                <a:latin typeface="Times New Roman"/>
                <a:ea typeface="Times New Roman"/>
                <a:cs typeface="Times New Roman"/>
                <a:sym typeface="Times New Roman"/>
              </a:rPr>
              <a:t>COMENIUS </a:t>
            </a:r>
            <a:r>
              <a:rPr lang="pl" sz="3000" dirty="0">
                <a:solidFill>
                  <a:srgbClr val="990000"/>
                </a:solidFill>
                <a:latin typeface="Times New Roman"/>
                <a:ea typeface="Times New Roman"/>
                <a:cs typeface="Times New Roman"/>
                <a:sym typeface="Times New Roman"/>
              </a:rPr>
              <a:t>REGIO</a:t>
            </a:r>
            <a:r>
              <a:rPr lang="pl" sz="3000" dirty="0">
                <a:solidFill>
                  <a:srgbClr val="CC4125"/>
                </a:solidFill>
                <a:latin typeface="Times New Roman"/>
                <a:ea typeface="Times New Roman"/>
                <a:cs typeface="Times New Roman"/>
                <a:sym typeface="Times New Roman"/>
              </a:rPr>
              <a:t> </a:t>
            </a:r>
          </a:p>
          <a:p>
            <a:endParaRPr lang="pl" sz="1200" dirty="0">
              <a:solidFill>
                <a:srgbClr val="CC4125"/>
              </a:solidFill>
              <a:latin typeface="Times New Roman"/>
              <a:ea typeface="Times New Roman"/>
              <a:cs typeface="Times New Roman"/>
              <a:sym typeface="Times New Roman"/>
            </a:endParaRPr>
          </a:p>
          <a:p>
            <a:pPr lvl="0" rtl="0">
              <a:lnSpc>
                <a:spcPct val="115000"/>
              </a:lnSpc>
              <a:buClr>
                <a:schemeClr val="dk1"/>
              </a:buClr>
              <a:buSzPct val="36666"/>
              <a:buFont typeface="Arial"/>
              <a:buNone/>
            </a:pPr>
            <a:r>
              <a:rPr lang="pl" sz="3000" dirty="0">
                <a:solidFill>
                  <a:srgbClr val="CC4125"/>
                </a:solidFill>
                <a:latin typeface="Times New Roman"/>
                <a:ea typeface="Times New Roman"/>
                <a:cs typeface="Times New Roman"/>
                <a:sym typeface="Times New Roman"/>
              </a:rPr>
              <a:t>„Edukacja w regionach charakteryzujących się brakiem dostępu do infrastruktury i zawodów o wysokich kwalifikacjach w kontekście strategii „Europa 2020"”</a:t>
            </a:r>
          </a:p>
          <a:p>
            <a:endParaRPr lang="pl" sz="3000" dirty="0">
              <a:solidFill>
                <a:srgbClr val="CC4125"/>
              </a:solidFill>
              <a:latin typeface="Times New Roman"/>
              <a:ea typeface="Times New Roman"/>
              <a:cs typeface="Times New Roman"/>
              <a:sym typeface="Times New Roman"/>
            </a:endParaRPr>
          </a:p>
        </p:txBody>
      </p:sp>
      <p:sp>
        <p:nvSpPr>
          <p:cNvPr id="24" name="Shape 24"/>
          <p:cNvSpPr txBox="1">
            <a:spLocks noGrp="1"/>
          </p:cNvSpPr>
          <p:nvPr>
            <p:ph type="subTitle" idx="1"/>
          </p:nvPr>
        </p:nvSpPr>
        <p:spPr>
          <a:xfrm>
            <a:off x="685800" y="3459075"/>
            <a:ext cx="7772400" cy="714599"/>
          </a:xfrm>
          <a:prstGeom prst="rect">
            <a:avLst/>
          </a:prstGeom>
        </p:spPr>
        <p:txBody>
          <a:bodyPr lIns="91425" tIns="91425" rIns="91425" bIns="91425" anchor="t" anchorCtr="0">
            <a:noAutofit/>
          </a:bodyPr>
          <a:lstStyle/>
          <a:p>
            <a:pPr lvl="0" rtl="0">
              <a:buNone/>
            </a:pPr>
            <a:r>
              <a:rPr lang="pl" b="1">
                <a:solidFill>
                  <a:srgbClr val="990000"/>
                </a:solidFill>
                <a:latin typeface="Verdana"/>
                <a:ea typeface="Verdana"/>
                <a:cs typeface="Verdana"/>
                <a:sym typeface="Verdana"/>
              </a:rPr>
              <a:t>Konferencja 07.04.2014</a:t>
            </a:r>
          </a:p>
          <a:p>
            <a:endParaRPr lang="pl" b="1">
              <a:solidFill>
                <a:srgbClr val="990000"/>
              </a:solidFill>
              <a:latin typeface="Verdana"/>
              <a:ea typeface="Verdana"/>
              <a:cs typeface="Verdana"/>
              <a:sym typeface="Verdana"/>
            </a:endParaRP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ctrTitle"/>
          </p:nvPr>
        </p:nvSpPr>
        <p:spPr>
          <a:xfrm>
            <a:off x="685800" y="284875"/>
            <a:ext cx="7772400" cy="3385800"/>
          </a:xfrm>
          <a:prstGeom prst="rect">
            <a:avLst/>
          </a:prstGeom>
        </p:spPr>
        <p:txBody>
          <a:bodyPr lIns="91425" tIns="91425" rIns="91425" bIns="91425" anchor="b" anchorCtr="0">
            <a:noAutofit/>
          </a:bodyPr>
          <a:lstStyle/>
          <a:p>
            <a:pPr lvl="0" rtl="0">
              <a:lnSpc>
                <a:spcPct val="115000"/>
              </a:lnSpc>
              <a:buClr>
                <a:schemeClr val="dk1"/>
              </a:buClr>
              <a:buSzPct val="36666"/>
              <a:buFont typeface="Arial"/>
              <a:buNone/>
            </a:pPr>
            <a:r>
              <a:rPr lang="pl" sz="3000" dirty="0">
                <a:solidFill>
                  <a:srgbClr val="990000"/>
                </a:solidFill>
                <a:latin typeface="Times New Roman"/>
                <a:ea typeface="Times New Roman"/>
                <a:cs typeface="Times New Roman"/>
                <a:sym typeface="Times New Roman"/>
              </a:rPr>
              <a:t>COMENIUS REGIO</a:t>
            </a:r>
            <a:r>
              <a:rPr lang="pl" sz="3000" dirty="0">
                <a:solidFill>
                  <a:srgbClr val="CC4125"/>
                </a:solidFill>
                <a:latin typeface="Times New Roman"/>
                <a:ea typeface="Times New Roman"/>
                <a:cs typeface="Times New Roman"/>
                <a:sym typeface="Times New Roman"/>
              </a:rPr>
              <a:t> </a:t>
            </a:r>
          </a:p>
          <a:p>
            <a:endParaRPr lang="pl" sz="1400" dirty="0">
              <a:solidFill>
                <a:srgbClr val="CC4125"/>
              </a:solidFill>
              <a:latin typeface="Times New Roman"/>
              <a:ea typeface="Times New Roman"/>
              <a:cs typeface="Times New Roman"/>
              <a:sym typeface="Times New Roman"/>
            </a:endParaRPr>
          </a:p>
          <a:p>
            <a:pPr lvl="0" rtl="0">
              <a:lnSpc>
                <a:spcPct val="115000"/>
              </a:lnSpc>
              <a:buClr>
                <a:schemeClr val="dk1"/>
              </a:buClr>
              <a:buSzPct val="36666"/>
              <a:buFont typeface="Arial"/>
              <a:buNone/>
            </a:pPr>
            <a:r>
              <a:rPr lang="pl" sz="3000" dirty="0">
                <a:solidFill>
                  <a:srgbClr val="CC4125"/>
                </a:solidFill>
                <a:latin typeface="Times New Roman"/>
                <a:ea typeface="Times New Roman"/>
                <a:cs typeface="Times New Roman"/>
                <a:sym typeface="Times New Roman"/>
              </a:rPr>
              <a:t>„Edukacja w regionach charakteryzujących się brakiem dostępu do infrastruktury i zawodów o wysokich kwalifikacjach w kontekście strategii „Europa 2020"”</a:t>
            </a:r>
          </a:p>
          <a:p>
            <a:endParaRPr lang="pl" sz="3000" dirty="0">
              <a:solidFill>
                <a:srgbClr val="CC4125"/>
              </a:solidFill>
              <a:latin typeface="Times New Roman"/>
              <a:ea typeface="Times New Roman"/>
              <a:cs typeface="Times New Roman"/>
              <a:sym typeface="Times New Roman"/>
            </a:endParaRPr>
          </a:p>
        </p:txBody>
      </p:sp>
      <p:sp>
        <p:nvSpPr>
          <p:cNvPr id="114" name="Shape 114"/>
          <p:cNvSpPr txBox="1">
            <a:spLocks noGrp="1"/>
          </p:cNvSpPr>
          <p:nvPr>
            <p:ph type="subTitle" idx="1"/>
          </p:nvPr>
        </p:nvSpPr>
        <p:spPr>
          <a:xfrm>
            <a:off x="685800" y="3459075"/>
            <a:ext cx="7772400" cy="714599"/>
          </a:xfrm>
          <a:prstGeom prst="rect">
            <a:avLst/>
          </a:prstGeom>
        </p:spPr>
        <p:txBody>
          <a:bodyPr lIns="91425" tIns="91425" rIns="91425" bIns="91425" anchor="t" anchorCtr="0">
            <a:noAutofit/>
          </a:bodyPr>
          <a:lstStyle/>
          <a:p>
            <a:pPr lvl="0" rtl="0">
              <a:buNone/>
            </a:pPr>
            <a:r>
              <a:rPr lang="pl" b="1">
                <a:solidFill>
                  <a:srgbClr val="990000"/>
                </a:solidFill>
                <a:latin typeface="Verdana"/>
                <a:ea typeface="Verdana"/>
                <a:cs typeface="Verdana"/>
                <a:sym typeface="Verdana"/>
              </a:rPr>
              <a:t>Konferencja 07.04.2014</a:t>
            </a:r>
          </a:p>
          <a:p>
            <a:endParaRPr lang="pl" b="1">
              <a:solidFill>
                <a:srgbClr val="990000"/>
              </a:solidFill>
              <a:latin typeface="Verdana"/>
              <a:ea typeface="Verdana"/>
              <a:cs typeface="Verdana"/>
              <a:sym typeface="Verdana"/>
            </a:endParaRPr>
          </a:p>
        </p:txBody>
      </p:sp>
      <p:pic>
        <p:nvPicPr>
          <p:cNvPr id="115" name="Shape 115"/>
          <p:cNvPicPr preferRelativeResize="0"/>
          <p:nvPr/>
        </p:nvPicPr>
        <p:blipFill>
          <a:blip r:embed="rId3"/>
          <a:stretch>
            <a:fillRect/>
          </a:stretch>
        </p:blipFill>
        <p:spPr>
          <a:xfrm>
            <a:off x="174074" y="74024"/>
            <a:ext cx="1239749" cy="12397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ctrTitle"/>
          </p:nvPr>
        </p:nvSpPr>
        <p:spPr>
          <a:xfrm>
            <a:off x="685800" y="284875"/>
            <a:ext cx="7772400" cy="3385800"/>
          </a:xfrm>
          <a:prstGeom prst="rect">
            <a:avLst/>
          </a:prstGeom>
        </p:spPr>
        <p:txBody>
          <a:bodyPr lIns="91425" tIns="91425" rIns="91425" bIns="91425" anchor="b" anchorCtr="0">
            <a:noAutofit/>
          </a:bodyPr>
          <a:lstStyle/>
          <a:p>
            <a:pPr lvl="0" rtl="0">
              <a:lnSpc>
                <a:spcPct val="115000"/>
              </a:lnSpc>
              <a:buClr>
                <a:schemeClr val="dk1"/>
              </a:buClr>
              <a:buSzPct val="36666"/>
              <a:buFont typeface="Arial"/>
              <a:buNone/>
            </a:pPr>
            <a:r>
              <a:rPr lang="pl" sz="3000" dirty="0">
                <a:solidFill>
                  <a:srgbClr val="990000"/>
                </a:solidFill>
                <a:latin typeface="Times New Roman"/>
                <a:ea typeface="Times New Roman"/>
                <a:cs typeface="Times New Roman"/>
                <a:sym typeface="Times New Roman"/>
              </a:rPr>
              <a:t>COMENIUS REGIO</a:t>
            </a:r>
            <a:r>
              <a:rPr lang="pl" sz="3000" dirty="0">
                <a:solidFill>
                  <a:srgbClr val="CC4125"/>
                </a:solidFill>
                <a:latin typeface="Times New Roman"/>
                <a:ea typeface="Times New Roman"/>
                <a:cs typeface="Times New Roman"/>
                <a:sym typeface="Times New Roman"/>
              </a:rPr>
              <a:t> </a:t>
            </a:r>
          </a:p>
          <a:p>
            <a:endParaRPr lang="pl" sz="1400" dirty="0">
              <a:solidFill>
                <a:srgbClr val="CC4125"/>
              </a:solidFill>
              <a:latin typeface="Times New Roman"/>
              <a:ea typeface="Times New Roman"/>
              <a:cs typeface="Times New Roman"/>
              <a:sym typeface="Times New Roman"/>
            </a:endParaRPr>
          </a:p>
          <a:p>
            <a:pPr lvl="0" rtl="0">
              <a:lnSpc>
                <a:spcPct val="115000"/>
              </a:lnSpc>
              <a:buClr>
                <a:schemeClr val="dk1"/>
              </a:buClr>
              <a:buSzPct val="36666"/>
              <a:buFont typeface="Arial"/>
              <a:buNone/>
            </a:pPr>
            <a:r>
              <a:rPr lang="pl" sz="3000" dirty="0">
                <a:solidFill>
                  <a:srgbClr val="CC4125"/>
                </a:solidFill>
                <a:latin typeface="Times New Roman"/>
                <a:ea typeface="Times New Roman"/>
                <a:cs typeface="Times New Roman"/>
                <a:sym typeface="Times New Roman"/>
              </a:rPr>
              <a:t>„Edukacja w regionach charakteryzujących się brakiem dostępu do infrastruktury i zawodów o wysokich kwalifikacjach w kontekście strategii „Europa 2020"”</a:t>
            </a:r>
          </a:p>
          <a:p>
            <a:endParaRPr lang="pl" sz="3000" dirty="0">
              <a:solidFill>
                <a:srgbClr val="CC4125"/>
              </a:solidFill>
              <a:latin typeface="Times New Roman"/>
              <a:ea typeface="Times New Roman"/>
              <a:cs typeface="Times New Roman"/>
              <a:sym typeface="Times New Roman"/>
            </a:endParaRPr>
          </a:p>
        </p:txBody>
      </p:sp>
      <p:sp>
        <p:nvSpPr>
          <p:cNvPr id="121" name="Shape 121"/>
          <p:cNvSpPr txBox="1">
            <a:spLocks noGrp="1"/>
          </p:cNvSpPr>
          <p:nvPr>
            <p:ph type="subTitle" idx="1"/>
          </p:nvPr>
        </p:nvSpPr>
        <p:spPr>
          <a:xfrm>
            <a:off x="685800" y="3459075"/>
            <a:ext cx="7772400" cy="714599"/>
          </a:xfrm>
          <a:prstGeom prst="rect">
            <a:avLst/>
          </a:prstGeom>
        </p:spPr>
        <p:txBody>
          <a:bodyPr lIns="91425" tIns="91425" rIns="91425" bIns="91425" anchor="t" anchorCtr="0">
            <a:noAutofit/>
          </a:bodyPr>
          <a:lstStyle/>
          <a:p>
            <a:pPr lvl="0" rtl="0">
              <a:buNone/>
            </a:pPr>
            <a:r>
              <a:rPr lang="pl" b="1">
                <a:solidFill>
                  <a:srgbClr val="990000"/>
                </a:solidFill>
                <a:latin typeface="Verdana"/>
                <a:ea typeface="Verdana"/>
                <a:cs typeface="Verdana"/>
                <a:sym typeface="Verdana"/>
              </a:rPr>
              <a:t>Konfrencja 07.04.2014</a:t>
            </a:r>
          </a:p>
          <a:p>
            <a:endParaRPr lang="pl" b="1">
              <a:solidFill>
                <a:srgbClr val="990000"/>
              </a:solidFill>
              <a:latin typeface="Verdana"/>
              <a:ea typeface="Verdana"/>
              <a:cs typeface="Verdana"/>
              <a:sym typeface="Verdana"/>
            </a:endParaRPr>
          </a:p>
        </p:txBody>
      </p:sp>
      <p:pic>
        <p:nvPicPr>
          <p:cNvPr id="122" name="Shape 122"/>
          <p:cNvPicPr preferRelativeResize="0"/>
          <p:nvPr/>
        </p:nvPicPr>
        <p:blipFill>
          <a:blip r:embed="rId3"/>
          <a:stretch>
            <a:fillRect/>
          </a:stretch>
        </p:blipFill>
        <p:spPr>
          <a:xfrm>
            <a:off x="65125" y="0"/>
            <a:ext cx="1280275" cy="12802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ctrTitle"/>
          </p:nvPr>
        </p:nvSpPr>
        <p:spPr>
          <a:xfrm>
            <a:off x="9556250" y="2571893"/>
            <a:ext cx="1010099" cy="241499"/>
          </a:xfrm>
          <a:prstGeom prst="rect">
            <a:avLst/>
          </a:prstGeom>
        </p:spPr>
        <p:txBody>
          <a:bodyPr lIns="91425" tIns="91425" rIns="91425" bIns="91425" anchor="b" anchorCtr="0">
            <a:noAutofit/>
          </a:bodyPr>
          <a:lstStyle/>
          <a:p>
            <a:endParaRPr/>
          </a:p>
        </p:txBody>
      </p:sp>
      <p:sp>
        <p:nvSpPr>
          <p:cNvPr id="128" name="Shape 128"/>
          <p:cNvSpPr txBox="1"/>
          <p:nvPr/>
        </p:nvSpPr>
        <p:spPr>
          <a:xfrm>
            <a:off x="-100350" y="191200"/>
            <a:ext cx="9344700" cy="2620499"/>
          </a:xfrm>
          <a:prstGeom prst="rect">
            <a:avLst/>
          </a:prstGeom>
        </p:spPr>
        <p:txBody>
          <a:bodyPr lIns="91425" tIns="91425" rIns="91425" bIns="91425" anchor="ctr" anchorCtr="0">
            <a:noAutofit/>
          </a:bodyPr>
          <a:lstStyle/>
          <a:p>
            <a:pPr marL="914400" lvl="0" indent="-228600" algn="ctr" rtl="0">
              <a:lnSpc>
                <a:spcPct val="115000"/>
              </a:lnSpc>
              <a:buNone/>
            </a:pPr>
            <a:endParaRPr lang="pl" sz="3600" b="1" dirty="0" smtClean="0">
              <a:solidFill>
                <a:srgbClr val="990000"/>
              </a:solidFill>
            </a:endParaRPr>
          </a:p>
          <a:p>
            <a:pPr marL="914400" lvl="0" indent="-228600" algn="ctr" rtl="0">
              <a:lnSpc>
                <a:spcPct val="115000"/>
              </a:lnSpc>
              <a:buNone/>
            </a:pPr>
            <a:r>
              <a:rPr lang="pl" sz="3600" b="1" dirty="0" smtClean="0">
                <a:solidFill>
                  <a:srgbClr val="990000"/>
                </a:solidFill>
              </a:rPr>
              <a:t>Matura </a:t>
            </a:r>
            <a:endParaRPr lang="pl" sz="3600" b="1" dirty="0">
              <a:solidFill>
                <a:srgbClr val="990000"/>
              </a:solidFill>
            </a:endParaRPr>
          </a:p>
          <a:p>
            <a:pPr marL="914400" lvl="0" indent="-228600" algn="ctr" rtl="0">
              <a:lnSpc>
                <a:spcPct val="115000"/>
              </a:lnSpc>
              <a:buNone/>
            </a:pPr>
            <a:r>
              <a:rPr lang="pl" sz="3600" b="1" dirty="0">
                <a:solidFill>
                  <a:srgbClr val="990000"/>
                </a:solidFill>
              </a:rPr>
              <a:t>dogłębna analiza </a:t>
            </a:r>
          </a:p>
          <a:p>
            <a:pPr marL="914400" lvl="0" indent="-228600" algn="ctr" rtl="0">
              <a:lnSpc>
                <a:spcPct val="115000"/>
              </a:lnSpc>
              <a:buNone/>
            </a:pPr>
            <a:r>
              <a:rPr lang="pl" sz="3600" b="1" dirty="0">
                <a:solidFill>
                  <a:srgbClr val="990000"/>
                </a:solidFill>
              </a:rPr>
              <a:t>wyników nauczania</a:t>
            </a:r>
          </a:p>
          <a:p>
            <a:endParaRPr lang="pl" sz="3600" b="1" dirty="0">
              <a:solidFill>
                <a:srgbClr val="990000"/>
              </a:solidFill>
            </a:endParaRPr>
          </a:p>
          <a:p>
            <a:pPr marL="914400" lvl="0" indent="-228600" algn="ctr" rtl="0">
              <a:lnSpc>
                <a:spcPct val="115000"/>
              </a:lnSpc>
              <a:buNone/>
            </a:pPr>
            <a:r>
              <a:rPr lang="pl" sz="3600" dirty="0">
                <a:solidFill>
                  <a:schemeClr val="dk1"/>
                </a:solidFill>
                <a:latin typeface="Times New Roman"/>
                <a:ea typeface="Times New Roman"/>
                <a:cs typeface="Times New Roman"/>
                <a:sym typeface="Times New Roman"/>
              </a:rPr>
              <a:t>      </a:t>
            </a:r>
          </a:p>
        </p:txBody>
      </p:sp>
      <p:sp>
        <p:nvSpPr>
          <p:cNvPr id="129" name="Shape 129"/>
          <p:cNvSpPr txBox="1"/>
          <p:nvPr/>
        </p:nvSpPr>
        <p:spPr>
          <a:xfrm>
            <a:off x="716175" y="2427734"/>
            <a:ext cx="6494399" cy="1660199"/>
          </a:xfrm>
          <a:prstGeom prst="rect">
            <a:avLst/>
          </a:prstGeom>
        </p:spPr>
        <p:txBody>
          <a:bodyPr lIns="91425" tIns="91425" rIns="91425" bIns="91425" anchor="t" anchorCtr="0">
            <a:noAutofit/>
          </a:bodyPr>
          <a:lstStyle/>
          <a:p>
            <a:pPr marL="285750" lvl="0" indent="-285750" rtl="0">
              <a:lnSpc>
                <a:spcPct val="150000"/>
              </a:lnSpc>
              <a:buFont typeface="Arial" panose="020B0604020202020204" pitchFamily="34" charset="0"/>
              <a:buChar char="•"/>
            </a:pPr>
            <a:r>
              <a:rPr lang="pl" sz="1800" b="1" dirty="0">
                <a:solidFill>
                  <a:srgbClr val="A61C00"/>
                </a:solidFill>
              </a:rPr>
              <a:t>badanie wyników nauczania oraz analiza krytyczna</a:t>
            </a:r>
          </a:p>
          <a:p>
            <a:pPr marL="285750" lvl="0" indent="-285750" rtl="0">
              <a:lnSpc>
                <a:spcPct val="150000"/>
              </a:lnSpc>
              <a:buFont typeface="Arial" panose="020B0604020202020204" pitchFamily="34" charset="0"/>
              <a:buChar char="•"/>
            </a:pPr>
            <a:r>
              <a:rPr lang="pl" sz="1800" b="1" dirty="0">
                <a:solidFill>
                  <a:srgbClr val="A61C00"/>
                </a:solidFill>
              </a:rPr>
              <a:t>ankiety dla uczniów</a:t>
            </a:r>
          </a:p>
          <a:p>
            <a:pPr marL="285750" lvl="0" indent="-285750" rtl="0">
              <a:lnSpc>
                <a:spcPct val="150000"/>
              </a:lnSpc>
              <a:buFont typeface="Arial" panose="020B0604020202020204" pitchFamily="34" charset="0"/>
              <a:buChar char="•"/>
            </a:pPr>
            <a:r>
              <a:rPr lang="pl" sz="1800" b="1" dirty="0">
                <a:solidFill>
                  <a:srgbClr val="A61C00"/>
                </a:solidFill>
              </a:rPr>
              <a:t>ankiety dla nauczycieli</a:t>
            </a:r>
          </a:p>
          <a:p>
            <a:pPr marL="285750" lvl="0" indent="-285750" rtl="0">
              <a:lnSpc>
                <a:spcPct val="150000"/>
              </a:lnSpc>
              <a:buFont typeface="Arial" panose="020B0604020202020204" pitchFamily="34" charset="0"/>
              <a:buChar char="•"/>
            </a:pPr>
            <a:r>
              <a:rPr lang="pl" sz="1800" b="1" dirty="0">
                <a:solidFill>
                  <a:srgbClr val="A61C00"/>
                </a:solidFill>
              </a:rPr>
              <a:t>ankiety dla rodziców</a:t>
            </a:r>
          </a:p>
        </p:txBody>
      </p:sp>
      <p:pic>
        <p:nvPicPr>
          <p:cNvPr id="130" name="Shape 130"/>
          <p:cNvPicPr preferRelativeResize="0"/>
          <p:nvPr/>
        </p:nvPicPr>
        <p:blipFill rotWithShape="1">
          <a:blip r:embed="rId3"/>
          <a:srcRect r="7458"/>
          <a:stretch/>
        </p:blipFill>
        <p:spPr>
          <a:xfrm>
            <a:off x="0" y="0"/>
            <a:ext cx="2441399" cy="17333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1000"/>
                                        <p:tgtEl>
                                          <p:spTgt spid="128"/>
                                        </p:tgtEl>
                                      </p:cBhvr>
                                    </p:animEffect>
                                    <p:anim calcmode="lin" valueType="num">
                                      <p:cBhvr>
                                        <p:cTn id="8" dur="1000" fill="hold"/>
                                        <p:tgtEl>
                                          <p:spTgt spid="128"/>
                                        </p:tgtEl>
                                        <p:attrNameLst>
                                          <p:attrName>ppt_x</p:attrName>
                                        </p:attrNameLst>
                                      </p:cBhvr>
                                      <p:tavLst>
                                        <p:tav tm="0">
                                          <p:val>
                                            <p:strVal val="#ppt_x"/>
                                          </p:val>
                                        </p:tav>
                                        <p:tav tm="100000">
                                          <p:val>
                                            <p:strVal val="#ppt_x"/>
                                          </p:val>
                                        </p:tav>
                                      </p:tavLst>
                                    </p:anim>
                                    <p:anim calcmode="lin" valueType="num">
                                      <p:cBhvr>
                                        <p:cTn id="9" dur="1000" fill="hold"/>
                                        <p:tgtEl>
                                          <p:spTgt spid="1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400"/>
                                  </p:stCondLst>
                                  <p:childTnLst>
                                    <p:set>
                                      <p:cBhvr>
                                        <p:cTn id="12" dur="1" fill="hold">
                                          <p:stCondLst>
                                            <p:cond delay="0"/>
                                          </p:stCondLst>
                                        </p:cTn>
                                        <p:tgtEl>
                                          <p:spTgt spid="129"/>
                                        </p:tgtEl>
                                        <p:attrNameLst>
                                          <p:attrName>style.visibility</p:attrName>
                                        </p:attrNameLst>
                                      </p:cBhvr>
                                      <p:to>
                                        <p:strVal val="visible"/>
                                      </p:to>
                                    </p:set>
                                    <p:animEffect transition="in" filter="fade">
                                      <p:cBhvr>
                                        <p:cTn id="13" dur="1000"/>
                                        <p:tgtEl>
                                          <p:spTgt spid="129"/>
                                        </p:tgtEl>
                                      </p:cBhvr>
                                    </p:animEffect>
                                    <p:anim calcmode="lin" valueType="num">
                                      <p:cBhvr>
                                        <p:cTn id="14" dur="1000" fill="hold"/>
                                        <p:tgtEl>
                                          <p:spTgt spid="129"/>
                                        </p:tgtEl>
                                        <p:attrNameLst>
                                          <p:attrName>ppt_x</p:attrName>
                                        </p:attrNameLst>
                                      </p:cBhvr>
                                      <p:tavLst>
                                        <p:tav tm="0">
                                          <p:val>
                                            <p:strVal val="#ppt_x"/>
                                          </p:val>
                                        </p:tav>
                                        <p:tav tm="100000">
                                          <p:val>
                                            <p:strVal val="#ppt_x"/>
                                          </p:val>
                                        </p:tav>
                                      </p:tavLst>
                                    </p:anim>
                                    <p:anim calcmode="lin" valueType="num">
                                      <p:cBhvr>
                                        <p:cTn id="15" dur="1000" fill="hold"/>
                                        <p:tgtEl>
                                          <p:spTgt spid="1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ctrTitle"/>
          </p:nvPr>
        </p:nvSpPr>
        <p:spPr>
          <a:xfrm>
            <a:off x="144750" y="232375"/>
            <a:ext cx="8854499" cy="1159799"/>
          </a:xfrm>
          <a:prstGeom prst="rect">
            <a:avLst/>
          </a:prstGeom>
        </p:spPr>
        <p:txBody>
          <a:bodyPr lIns="91425" tIns="91425" rIns="91425" bIns="91425" anchor="b" anchorCtr="0">
            <a:noAutofit/>
          </a:bodyPr>
          <a:lstStyle/>
          <a:p>
            <a:pPr>
              <a:buNone/>
            </a:pPr>
            <a:r>
              <a:rPr lang="pl" sz="3600" dirty="0">
                <a:solidFill>
                  <a:srgbClr val="A61C00"/>
                </a:solidFill>
              </a:rPr>
              <a:t>Badanie wyników nauczania oraz analiza krytyczna</a:t>
            </a:r>
          </a:p>
        </p:txBody>
      </p:sp>
      <p:sp>
        <p:nvSpPr>
          <p:cNvPr id="136" name="Shape 136"/>
          <p:cNvSpPr txBox="1">
            <a:spLocks noGrp="1"/>
          </p:cNvSpPr>
          <p:nvPr>
            <p:ph type="subTitle" idx="1"/>
          </p:nvPr>
        </p:nvSpPr>
        <p:spPr>
          <a:xfrm>
            <a:off x="261350" y="1392175"/>
            <a:ext cx="9144000" cy="2776799"/>
          </a:xfrm>
          <a:prstGeom prst="rect">
            <a:avLst/>
          </a:prstGeom>
        </p:spPr>
        <p:txBody>
          <a:bodyPr lIns="91425" tIns="91425" rIns="91425" bIns="91425" anchor="t" anchorCtr="0">
            <a:noAutofit/>
          </a:bodyPr>
          <a:lstStyle/>
          <a:p>
            <a:pPr lvl="0" algn="l" rtl="0">
              <a:lnSpc>
                <a:spcPct val="150000"/>
              </a:lnSpc>
              <a:buNone/>
            </a:pPr>
            <a:r>
              <a:rPr lang="pl" sz="1800" b="1" dirty="0">
                <a:solidFill>
                  <a:srgbClr val="A61C00"/>
                </a:solidFill>
              </a:rPr>
              <a:t>- Pogorszenie się wyników </a:t>
            </a:r>
          </a:p>
          <a:p>
            <a:pPr lvl="0" algn="l" rtl="0">
              <a:lnSpc>
                <a:spcPct val="150000"/>
              </a:lnSpc>
              <a:buClr>
                <a:schemeClr val="dk1"/>
              </a:buClr>
              <a:buSzPct val="61111"/>
              <a:buFont typeface="Arial"/>
              <a:buNone/>
            </a:pPr>
            <a:r>
              <a:rPr lang="pl" sz="1800" b="1" dirty="0">
                <a:solidFill>
                  <a:srgbClr val="A61C00"/>
                </a:solidFill>
              </a:rPr>
              <a:t>  w szkole ponadgimnazjalnej</a:t>
            </a:r>
          </a:p>
          <a:p>
            <a:pPr lvl="0" algn="l" rtl="0">
              <a:lnSpc>
                <a:spcPct val="150000"/>
              </a:lnSpc>
              <a:buClr>
                <a:schemeClr val="dk1"/>
              </a:buClr>
              <a:buSzPct val="61111"/>
              <a:buFont typeface="Arial"/>
              <a:buNone/>
            </a:pPr>
            <a:r>
              <a:rPr lang="pl" sz="1800" b="1" dirty="0">
                <a:solidFill>
                  <a:srgbClr val="A61C00"/>
                </a:solidFill>
              </a:rPr>
              <a:t>- Wyższe  wymagania stawiane uczniom</a:t>
            </a:r>
          </a:p>
          <a:p>
            <a:pPr lvl="0" algn="l" rtl="0">
              <a:lnSpc>
                <a:spcPct val="150000"/>
              </a:lnSpc>
              <a:buNone/>
            </a:pPr>
            <a:r>
              <a:rPr lang="pl" sz="1800" b="1" dirty="0">
                <a:solidFill>
                  <a:srgbClr val="A61C00"/>
                </a:solidFill>
              </a:rPr>
              <a:t>- Trudności w przystosowaniu się </a:t>
            </a:r>
          </a:p>
          <a:p>
            <a:pPr lvl="0" algn="l" rtl="0">
              <a:lnSpc>
                <a:spcPct val="150000"/>
              </a:lnSpc>
              <a:buClr>
                <a:schemeClr val="dk1"/>
              </a:buClr>
              <a:buSzPct val="61111"/>
              <a:buFont typeface="Arial"/>
              <a:buNone/>
            </a:pPr>
            <a:r>
              <a:rPr lang="pl" sz="1800" b="1" dirty="0">
                <a:solidFill>
                  <a:srgbClr val="A61C00"/>
                </a:solidFill>
              </a:rPr>
              <a:t>  do nowych warunków</a:t>
            </a:r>
          </a:p>
          <a:p>
            <a:pPr lvl="0" algn="l" rtl="0">
              <a:lnSpc>
                <a:spcPct val="150000"/>
              </a:lnSpc>
              <a:buNone/>
            </a:pPr>
            <a:r>
              <a:rPr lang="pl" sz="1800" b="1" dirty="0">
                <a:solidFill>
                  <a:srgbClr val="A61C00"/>
                </a:solidFill>
              </a:rPr>
              <a:t>- Wyższe kryteria oceniania </a:t>
            </a:r>
          </a:p>
          <a:p>
            <a:pPr lvl="0" algn="l" rtl="0">
              <a:lnSpc>
                <a:spcPct val="150000"/>
              </a:lnSpc>
              <a:buClr>
                <a:schemeClr val="dk1"/>
              </a:buClr>
              <a:buSzPct val="61111"/>
              <a:buFont typeface="Arial"/>
              <a:buNone/>
            </a:pPr>
            <a:r>
              <a:rPr lang="pl" sz="1800" b="1" dirty="0">
                <a:solidFill>
                  <a:srgbClr val="A61C00"/>
                </a:solidFill>
              </a:rPr>
              <a:t>  w szkole ponadgimnazjalnej </a:t>
            </a:r>
          </a:p>
          <a:p>
            <a:endParaRPr lang="pl" sz="1800" b="1" dirty="0">
              <a:solidFill>
                <a:srgbClr val="A61C00"/>
              </a:solidFill>
            </a:endParaRPr>
          </a:p>
        </p:txBody>
      </p:sp>
      <p:pic>
        <p:nvPicPr>
          <p:cNvPr id="137" name="Shape 137"/>
          <p:cNvPicPr preferRelativeResize="0"/>
          <p:nvPr/>
        </p:nvPicPr>
        <p:blipFill rotWithShape="1">
          <a:blip r:embed="rId3"/>
          <a:srcRect t="15736" b="17270"/>
          <a:stretch/>
        </p:blipFill>
        <p:spPr>
          <a:xfrm>
            <a:off x="5681825" y="1837000"/>
            <a:ext cx="2728800" cy="21764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1000"/>
                                        <p:tgtEl>
                                          <p:spTgt spid="135"/>
                                        </p:tgtEl>
                                      </p:cBhvr>
                                    </p:animEffect>
                                    <p:anim calcmode="lin" valueType="num">
                                      <p:cBhvr>
                                        <p:cTn id="8" dur="1000" fill="hold"/>
                                        <p:tgtEl>
                                          <p:spTgt spid="135"/>
                                        </p:tgtEl>
                                        <p:attrNameLst>
                                          <p:attrName>ppt_x</p:attrName>
                                        </p:attrNameLst>
                                      </p:cBhvr>
                                      <p:tavLst>
                                        <p:tav tm="0">
                                          <p:val>
                                            <p:strVal val="#ppt_x"/>
                                          </p:val>
                                        </p:tav>
                                        <p:tav tm="100000">
                                          <p:val>
                                            <p:strVal val="#ppt_x"/>
                                          </p:val>
                                        </p:tav>
                                      </p:tavLst>
                                    </p:anim>
                                    <p:anim calcmode="lin" valueType="num">
                                      <p:cBhvr>
                                        <p:cTn id="9" dur="1000" fill="hold"/>
                                        <p:tgtEl>
                                          <p:spTgt spid="13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37"/>
                                        </p:tgtEl>
                                        <p:attrNameLst>
                                          <p:attrName>style.visibility</p:attrName>
                                        </p:attrNameLst>
                                      </p:cBhvr>
                                      <p:to>
                                        <p:strVal val="visible"/>
                                      </p:to>
                                    </p:set>
                                    <p:animEffect transition="in" filter="fade">
                                      <p:cBhvr>
                                        <p:cTn id="13" dur="1000"/>
                                        <p:tgtEl>
                                          <p:spTgt spid="137"/>
                                        </p:tgtEl>
                                      </p:cBhvr>
                                    </p:animEffect>
                                    <p:anim calcmode="lin" valueType="num">
                                      <p:cBhvr>
                                        <p:cTn id="14" dur="1000" fill="hold"/>
                                        <p:tgtEl>
                                          <p:spTgt spid="137"/>
                                        </p:tgtEl>
                                        <p:attrNameLst>
                                          <p:attrName>ppt_x</p:attrName>
                                        </p:attrNameLst>
                                      </p:cBhvr>
                                      <p:tavLst>
                                        <p:tav tm="0">
                                          <p:val>
                                            <p:strVal val="#ppt_x"/>
                                          </p:val>
                                        </p:tav>
                                        <p:tav tm="100000">
                                          <p:val>
                                            <p:strVal val="#ppt_x"/>
                                          </p:val>
                                        </p:tav>
                                      </p:tavLst>
                                    </p:anim>
                                    <p:anim calcmode="lin" valueType="num">
                                      <p:cBhvr>
                                        <p:cTn id="15" dur="1000" fill="hold"/>
                                        <p:tgtEl>
                                          <p:spTgt spid="13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36">
                                            <p:txEl>
                                              <p:pRg st="0" end="0"/>
                                            </p:txEl>
                                          </p:spTgt>
                                        </p:tgtEl>
                                        <p:attrNameLst>
                                          <p:attrName>style.visibility</p:attrName>
                                        </p:attrNameLst>
                                      </p:cBhvr>
                                      <p:to>
                                        <p:strVal val="visible"/>
                                      </p:to>
                                    </p:set>
                                    <p:animEffect transition="in" filter="fade">
                                      <p:cBhvr>
                                        <p:cTn id="19" dur="1000"/>
                                        <p:tgtEl>
                                          <p:spTgt spid="136">
                                            <p:txEl>
                                              <p:pRg st="0" end="0"/>
                                            </p:txEl>
                                          </p:spTgt>
                                        </p:tgtEl>
                                      </p:cBhvr>
                                    </p:animEffect>
                                    <p:anim calcmode="lin" valueType="num">
                                      <p:cBhvr>
                                        <p:cTn id="20" dur="1000" fill="hold"/>
                                        <p:tgtEl>
                                          <p:spTgt spid="13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36">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6">
                                            <p:txEl>
                                              <p:pRg st="1" end="1"/>
                                            </p:txEl>
                                          </p:spTgt>
                                        </p:tgtEl>
                                        <p:attrNameLst>
                                          <p:attrName>style.visibility</p:attrName>
                                        </p:attrNameLst>
                                      </p:cBhvr>
                                      <p:to>
                                        <p:strVal val="visible"/>
                                      </p:to>
                                    </p:set>
                                    <p:animEffect transition="in" filter="fade">
                                      <p:cBhvr>
                                        <p:cTn id="24" dur="1000"/>
                                        <p:tgtEl>
                                          <p:spTgt spid="136">
                                            <p:txEl>
                                              <p:pRg st="1" end="1"/>
                                            </p:txEl>
                                          </p:spTgt>
                                        </p:tgtEl>
                                      </p:cBhvr>
                                    </p:animEffect>
                                    <p:anim calcmode="lin" valueType="num">
                                      <p:cBhvr>
                                        <p:cTn id="25" dur="1000" fill="hold"/>
                                        <p:tgtEl>
                                          <p:spTgt spid="136">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36">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6">
                                            <p:txEl>
                                              <p:pRg st="2" end="2"/>
                                            </p:txEl>
                                          </p:spTgt>
                                        </p:tgtEl>
                                        <p:attrNameLst>
                                          <p:attrName>style.visibility</p:attrName>
                                        </p:attrNameLst>
                                      </p:cBhvr>
                                      <p:to>
                                        <p:strVal val="visible"/>
                                      </p:to>
                                    </p:set>
                                    <p:animEffect transition="in" filter="fade">
                                      <p:cBhvr>
                                        <p:cTn id="29" dur="1000"/>
                                        <p:tgtEl>
                                          <p:spTgt spid="136">
                                            <p:txEl>
                                              <p:pRg st="2" end="2"/>
                                            </p:txEl>
                                          </p:spTgt>
                                        </p:tgtEl>
                                      </p:cBhvr>
                                    </p:animEffect>
                                    <p:anim calcmode="lin" valueType="num">
                                      <p:cBhvr>
                                        <p:cTn id="30" dur="1000" fill="hold"/>
                                        <p:tgtEl>
                                          <p:spTgt spid="136">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36">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6">
                                            <p:txEl>
                                              <p:pRg st="3" end="3"/>
                                            </p:txEl>
                                          </p:spTgt>
                                        </p:tgtEl>
                                        <p:attrNameLst>
                                          <p:attrName>style.visibility</p:attrName>
                                        </p:attrNameLst>
                                      </p:cBhvr>
                                      <p:to>
                                        <p:strVal val="visible"/>
                                      </p:to>
                                    </p:set>
                                    <p:animEffect transition="in" filter="fade">
                                      <p:cBhvr>
                                        <p:cTn id="34" dur="1000"/>
                                        <p:tgtEl>
                                          <p:spTgt spid="136">
                                            <p:txEl>
                                              <p:pRg st="3" end="3"/>
                                            </p:txEl>
                                          </p:spTgt>
                                        </p:tgtEl>
                                      </p:cBhvr>
                                    </p:animEffect>
                                    <p:anim calcmode="lin" valueType="num">
                                      <p:cBhvr>
                                        <p:cTn id="35" dur="1000" fill="hold"/>
                                        <p:tgtEl>
                                          <p:spTgt spid="136">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36">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36">
                                            <p:txEl>
                                              <p:pRg st="4" end="4"/>
                                            </p:txEl>
                                          </p:spTgt>
                                        </p:tgtEl>
                                        <p:attrNameLst>
                                          <p:attrName>style.visibility</p:attrName>
                                        </p:attrNameLst>
                                      </p:cBhvr>
                                      <p:to>
                                        <p:strVal val="visible"/>
                                      </p:to>
                                    </p:set>
                                    <p:animEffect transition="in" filter="fade">
                                      <p:cBhvr>
                                        <p:cTn id="39" dur="1000"/>
                                        <p:tgtEl>
                                          <p:spTgt spid="136">
                                            <p:txEl>
                                              <p:pRg st="4" end="4"/>
                                            </p:txEl>
                                          </p:spTgt>
                                        </p:tgtEl>
                                      </p:cBhvr>
                                    </p:animEffect>
                                    <p:anim calcmode="lin" valueType="num">
                                      <p:cBhvr>
                                        <p:cTn id="40" dur="1000" fill="hold"/>
                                        <p:tgtEl>
                                          <p:spTgt spid="136">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136">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36">
                                            <p:txEl>
                                              <p:pRg st="5" end="5"/>
                                            </p:txEl>
                                          </p:spTgt>
                                        </p:tgtEl>
                                        <p:attrNameLst>
                                          <p:attrName>style.visibility</p:attrName>
                                        </p:attrNameLst>
                                      </p:cBhvr>
                                      <p:to>
                                        <p:strVal val="visible"/>
                                      </p:to>
                                    </p:set>
                                    <p:animEffect transition="in" filter="fade">
                                      <p:cBhvr>
                                        <p:cTn id="44" dur="1000"/>
                                        <p:tgtEl>
                                          <p:spTgt spid="136">
                                            <p:txEl>
                                              <p:pRg st="5" end="5"/>
                                            </p:txEl>
                                          </p:spTgt>
                                        </p:tgtEl>
                                      </p:cBhvr>
                                    </p:animEffect>
                                    <p:anim calcmode="lin" valueType="num">
                                      <p:cBhvr>
                                        <p:cTn id="45" dur="1000" fill="hold"/>
                                        <p:tgtEl>
                                          <p:spTgt spid="136">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136">
                                            <p:txEl>
                                              <p:pRg st="5" end="5"/>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36">
                                            <p:txEl>
                                              <p:pRg st="6" end="6"/>
                                            </p:txEl>
                                          </p:spTgt>
                                        </p:tgtEl>
                                        <p:attrNameLst>
                                          <p:attrName>style.visibility</p:attrName>
                                        </p:attrNameLst>
                                      </p:cBhvr>
                                      <p:to>
                                        <p:strVal val="visible"/>
                                      </p:to>
                                    </p:set>
                                    <p:animEffect transition="in" filter="fade">
                                      <p:cBhvr>
                                        <p:cTn id="49" dur="1000"/>
                                        <p:tgtEl>
                                          <p:spTgt spid="136">
                                            <p:txEl>
                                              <p:pRg st="6" end="6"/>
                                            </p:txEl>
                                          </p:spTgt>
                                        </p:tgtEl>
                                      </p:cBhvr>
                                    </p:animEffect>
                                    <p:anim calcmode="lin" valueType="num">
                                      <p:cBhvr>
                                        <p:cTn id="50" dur="1000" fill="hold"/>
                                        <p:tgtEl>
                                          <p:spTgt spid="13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3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ctrTitle"/>
          </p:nvPr>
        </p:nvSpPr>
        <p:spPr>
          <a:xfrm>
            <a:off x="604400" y="211773"/>
            <a:ext cx="7772400" cy="936299"/>
          </a:xfrm>
          <a:prstGeom prst="rect">
            <a:avLst/>
          </a:prstGeom>
        </p:spPr>
        <p:txBody>
          <a:bodyPr lIns="91425" tIns="91425" rIns="91425" bIns="91425" anchor="b" anchorCtr="0">
            <a:noAutofit/>
          </a:bodyPr>
          <a:lstStyle/>
          <a:p>
            <a:pPr>
              <a:buNone/>
            </a:pPr>
            <a:r>
              <a:rPr lang="pl" dirty="0">
                <a:solidFill>
                  <a:srgbClr val="990000"/>
                </a:solidFill>
              </a:rPr>
              <a:t>Ankiety</a:t>
            </a:r>
          </a:p>
        </p:txBody>
      </p:sp>
      <p:sp>
        <p:nvSpPr>
          <p:cNvPr id="143" name="Shape 143"/>
          <p:cNvSpPr txBox="1">
            <a:spLocks noGrp="1"/>
          </p:cNvSpPr>
          <p:nvPr>
            <p:ph type="subTitle" idx="1"/>
          </p:nvPr>
        </p:nvSpPr>
        <p:spPr>
          <a:xfrm rot="493">
            <a:off x="1633996" y="2952093"/>
            <a:ext cx="4183200" cy="784799"/>
          </a:xfrm>
          <a:prstGeom prst="rect">
            <a:avLst/>
          </a:prstGeom>
        </p:spPr>
        <p:txBody>
          <a:bodyPr lIns="91425" tIns="91425" rIns="91425" bIns="91425" anchor="t" anchorCtr="0">
            <a:noAutofit/>
          </a:bodyPr>
          <a:lstStyle/>
          <a:p>
            <a:pPr lvl="0" rtl="0">
              <a:buNone/>
            </a:pPr>
            <a:r>
              <a:rPr lang="pl" sz="3600" b="1" dirty="0">
                <a:solidFill>
                  <a:srgbClr val="990000"/>
                </a:solidFill>
              </a:rPr>
              <a:t>97 rodziców </a:t>
            </a:r>
          </a:p>
          <a:p>
            <a:endParaRPr lang="pl" sz="3600" b="1" dirty="0">
              <a:solidFill>
                <a:srgbClr val="990000"/>
              </a:solidFill>
            </a:endParaRPr>
          </a:p>
        </p:txBody>
      </p:sp>
      <p:sp>
        <p:nvSpPr>
          <p:cNvPr id="144" name="Shape 144"/>
          <p:cNvSpPr txBox="1"/>
          <p:nvPr/>
        </p:nvSpPr>
        <p:spPr>
          <a:xfrm rot="-282">
            <a:off x="1141806" y="2015354"/>
            <a:ext cx="3645899" cy="936299"/>
          </a:xfrm>
          <a:prstGeom prst="rect">
            <a:avLst/>
          </a:prstGeom>
        </p:spPr>
        <p:txBody>
          <a:bodyPr lIns="91425" tIns="91425" rIns="91425" bIns="91425" anchor="t" anchorCtr="0">
            <a:noAutofit/>
          </a:bodyPr>
          <a:lstStyle/>
          <a:p>
            <a:pPr>
              <a:buNone/>
            </a:pPr>
            <a:r>
              <a:rPr lang="pl" sz="3600" b="1" dirty="0">
                <a:solidFill>
                  <a:srgbClr val="990000"/>
                </a:solidFill>
              </a:rPr>
              <a:t>30 nauczycieli</a:t>
            </a:r>
            <a:r>
              <a:rPr lang="pl" sz="3000" b="1" dirty="0">
                <a:solidFill>
                  <a:srgbClr val="990000"/>
                </a:solidFill>
              </a:rPr>
              <a:t> </a:t>
            </a:r>
          </a:p>
        </p:txBody>
      </p:sp>
      <p:sp>
        <p:nvSpPr>
          <p:cNvPr id="145" name="Shape 145"/>
          <p:cNvSpPr txBox="1"/>
          <p:nvPr/>
        </p:nvSpPr>
        <p:spPr>
          <a:xfrm rot="326">
            <a:off x="276602" y="1209011"/>
            <a:ext cx="3157800" cy="634800"/>
          </a:xfrm>
          <a:prstGeom prst="rect">
            <a:avLst/>
          </a:prstGeom>
        </p:spPr>
        <p:txBody>
          <a:bodyPr lIns="91425" tIns="91425" rIns="91425" bIns="91425" anchor="t" anchorCtr="0">
            <a:noAutofit/>
          </a:bodyPr>
          <a:lstStyle/>
          <a:p>
            <a:pPr>
              <a:buNone/>
            </a:pPr>
            <a:r>
              <a:rPr lang="pl" sz="3600" b="1" dirty="0">
                <a:solidFill>
                  <a:srgbClr val="990000"/>
                </a:solidFill>
              </a:rPr>
              <a:t>218 uczniów</a:t>
            </a:r>
          </a:p>
        </p:txBody>
      </p:sp>
      <p:pic>
        <p:nvPicPr>
          <p:cNvPr id="146" name="Shape 146"/>
          <p:cNvPicPr preferRelativeResize="0"/>
          <p:nvPr/>
        </p:nvPicPr>
        <p:blipFill>
          <a:blip r:embed="rId3"/>
          <a:stretch>
            <a:fillRect/>
          </a:stretch>
        </p:blipFill>
        <p:spPr>
          <a:xfrm>
            <a:off x="5545325" y="1843950"/>
            <a:ext cx="2902149" cy="24184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1000"/>
                                        <p:tgtEl>
                                          <p:spTgt spid="142"/>
                                        </p:tgtEl>
                                      </p:cBhvr>
                                    </p:animEffect>
                                    <p:anim calcmode="lin" valueType="num">
                                      <p:cBhvr>
                                        <p:cTn id="8" dur="1000" fill="hold"/>
                                        <p:tgtEl>
                                          <p:spTgt spid="142"/>
                                        </p:tgtEl>
                                        <p:attrNameLst>
                                          <p:attrName>ppt_x</p:attrName>
                                        </p:attrNameLst>
                                      </p:cBhvr>
                                      <p:tavLst>
                                        <p:tav tm="0">
                                          <p:val>
                                            <p:strVal val="#ppt_x"/>
                                          </p:val>
                                        </p:tav>
                                        <p:tav tm="100000">
                                          <p:val>
                                            <p:strVal val="#ppt_x"/>
                                          </p:val>
                                        </p:tav>
                                      </p:tavLst>
                                    </p:anim>
                                    <p:anim calcmode="lin" valueType="num">
                                      <p:cBhvr>
                                        <p:cTn id="9" dur="1000" fill="hold"/>
                                        <p:tgtEl>
                                          <p:spTgt spid="14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6"/>
                                        </p:tgtEl>
                                        <p:attrNameLst>
                                          <p:attrName>style.visibility</p:attrName>
                                        </p:attrNameLst>
                                      </p:cBhvr>
                                      <p:to>
                                        <p:strVal val="visible"/>
                                      </p:to>
                                    </p:set>
                                    <p:animEffect transition="in" filter="fade">
                                      <p:cBhvr>
                                        <p:cTn id="12" dur="1000"/>
                                        <p:tgtEl>
                                          <p:spTgt spid="146"/>
                                        </p:tgtEl>
                                      </p:cBhvr>
                                    </p:animEffect>
                                    <p:anim calcmode="lin" valueType="num">
                                      <p:cBhvr>
                                        <p:cTn id="13" dur="1000" fill="hold"/>
                                        <p:tgtEl>
                                          <p:spTgt spid="146"/>
                                        </p:tgtEl>
                                        <p:attrNameLst>
                                          <p:attrName>ppt_x</p:attrName>
                                        </p:attrNameLst>
                                      </p:cBhvr>
                                      <p:tavLst>
                                        <p:tav tm="0">
                                          <p:val>
                                            <p:strVal val="#ppt_x"/>
                                          </p:val>
                                        </p:tav>
                                        <p:tav tm="100000">
                                          <p:val>
                                            <p:strVal val="#ppt_x"/>
                                          </p:val>
                                        </p:tav>
                                      </p:tavLst>
                                    </p:anim>
                                    <p:anim calcmode="lin" valueType="num">
                                      <p:cBhvr>
                                        <p:cTn id="14" dur="1000" fill="hold"/>
                                        <p:tgtEl>
                                          <p:spTgt spid="14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45"/>
                                        </p:tgtEl>
                                        <p:attrNameLst>
                                          <p:attrName>style.visibility</p:attrName>
                                        </p:attrNameLst>
                                      </p:cBhvr>
                                      <p:to>
                                        <p:strVal val="visible"/>
                                      </p:to>
                                    </p:set>
                                    <p:animEffect transition="in" filter="fade">
                                      <p:cBhvr>
                                        <p:cTn id="18" dur="1000"/>
                                        <p:tgtEl>
                                          <p:spTgt spid="145"/>
                                        </p:tgtEl>
                                      </p:cBhvr>
                                    </p:animEffect>
                                    <p:anim calcmode="lin" valueType="num">
                                      <p:cBhvr>
                                        <p:cTn id="19" dur="1000" fill="hold"/>
                                        <p:tgtEl>
                                          <p:spTgt spid="145"/>
                                        </p:tgtEl>
                                        <p:attrNameLst>
                                          <p:attrName>ppt_x</p:attrName>
                                        </p:attrNameLst>
                                      </p:cBhvr>
                                      <p:tavLst>
                                        <p:tav tm="0">
                                          <p:val>
                                            <p:strVal val="#ppt_x"/>
                                          </p:val>
                                        </p:tav>
                                        <p:tav tm="100000">
                                          <p:val>
                                            <p:strVal val="#ppt_x"/>
                                          </p:val>
                                        </p:tav>
                                      </p:tavLst>
                                    </p:anim>
                                    <p:anim calcmode="lin" valueType="num">
                                      <p:cBhvr>
                                        <p:cTn id="20" dur="1000" fill="hold"/>
                                        <p:tgtEl>
                                          <p:spTgt spid="14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144"/>
                                        </p:tgtEl>
                                        <p:attrNameLst>
                                          <p:attrName>style.visibility</p:attrName>
                                        </p:attrNameLst>
                                      </p:cBhvr>
                                      <p:to>
                                        <p:strVal val="visible"/>
                                      </p:to>
                                    </p:set>
                                    <p:animEffect transition="in" filter="fade">
                                      <p:cBhvr>
                                        <p:cTn id="24" dur="1000"/>
                                        <p:tgtEl>
                                          <p:spTgt spid="144"/>
                                        </p:tgtEl>
                                      </p:cBhvr>
                                    </p:animEffect>
                                    <p:anim calcmode="lin" valueType="num">
                                      <p:cBhvr>
                                        <p:cTn id="25" dur="1000" fill="hold"/>
                                        <p:tgtEl>
                                          <p:spTgt spid="144"/>
                                        </p:tgtEl>
                                        <p:attrNameLst>
                                          <p:attrName>ppt_x</p:attrName>
                                        </p:attrNameLst>
                                      </p:cBhvr>
                                      <p:tavLst>
                                        <p:tav tm="0">
                                          <p:val>
                                            <p:strVal val="#ppt_x"/>
                                          </p:val>
                                        </p:tav>
                                        <p:tav tm="100000">
                                          <p:val>
                                            <p:strVal val="#ppt_x"/>
                                          </p:val>
                                        </p:tav>
                                      </p:tavLst>
                                    </p:anim>
                                    <p:anim calcmode="lin" valueType="num">
                                      <p:cBhvr>
                                        <p:cTn id="26" dur="1000" fill="hold"/>
                                        <p:tgtEl>
                                          <p:spTgt spid="144"/>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143">
                                            <p:txEl>
                                              <p:pRg st="0" end="0"/>
                                            </p:txEl>
                                          </p:spTgt>
                                        </p:tgtEl>
                                        <p:attrNameLst>
                                          <p:attrName>style.visibility</p:attrName>
                                        </p:attrNameLst>
                                      </p:cBhvr>
                                      <p:to>
                                        <p:strVal val="visible"/>
                                      </p:to>
                                    </p:set>
                                    <p:animEffect transition="in" filter="fade">
                                      <p:cBhvr>
                                        <p:cTn id="30" dur="1000"/>
                                        <p:tgtEl>
                                          <p:spTgt spid="143">
                                            <p:txEl>
                                              <p:pRg st="0" end="0"/>
                                            </p:txEl>
                                          </p:spTgt>
                                        </p:tgtEl>
                                      </p:cBhvr>
                                    </p:animEffect>
                                    <p:anim calcmode="lin" valueType="num">
                                      <p:cBhvr>
                                        <p:cTn id="31" dur="1000" fill="hold"/>
                                        <p:tgtEl>
                                          <p:spTgt spid="14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14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3" grpId="0" build="p"/>
      <p:bldP spid="144"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ctrTitle"/>
          </p:nvPr>
        </p:nvSpPr>
        <p:spPr>
          <a:xfrm>
            <a:off x="685800" y="1583342"/>
            <a:ext cx="7772400" cy="1159799"/>
          </a:xfrm>
          <a:prstGeom prst="rect">
            <a:avLst/>
          </a:prstGeom>
        </p:spPr>
        <p:txBody>
          <a:bodyPr lIns="91425" tIns="91425" rIns="91425" bIns="91425" anchor="b" anchorCtr="0">
            <a:noAutofit/>
          </a:bodyPr>
          <a:lstStyle/>
          <a:p>
            <a:endParaRPr/>
          </a:p>
        </p:txBody>
      </p:sp>
      <p:sp>
        <p:nvSpPr>
          <p:cNvPr id="152" name="Shape 152"/>
          <p:cNvSpPr txBox="1">
            <a:spLocks noGrp="1"/>
          </p:cNvSpPr>
          <p:nvPr>
            <p:ph type="subTitle" idx="1"/>
          </p:nvPr>
        </p:nvSpPr>
        <p:spPr>
          <a:xfrm>
            <a:off x="685800" y="2840053"/>
            <a:ext cx="7772400" cy="784799"/>
          </a:xfrm>
          <a:prstGeom prst="rect">
            <a:avLst/>
          </a:prstGeom>
        </p:spPr>
        <p:txBody>
          <a:bodyPr lIns="91425" tIns="91425" rIns="91425" bIns="91425" anchor="t" anchorCtr="0">
            <a:noAutofit/>
          </a:bodyPr>
          <a:lstStyle/>
          <a:p>
            <a:endParaRPr/>
          </a:p>
        </p:txBody>
      </p:sp>
      <p:pic>
        <p:nvPicPr>
          <p:cNvPr id="153" name="Shape 153"/>
          <p:cNvPicPr preferRelativeResize="0"/>
          <p:nvPr/>
        </p:nvPicPr>
        <p:blipFill>
          <a:blip r:embed="rId3"/>
          <a:stretch>
            <a:fillRect/>
          </a:stretch>
        </p:blipFill>
        <p:spPr>
          <a:xfrm>
            <a:off x="1" y="307073"/>
            <a:ext cx="3336500" cy="2382600"/>
          </a:xfrm>
          <a:prstGeom prst="rect">
            <a:avLst/>
          </a:prstGeom>
          <a:noFill/>
          <a:ln>
            <a:noFill/>
          </a:ln>
        </p:spPr>
      </p:pic>
      <p:pic>
        <p:nvPicPr>
          <p:cNvPr id="154" name="Shape 154"/>
          <p:cNvPicPr preferRelativeResize="0"/>
          <p:nvPr/>
        </p:nvPicPr>
        <p:blipFill>
          <a:blip r:embed="rId4"/>
          <a:stretch>
            <a:fillRect/>
          </a:stretch>
        </p:blipFill>
        <p:spPr>
          <a:xfrm>
            <a:off x="6070325" y="307075"/>
            <a:ext cx="3073675" cy="2239225"/>
          </a:xfrm>
          <a:prstGeom prst="rect">
            <a:avLst/>
          </a:prstGeom>
          <a:noFill/>
          <a:ln>
            <a:noFill/>
          </a:ln>
        </p:spPr>
      </p:pic>
      <p:pic>
        <p:nvPicPr>
          <p:cNvPr id="155" name="Shape 155"/>
          <p:cNvPicPr preferRelativeResize="0"/>
          <p:nvPr/>
        </p:nvPicPr>
        <p:blipFill>
          <a:blip r:embed="rId5"/>
          <a:stretch>
            <a:fillRect/>
          </a:stretch>
        </p:blipFill>
        <p:spPr>
          <a:xfrm>
            <a:off x="3099456" y="1327812"/>
            <a:ext cx="3265592" cy="2487875"/>
          </a:xfrm>
          <a:prstGeom prst="rect">
            <a:avLst/>
          </a:prstGeom>
          <a:noFill/>
          <a:ln>
            <a:noFill/>
          </a:ln>
        </p:spPr>
      </p:pic>
      <p:sp>
        <p:nvSpPr>
          <p:cNvPr id="156" name="Shape 156"/>
          <p:cNvSpPr txBox="1"/>
          <p:nvPr/>
        </p:nvSpPr>
        <p:spPr>
          <a:xfrm>
            <a:off x="156750" y="3070875"/>
            <a:ext cx="3265500" cy="1023599"/>
          </a:xfrm>
          <a:prstGeom prst="rect">
            <a:avLst/>
          </a:prstGeom>
        </p:spPr>
        <p:txBody>
          <a:bodyPr lIns="91425" tIns="91425" rIns="91425" bIns="91425" anchor="t" anchorCtr="0">
            <a:noAutofit/>
          </a:bodyPr>
          <a:lstStyle/>
          <a:p>
            <a:pPr algn="ctr">
              <a:buNone/>
            </a:pPr>
            <a:r>
              <a:rPr lang="pl" sz="3000" b="1" dirty="0">
                <a:solidFill>
                  <a:srgbClr val="990000"/>
                </a:solidFill>
              </a:rPr>
              <a:t>Pozytywna ocena szkoły</a:t>
            </a: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1000"/>
                                        <p:tgtEl>
                                          <p:spTgt spid="156"/>
                                        </p:tgtEl>
                                      </p:cBhvr>
                                    </p:animEffect>
                                    <p:anim calcmode="lin" valueType="num">
                                      <p:cBhvr>
                                        <p:cTn id="8" dur="1000" fill="hold"/>
                                        <p:tgtEl>
                                          <p:spTgt spid="156"/>
                                        </p:tgtEl>
                                        <p:attrNameLst>
                                          <p:attrName>ppt_x</p:attrName>
                                        </p:attrNameLst>
                                      </p:cBhvr>
                                      <p:tavLst>
                                        <p:tav tm="0">
                                          <p:val>
                                            <p:strVal val="#ppt_x"/>
                                          </p:val>
                                        </p:tav>
                                        <p:tav tm="100000">
                                          <p:val>
                                            <p:strVal val="#ppt_x"/>
                                          </p:val>
                                        </p:tav>
                                      </p:tavLst>
                                    </p:anim>
                                    <p:anim calcmode="lin" valueType="num">
                                      <p:cBhvr>
                                        <p:cTn id="9" dur="1000" fill="hold"/>
                                        <p:tgtEl>
                                          <p:spTgt spid="15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3"/>
                                        </p:tgtEl>
                                        <p:attrNameLst>
                                          <p:attrName>style.visibility</p:attrName>
                                        </p:attrNameLst>
                                      </p:cBhvr>
                                      <p:to>
                                        <p:strVal val="visible"/>
                                      </p:to>
                                    </p:set>
                                    <p:animEffect transition="in" filter="fade">
                                      <p:cBhvr>
                                        <p:cTn id="13" dur="1000"/>
                                        <p:tgtEl>
                                          <p:spTgt spid="153"/>
                                        </p:tgtEl>
                                      </p:cBhvr>
                                    </p:animEffect>
                                    <p:anim calcmode="lin" valueType="num">
                                      <p:cBhvr>
                                        <p:cTn id="14" dur="1000" fill="hold"/>
                                        <p:tgtEl>
                                          <p:spTgt spid="153"/>
                                        </p:tgtEl>
                                        <p:attrNameLst>
                                          <p:attrName>ppt_x</p:attrName>
                                        </p:attrNameLst>
                                      </p:cBhvr>
                                      <p:tavLst>
                                        <p:tav tm="0">
                                          <p:val>
                                            <p:strVal val="#ppt_x"/>
                                          </p:val>
                                        </p:tav>
                                        <p:tav tm="100000">
                                          <p:val>
                                            <p:strVal val="#ppt_x"/>
                                          </p:val>
                                        </p:tav>
                                      </p:tavLst>
                                    </p:anim>
                                    <p:anim calcmode="lin" valueType="num">
                                      <p:cBhvr>
                                        <p:cTn id="15" dur="1000" fill="hold"/>
                                        <p:tgtEl>
                                          <p:spTgt spid="15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55"/>
                                        </p:tgtEl>
                                        <p:attrNameLst>
                                          <p:attrName>style.visibility</p:attrName>
                                        </p:attrNameLst>
                                      </p:cBhvr>
                                      <p:to>
                                        <p:strVal val="visible"/>
                                      </p:to>
                                    </p:set>
                                    <p:animEffect transition="in" filter="fade">
                                      <p:cBhvr>
                                        <p:cTn id="19" dur="1000"/>
                                        <p:tgtEl>
                                          <p:spTgt spid="155"/>
                                        </p:tgtEl>
                                      </p:cBhvr>
                                    </p:animEffect>
                                    <p:anim calcmode="lin" valueType="num">
                                      <p:cBhvr>
                                        <p:cTn id="20" dur="1000" fill="hold"/>
                                        <p:tgtEl>
                                          <p:spTgt spid="155"/>
                                        </p:tgtEl>
                                        <p:attrNameLst>
                                          <p:attrName>ppt_x</p:attrName>
                                        </p:attrNameLst>
                                      </p:cBhvr>
                                      <p:tavLst>
                                        <p:tav tm="0">
                                          <p:val>
                                            <p:strVal val="#ppt_x"/>
                                          </p:val>
                                        </p:tav>
                                        <p:tav tm="100000">
                                          <p:val>
                                            <p:strVal val="#ppt_x"/>
                                          </p:val>
                                        </p:tav>
                                      </p:tavLst>
                                    </p:anim>
                                    <p:anim calcmode="lin" valueType="num">
                                      <p:cBhvr>
                                        <p:cTn id="21" dur="1000" fill="hold"/>
                                        <p:tgtEl>
                                          <p:spTgt spid="15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54"/>
                                        </p:tgtEl>
                                        <p:attrNameLst>
                                          <p:attrName>style.visibility</p:attrName>
                                        </p:attrNameLst>
                                      </p:cBhvr>
                                      <p:to>
                                        <p:strVal val="visible"/>
                                      </p:to>
                                    </p:set>
                                    <p:animEffect transition="in" filter="fade">
                                      <p:cBhvr>
                                        <p:cTn id="25" dur="1000"/>
                                        <p:tgtEl>
                                          <p:spTgt spid="154"/>
                                        </p:tgtEl>
                                      </p:cBhvr>
                                    </p:animEffect>
                                    <p:anim calcmode="lin" valueType="num">
                                      <p:cBhvr>
                                        <p:cTn id="26" dur="1000" fill="hold"/>
                                        <p:tgtEl>
                                          <p:spTgt spid="154"/>
                                        </p:tgtEl>
                                        <p:attrNameLst>
                                          <p:attrName>ppt_x</p:attrName>
                                        </p:attrNameLst>
                                      </p:cBhvr>
                                      <p:tavLst>
                                        <p:tav tm="0">
                                          <p:val>
                                            <p:strVal val="#ppt_x"/>
                                          </p:val>
                                        </p:tav>
                                        <p:tav tm="100000">
                                          <p:val>
                                            <p:strVal val="#ppt_x"/>
                                          </p:val>
                                        </p:tav>
                                      </p:tavLst>
                                    </p:anim>
                                    <p:anim calcmode="lin" valueType="num">
                                      <p:cBhvr>
                                        <p:cTn id="27" dur="1000" fill="hold"/>
                                        <p:tgtEl>
                                          <p:spTgt spid="1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ctrTitle"/>
          </p:nvPr>
        </p:nvSpPr>
        <p:spPr>
          <a:xfrm>
            <a:off x="685800" y="1583342"/>
            <a:ext cx="7772400" cy="1159799"/>
          </a:xfrm>
          <a:prstGeom prst="rect">
            <a:avLst/>
          </a:prstGeom>
        </p:spPr>
        <p:txBody>
          <a:bodyPr lIns="91425" tIns="91425" rIns="91425" bIns="91425" anchor="b" anchorCtr="0">
            <a:noAutofit/>
          </a:bodyPr>
          <a:lstStyle/>
          <a:p>
            <a:endParaRPr/>
          </a:p>
        </p:txBody>
      </p:sp>
      <p:sp>
        <p:nvSpPr>
          <p:cNvPr id="162" name="Shape 162"/>
          <p:cNvSpPr txBox="1">
            <a:spLocks noGrp="1"/>
          </p:cNvSpPr>
          <p:nvPr>
            <p:ph type="subTitle" idx="1"/>
          </p:nvPr>
        </p:nvSpPr>
        <p:spPr>
          <a:xfrm>
            <a:off x="685800" y="2840053"/>
            <a:ext cx="7772400" cy="784799"/>
          </a:xfrm>
          <a:prstGeom prst="rect">
            <a:avLst/>
          </a:prstGeom>
        </p:spPr>
        <p:txBody>
          <a:bodyPr lIns="91425" tIns="91425" rIns="91425" bIns="91425" anchor="t" anchorCtr="0">
            <a:noAutofit/>
          </a:bodyPr>
          <a:lstStyle/>
          <a:p>
            <a:endParaRPr/>
          </a:p>
        </p:txBody>
      </p:sp>
      <p:pic>
        <p:nvPicPr>
          <p:cNvPr id="163" name="Shape 163"/>
          <p:cNvPicPr preferRelativeResize="0"/>
          <p:nvPr/>
        </p:nvPicPr>
        <p:blipFill>
          <a:blip r:embed="rId3"/>
          <a:stretch>
            <a:fillRect/>
          </a:stretch>
        </p:blipFill>
        <p:spPr>
          <a:xfrm>
            <a:off x="87398" y="93475"/>
            <a:ext cx="3217465" cy="2303449"/>
          </a:xfrm>
          <a:prstGeom prst="rect">
            <a:avLst/>
          </a:prstGeom>
          <a:noFill/>
          <a:ln>
            <a:noFill/>
          </a:ln>
        </p:spPr>
      </p:pic>
      <p:pic>
        <p:nvPicPr>
          <p:cNvPr id="164" name="Shape 164"/>
          <p:cNvPicPr preferRelativeResize="0"/>
          <p:nvPr/>
        </p:nvPicPr>
        <p:blipFill>
          <a:blip r:embed="rId4"/>
          <a:stretch>
            <a:fillRect/>
          </a:stretch>
        </p:blipFill>
        <p:spPr>
          <a:xfrm>
            <a:off x="3623300" y="93475"/>
            <a:ext cx="3217475" cy="2351699"/>
          </a:xfrm>
          <a:prstGeom prst="rect">
            <a:avLst/>
          </a:prstGeom>
          <a:noFill/>
          <a:ln>
            <a:noFill/>
          </a:ln>
        </p:spPr>
      </p:pic>
      <p:pic>
        <p:nvPicPr>
          <p:cNvPr id="165" name="Shape 165"/>
          <p:cNvPicPr preferRelativeResize="0"/>
          <p:nvPr/>
        </p:nvPicPr>
        <p:blipFill>
          <a:blip r:embed="rId5"/>
          <a:stretch>
            <a:fillRect/>
          </a:stretch>
        </p:blipFill>
        <p:spPr>
          <a:xfrm>
            <a:off x="5194801" y="2332950"/>
            <a:ext cx="2951698" cy="2122574"/>
          </a:xfrm>
          <a:prstGeom prst="rect">
            <a:avLst/>
          </a:prstGeom>
          <a:noFill/>
          <a:ln>
            <a:noFill/>
          </a:ln>
        </p:spPr>
      </p:pic>
      <p:sp>
        <p:nvSpPr>
          <p:cNvPr id="166" name="Shape 166"/>
          <p:cNvSpPr txBox="1"/>
          <p:nvPr/>
        </p:nvSpPr>
        <p:spPr>
          <a:xfrm>
            <a:off x="268700" y="2601250"/>
            <a:ext cx="5666400" cy="1582799"/>
          </a:xfrm>
          <a:prstGeom prst="rect">
            <a:avLst/>
          </a:prstGeom>
        </p:spPr>
        <p:txBody>
          <a:bodyPr lIns="91425" tIns="91425" rIns="91425" bIns="91425" anchor="t" anchorCtr="0">
            <a:noAutofit/>
          </a:bodyPr>
          <a:lstStyle/>
          <a:p>
            <a:pPr lvl="0" rtl="0">
              <a:lnSpc>
                <a:spcPct val="115000"/>
              </a:lnSpc>
              <a:spcAft>
                <a:spcPts val="1000"/>
              </a:spcAft>
              <a:buNone/>
            </a:pPr>
            <a:r>
              <a:rPr lang="pl" sz="2400" b="1" u="sng" dirty="0">
                <a:solidFill>
                  <a:srgbClr val="A61C00"/>
                </a:solidFill>
              </a:rPr>
              <a:t>Zdiagnozowane </a:t>
            </a:r>
            <a:r>
              <a:rPr lang="pl" sz="2400" b="1" u="sng" dirty="0" smtClean="0">
                <a:solidFill>
                  <a:srgbClr val="A61C00"/>
                </a:solidFill>
              </a:rPr>
              <a:t>wyzwania:</a:t>
            </a:r>
            <a:endParaRPr lang="pl" sz="2400" b="1" u="sng" dirty="0">
              <a:solidFill>
                <a:srgbClr val="A61C00"/>
              </a:solidFill>
            </a:endParaRPr>
          </a:p>
          <a:p>
            <a:pPr lvl="0" rtl="0">
              <a:lnSpc>
                <a:spcPct val="115000"/>
              </a:lnSpc>
              <a:buNone/>
            </a:pPr>
            <a:r>
              <a:rPr lang="pl" sz="1800" b="1" dirty="0">
                <a:solidFill>
                  <a:srgbClr val="A61C00"/>
                </a:solidFill>
              </a:rPr>
              <a:t>motywacja</a:t>
            </a:r>
          </a:p>
          <a:p>
            <a:pPr lvl="0" rtl="0">
              <a:lnSpc>
                <a:spcPct val="115000"/>
              </a:lnSpc>
              <a:buNone/>
            </a:pPr>
            <a:r>
              <a:rPr lang="pl" sz="1800" b="1" dirty="0">
                <a:solidFill>
                  <a:srgbClr val="A61C00"/>
                </a:solidFill>
              </a:rPr>
              <a:t>zaangażowanie wszystkich w proces</a:t>
            </a:r>
          </a:p>
          <a:p>
            <a:pPr lvl="0" rtl="0">
              <a:lnSpc>
                <a:spcPct val="115000"/>
              </a:lnSpc>
              <a:buNone/>
            </a:pPr>
            <a:r>
              <a:rPr lang="pl" sz="1800" b="1" dirty="0">
                <a:solidFill>
                  <a:srgbClr val="A61C00"/>
                </a:solidFill>
              </a:rPr>
              <a:t>metody nauczania</a:t>
            </a: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1000"/>
                                        <p:tgtEl>
                                          <p:spTgt spid="166"/>
                                        </p:tgtEl>
                                      </p:cBhvr>
                                    </p:animEffect>
                                    <p:anim calcmode="lin" valueType="num">
                                      <p:cBhvr>
                                        <p:cTn id="8" dur="1000" fill="hold"/>
                                        <p:tgtEl>
                                          <p:spTgt spid="166"/>
                                        </p:tgtEl>
                                        <p:attrNameLst>
                                          <p:attrName>ppt_x</p:attrName>
                                        </p:attrNameLst>
                                      </p:cBhvr>
                                      <p:tavLst>
                                        <p:tav tm="0">
                                          <p:val>
                                            <p:strVal val="#ppt_x"/>
                                          </p:val>
                                        </p:tav>
                                        <p:tav tm="100000">
                                          <p:val>
                                            <p:strVal val="#ppt_x"/>
                                          </p:val>
                                        </p:tav>
                                      </p:tavLst>
                                    </p:anim>
                                    <p:anim calcmode="lin" valueType="num">
                                      <p:cBhvr>
                                        <p:cTn id="9" dur="1000" fill="hold"/>
                                        <p:tgtEl>
                                          <p:spTgt spid="16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3"/>
                                        </p:tgtEl>
                                        <p:attrNameLst>
                                          <p:attrName>style.visibility</p:attrName>
                                        </p:attrNameLst>
                                      </p:cBhvr>
                                      <p:to>
                                        <p:strVal val="visible"/>
                                      </p:to>
                                    </p:set>
                                    <p:animEffect transition="in" filter="fade">
                                      <p:cBhvr>
                                        <p:cTn id="13" dur="1000"/>
                                        <p:tgtEl>
                                          <p:spTgt spid="163"/>
                                        </p:tgtEl>
                                      </p:cBhvr>
                                    </p:animEffect>
                                    <p:anim calcmode="lin" valueType="num">
                                      <p:cBhvr>
                                        <p:cTn id="14" dur="1000" fill="hold"/>
                                        <p:tgtEl>
                                          <p:spTgt spid="163"/>
                                        </p:tgtEl>
                                        <p:attrNameLst>
                                          <p:attrName>ppt_x</p:attrName>
                                        </p:attrNameLst>
                                      </p:cBhvr>
                                      <p:tavLst>
                                        <p:tav tm="0">
                                          <p:val>
                                            <p:strVal val="#ppt_x"/>
                                          </p:val>
                                        </p:tav>
                                        <p:tav tm="100000">
                                          <p:val>
                                            <p:strVal val="#ppt_x"/>
                                          </p:val>
                                        </p:tav>
                                      </p:tavLst>
                                    </p:anim>
                                    <p:anim calcmode="lin" valueType="num">
                                      <p:cBhvr>
                                        <p:cTn id="15" dur="1000" fill="hold"/>
                                        <p:tgtEl>
                                          <p:spTgt spid="16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64"/>
                                        </p:tgtEl>
                                        <p:attrNameLst>
                                          <p:attrName>style.visibility</p:attrName>
                                        </p:attrNameLst>
                                      </p:cBhvr>
                                      <p:to>
                                        <p:strVal val="visible"/>
                                      </p:to>
                                    </p:set>
                                    <p:animEffect transition="in" filter="fade">
                                      <p:cBhvr>
                                        <p:cTn id="19" dur="1000"/>
                                        <p:tgtEl>
                                          <p:spTgt spid="164"/>
                                        </p:tgtEl>
                                      </p:cBhvr>
                                    </p:animEffect>
                                    <p:anim calcmode="lin" valueType="num">
                                      <p:cBhvr>
                                        <p:cTn id="20" dur="1000" fill="hold"/>
                                        <p:tgtEl>
                                          <p:spTgt spid="164"/>
                                        </p:tgtEl>
                                        <p:attrNameLst>
                                          <p:attrName>ppt_x</p:attrName>
                                        </p:attrNameLst>
                                      </p:cBhvr>
                                      <p:tavLst>
                                        <p:tav tm="0">
                                          <p:val>
                                            <p:strVal val="#ppt_x"/>
                                          </p:val>
                                        </p:tav>
                                        <p:tav tm="100000">
                                          <p:val>
                                            <p:strVal val="#ppt_x"/>
                                          </p:val>
                                        </p:tav>
                                      </p:tavLst>
                                    </p:anim>
                                    <p:anim calcmode="lin" valueType="num">
                                      <p:cBhvr>
                                        <p:cTn id="21" dur="1000" fill="hold"/>
                                        <p:tgtEl>
                                          <p:spTgt spid="16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65"/>
                                        </p:tgtEl>
                                        <p:attrNameLst>
                                          <p:attrName>style.visibility</p:attrName>
                                        </p:attrNameLst>
                                      </p:cBhvr>
                                      <p:to>
                                        <p:strVal val="visible"/>
                                      </p:to>
                                    </p:set>
                                    <p:animEffect transition="in" filter="fade">
                                      <p:cBhvr>
                                        <p:cTn id="25" dur="1000"/>
                                        <p:tgtEl>
                                          <p:spTgt spid="165"/>
                                        </p:tgtEl>
                                      </p:cBhvr>
                                    </p:animEffect>
                                    <p:anim calcmode="lin" valueType="num">
                                      <p:cBhvr>
                                        <p:cTn id="26" dur="1000" fill="hold"/>
                                        <p:tgtEl>
                                          <p:spTgt spid="165"/>
                                        </p:tgtEl>
                                        <p:attrNameLst>
                                          <p:attrName>ppt_x</p:attrName>
                                        </p:attrNameLst>
                                      </p:cBhvr>
                                      <p:tavLst>
                                        <p:tav tm="0">
                                          <p:val>
                                            <p:strVal val="#ppt_x"/>
                                          </p:val>
                                        </p:tav>
                                        <p:tav tm="100000">
                                          <p:val>
                                            <p:strVal val="#ppt_x"/>
                                          </p:val>
                                        </p:tav>
                                      </p:tavLst>
                                    </p:anim>
                                    <p:anim calcmode="lin" valueType="num">
                                      <p:cBhvr>
                                        <p:cTn id="27" dur="1000" fill="hold"/>
                                        <p:tgtEl>
                                          <p:spTgt spid="1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ctrTitle"/>
          </p:nvPr>
        </p:nvSpPr>
        <p:spPr>
          <a:xfrm>
            <a:off x="685800" y="1583342"/>
            <a:ext cx="7772400" cy="1159799"/>
          </a:xfrm>
          <a:prstGeom prst="rect">
            <a:avLst/>
          </a:prstGeom>
        </p:spPr>
        <p:txBody>
          <a:bodyPr lIns="91425" tIns="91425" rIns="91425" bIns="91425" anchor="b" anchorCtr="0">
            <a:noAutofit/>
          </a:bodyPr>
          <a:lstStyle/>
          <a:p>
            <a:endParaRPr/>
          </a:p>
        </p:txBody>
      </p:sp>
      <p:sp>
        <p:nvSpPr>
          <p:cNvPr id="172" name="Shape 172"/>
          <p:cNvSpPr txBox="1">
            <a:spLocks noGrp="1"/>
          </p:cNvSpPr>
          <p:nvPr>
            <p:ph type="subTitle" idx="1"/>
          </p:nvPr>
        </p:nvSpPr>
        <p:spPr>
          <a:xfrm>
            <a:off x="685800" y="2840053"/>
            <a:ext cx="7772400" cy="784799"/>
          </a:xfrm>
          <a:prstGeom prst="rect">
            <a:avLst/>
          </a:prstGeom>
        </p:spPr>
        <p:txBody>
          <a:bodyPr lIns="91425" tIns="91425" rIns="91425" bIns="91425" anchor="t" anchorCtr="0">
            <a:noAutofit/>
          </a:bodyPr>
          <a:lstStyle/>
          <a:p>
            <a:endParaRPr/>
          </a:p>
        </p:txBody>
      </p:sp>
      <p:pic>
        <p:nvPicPr>
          <p:cNvPr id="173" name="Shape 173"/>
          <p:cNvPicPr preferRelativeResize="0"/>
          <p:nvPr/>
        </p:nvPicPr>
        <p:blipFill>
          <a:blip r:embed="rId3"/>
          <a:stretch>
            <a:fillRect/>
          </a:stretch>
        </p:blipFill>
        <p:spPr>
          <a:xfrm>
            <a:off x="5875691" y="73573"/>
            <a:ext cx="3268308" cy="2538775"/>
          </a:xfrm>
          <a:prstGeom prst="rect">
            <a:avLst/>
          </a:prstGeom>
          <a:noFill/>
          <a:ln>
            <a:noFill/>
          </a:ln>
        </p:spPr>
      </p:pic>
      <p:pic>
        <p:nvPicPr>
          <p:cNvPr id="174" name="Shape 174"/>
          <p:cNvPicPr preferRelativeResize="0"/>
          <p:nvPr/>
        </p:nvPicPr>
        <p:blipFill>
          <a:blip r:embed="rId4"/>
          <a:stretch>
            <a:fillRect/>
          </a:stretch>
        </p:blipFill>
        <p:spPr>
          <a:xfrm>
            <a:off x="-22106" y="0"/>
            <a:ext cx="3051881" cy="2252024"/>
          </a:xfrm>
          <a:prstGeom prst="rect">
            <a:avLst/>
          </a:prstGeom>
          <a:noFill/>
          <a:ln>
            <a:noFill/>
          </a:ln>
        </p:spPr>
      </p:pic>
      <p:pic>
        <p:nvPicPr>
          <p:cNvPr id="175" name="Shape 175"/>
          <p:cNvPicPr preferRelativeResize="0"/>
          <p:nvPr/>
        </p:nvPicPr>
        <p:blipFill>
          <a:blip r:embed="rId5"/>
          <a:stretch>
            <a:fillRect/>
          </a:stretch>
        </p:blipFill>
        <p:spPr>
          <a:xfrm>
            <a:off x="2584650" y="1715550"/>
            <a:ext cx="3413499" cy="2473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ctrTitle"/>
          </p:nvPr>
        </p:nvSpPr>
        <p:spPr>
          <a:xfrm>
            <a:off x="685800" y="89723"/>
            <a:ext cx="1653952" cy="249779"/>
          </a:xfrm>
          <a:prstGeom prst="rect">
            <a:avLst/>
          </a:prstGeom>
        </p:spPr>
        <p:txBody>
          <a:bodyPr lIns="91425" tIns="91425" rIns="91425" bIns="91425" anchor="b" anchorCtr="0">
            <a:noAutofit/>
          </a:bodyPr>
          <a:lstStyle/>
          <a:p>
            <a:pPr>
              <a:buNone/>
            </a:pPr>
            <a:endParaRPr lang="pl" sz="4000" dirty="0">
              <a:solidFill>
                <a:srgbClr val="990000"/>
              </a:solidFill>
            </a:endParaRPr>
          </a:p>
        </p:txBody>
      </p:sp>
      <p:sp>
        <p:nvSpPr>
          <p:cNvPr id="181" name="Shape 181"/>
          <p:cNvSpPr txBox="1">
            <a:spLocks noGrp="1"/>
          </p:cNvSpPr>
          <p:nvPr>
            <p:ph type="subTitle" idx="1"/>
          </p:nvPr>
        </p:nvSpPr>
        <p:spPr>
          <a:xfrm>
            <a:off x="519475" y="1291876"/>
            <a:ext cx="7772400" cy="2712899"/>
          </a:xfrm>
          <a:prstGeom prst="rect">
            <a:avLst/>
          </a:prstGeom>
        </p:spPr>
        <p:txBody>
          <a:bodyPr lIns="91425" tIns="91425" rIns="91425" bIns="91425" anchor="t" anchorCtr="0">
            <a:noAutofit/>
          </a:bodyPr>
          <a:lstStyle/>
          <a:p>
            <a:pPr lvl="0" algn="l" rtl="0">
              <a:lnSpc>
                <a:spcPct val="150000"/>
              </a:lnSpc>
              <a:buClr>
                <a:schemeClr val="dk1"/>
              </a:buClr>
              <a:buSzPct val="61111"/>
              <a:buFont typeface="Arial"/>
              <a:buNone/>
            </a:pPr>
            <a:r>
              <a:rPr lang="pl" sz="1800" b="1" dirty="0">
                <a:solidFill>
                  <a:srgbClr val="990000"/>
                </a:solidFill>
              </a:rPr>
              <a:t>- Monitoring postępów ucznia</a:t>
            </a:r>
          </a:p>
          <a:p>
            <a:pPr lvl="0" algn="l" rtl="0">
              <a:lnSpc>
                <a:spcPct val="150000"/>
              </a:lnSpc>
              <a:buClr>
                <a:schemeClr val="dk1"/>
              </a:buClr>
              <a:buSzPct val="61111"/>
              <a:buFont typeface="Arial"/>
              <a:buNone/>
            </a:pPr>
            <a:r>
              <a:rPr lang="pl" sz="1800" b="1" dirty="0">
                <a:solidFill>
                  <a:srgbClr val="990000"/>
                </a:solidFill>
              </a:rPr>
              <a:t>- Nauka uczenia się (metody, źródła)</a:t>
            </a:r>
          </a:p>
          <a:p>
            <a:pPr lvl="0" algn="l" rtl="0">
              <a:lnSpc>
                <a:spcPct val="150000"/>
              </a:lnSpc>
              <a:buClr>
                <a:schemeClr val="dk1"/>
              </a:buClr>
              <a:buSzPct val="61111"/>
              <a:buFont typeface="Arial"/>
              <a:buNone/>
            </a:pPr>
            <a:r>
              <a:rPr lang="pl" sz="1800" b="1" dirty="0">
                <a:solidFill>
                  <a:srgbClr val="990000"/>
                </a:solidFill>
              </a:rPr>
              <a:t>- Podwyższenie motywacji</a:t>
            </a:r>
          </a:p>
          <a:p>
            <a:pPr lvl="0" algn="l" rtl="0">
              <a:lnSpc>
                <a:spcPct val="150000"/>
              </a:lnSpc>
              <a:buClr>
                <a:schemeClr val="dk1"/>
              </a:buClr>
              <a:buSzPct val="61111"/>
              <a:buFont typeface="Arial"/>
              <a:buNone/>
            </a:pPr>
            <a:r>
              <a:rPr lang="pl" sz="1800" b="1" dirty="0">
                <a:solidFill>
                  <a:srgbClr val="990000"/>
                </a:solidFill>
              </a:rPr>
              <a:t>- Znajdowanie pozytywów w działaniach ucznia</a:t>
            </a:r>
          </a:p>
          <a:p>
            <a:pPr lvl="0" algn="l" rtl="0">
              <a:lnSpc>
                <a:spcPct val="150000"/>
              </a:lnSpc>
              <a:buClr>
                <a:schemeClr val="dk1"/>
              </a:buClr>
              <a:buSzPct val="61111"/>
              <a:buFont typeface="Arial"/>
              <a:buNone/>
            </a:pPr>
            <a:r>
              <a:rPr lang="pl" sz="1800" b="1" dirty="0">
                <a:solidFill>
                  <a:srgbClr val="990000"/>
                </a:solidFill>
              </a:rPr>
              <a:t>- Nagradzanie pozytywnych wyników, zachowań</a:t>
            </a:r>
          </a:p>
          <a:p>
            <a:pPr lvl="0" algn="l" rtl="0">
              <a:lnSpc>
                <a:spcPct val="150000"/>
              </a:lnSpc>
              <a:buClr>
                <a:schemeClr val="dk1"/>
              </a:buClr>
              <a:buSzPct val="61111"/>
              <a:buFont typeface="Arial"/>
              <a:buNone/>
            </a:pPr>
            <a:r>
              <a:rPr lang="pl" sz="1800" b="1" dirty="0">
                <a:solidFill>
                  <a:srgbClr val="990000"/>
                </a:solidFill>
              </a:rPr>
              <a:t>- Okazanie empatii i wsparcia </a:t>
            </a:r>
          </a:p>
          <a:p>
            <a:endParaRPr lang="pl" sz="1800" b="1" dirty="0">
              <a:solidFill>
                <a:srgbClr val="990000"/>
              </a:solidFill>
            </a:endParaRPr>
          </a:p>
        </p:txBody>
      </p:sp>
      <p:sp>
        <p:nvSpPr>
          <p:cNvPr id="5" name="Shape 180"/>
          <p:cNvSpPr txBox="1">
            <a:spLocks/>
          </p:cNvSpPr>
          <p:nvPr/>
        </p:nvSpPr>
        <p:spPr>
          <a:xfrm>
            <a:off x="694651" y="315899"/>
            <a:ext cx="7772400" cy="887699"/>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L="0" marR="0" indent="304800" algn="ctr" rtl="0">
              <a:lnSpc>
                <a:spcPct val="100000"/>
              </a:lnSpc>
              <a:spcBef>
                <a:spcPts val="0"/>
              </a:spcBef>
              <a:spcAft>
                <a:spcPts val="0"/>
              </a:spcAft>
              <a:buClr>
                <a:schemeClr val="dk1"/>
              </a:buClr>
              <a:buSzPct val="100000"/>
              <a:buNone/>
              <a:defRPr sz="4800" b="1" i="0" u="none" strike="noStrike" cap="none" baseline="0">
                <a:solidFill>
                  <a:schemeClr val="dk1"/>
                </a:solidFill>
                <a:latin typeface="Arial"/>
                <a:ea typeface="Arial"/>
                <a:cs typeface="Arial"/>
                <a:sym typeface="Arial"/>
                <a:rtl val="0"/>
              </a:defRPr>
            </a:lvl1pPr>
            <a:lvl2pPr marL="0" marR="0" indent="304800" algn="ctr" rtl="0">
              <a:lnSpc>
                <a:spcPct val="100000"/>
              </a:lnSpc>
              <a:spcBef>
                <a:spcPts val="0"/>
              </a:spcBef>
              <a:spcAft>
                <a:spcPts val="0"/>
              </a:spcAft>
              <a:buClr>
                <a:schemeClr val="dk1"/>
              </a:buClr>
              <a:buSzPct val="100000"/>
              <a:buNone/>
              <a:defRPr sz="4800" b="1" i="0" u="none" strike="noStrike" cap="none" baseline="0">
                <a:solidFill>
                  <a:schemeClr val="dk1"/>
                </a:solidFill>
                <a:latin typeface="Arial"/>
                <a:ea typeface="Arial"/>
                <a:cs typeface="Arial"/>
                <a:sym typeface="Arial"/>
                <a:rtl val="0"/>
              </a:defRPr>
            </a:lvl2pPr>
            <a:lvl3pPr marL="0" indent="304800" algn="ctr">
              <a:buClr>
                <a:schemeClr val="dk1"/>
              </a:buClr>
              <a:buSzPct val="100000"/>
              <a:buNone/>
              <a:defRPr sz="4800" b="1">
                <a:solidFill>
                  <a:schemeClr val="dk1"/>
                </a:solidFill>
              </a:defRPr>
            </a:lvl3pPr>
            <a:lvl4pPr marL="0" indent="304800" algn="ctr">
              <a:buClr>
                <a:schemeClr val="dk1"/>
              </a:buClr>
              <a:buSzPct val="100000"/>
              <a:buNone/>
              <a:defRPr sz="4800" b="1">
                <a:solidFill>
                  <a:schemeClr val="dk1"/>
                </a:solidFill>
              </a:defRPr>
            </a:lvl4pPr>
            <a:lvl5pPr marL="0" indent="304800" algn="ctr">
              <a:buClr>
                <a:schemeClr val="dk1"/>
              </a:buClr>
              <a:buSzPct val="100000"/>
              <a:buNone/>
              <a:defRPr sz="4800" b="1">
                <a:solidFill>
                  <a:schemeClr val="dk1"/>
                </a:solidFill>
              </a:defRPr>
            </a:lvl5pPr>
            <a:lvl6pPr marL="0" indent="304800" algn="ctr">
              <a:buClr>
                <a:schemeClr val="dk1"/>
              </a:buClr>
              <a:buSzPct val="100000"/>
              <a:buNone/>
              <a:defRPr sz="4800" b="1">
                <a:solidFill>
                  <a:schemeClr val="dk1"/>
                </a:solidFill>
              </a:defRPr>
            </a:lvl6pPr>
            <a:lvl7pPr marL="0" indent="304800" algn="ctr">
              <a:buClr>
                <a:schemeClr val="dk1"/>
              </a:buClr>
              <a:buSzPct val="100000"/>
              <a:buNone/>
              <a:defRPr sz="4800" b="1">
                <a:solidFill>
                  <a:schemeClr val="dk1"/>
                </a:solidFill>
              </a:defRPr>
            </a:lvl7pPr>
            <a:lvl8pPr marL="0" indent="304800" algn="ctr">
              <a:buClr>
                <a:schemeClr val="dk1"/>
              </a:buClr>
              <a:buSzPct val="100000"/>
              <a:buNone/>
              <a:defRPr sz="4800" b="1">
                <a:solidFill>
                  <a:schemeClr val="dk1"/>
                </a:solidFill>
              </a:defRPr>
            </a:lvl8pPr>
            <a:lvl9pPr marL="0" indent="304800" algn="ctr">
              <a:buClr>
                <a:schemeClr val="dk1"/>
              </a:buClr>
              <a:buSzPct val="100000"/>
              <a:buNone/>
              <a:defRPr sz="4800" b="1">
                <a:solidFill>
                  <a:schemeClr val="dk1"/>
                </a:solidFill>
              </a:defRPr>
            </a:lvl9pPr>
          </a:lstStyle>
          <a:p>
            <a:r>
              <a:rPr lang="pl" sz="4000" dirty="0" smtClean="0">
                <a:solidFill>
                  <a:srgbClr val="990000"/>
                </a:solidFill>
              </a:rPr>
              <a:t>Rekomendacje</a:t>
            </a:r>
            <a:endParaRPr lang="pl" sz="4000" dirty="0">
              <a:solidFill>
                <a:srgbClr val="990000"/>
              </a:solidFill>
            </a:endParaRPr>
          </a:p>
        </p:txBody>
      </p:sp>
      <p:pic>
        <p:nvPicPr>
          <p:cNvPr id="6" name="Shape 182"/>
          <p:cNvPicPr preferRelativeResize="0"/>
          <p:nvPr/>
        </p:nvPicPr>
        <p:blipFill>
          <a:blip r:embed="rId3"/>
          <a:stretch>
            <a:fillRect/>
          </a:stretch>
        </p:blipFill>
        <p:spPr>
          <a:xfrm>
            <a:off x="6660232" y="1203598"/>
            <a:ext cx="2143125" cy="21431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81">
                                            <p:txEl>
                                              <p:pRg st="0" end="0"/>
                                            </p:txEl>
                                          </p:spTgt>
                                        </p:tgtEl>
                                        <p:attrNameLst>
                                          <p:attrName>style.visibility</p:attrName>
                                        </p:attrNameLst>
                                      </p:cBhvr>
                                      <p:to>
                                        <p:strVal val="visible"/>
                                      </p:to>
                                    </p:set>
                                    <p:animEffect transition="in" filter="fade">
                                      <p:cBhvr>
                                        <p:cTn id="18" dur="1000"/>
                                        <p:tgtEl>
                                          <p:spTgt spid="181">
                                            <p:txEl>
                                              <p:pRg st="0" end="0"/>
                                            </p:txEl>
                                          </p:spTgt>
                                        </p:tgtEl>
                                      </p:cBhvr>
                                    </p:animEffect>
                                    <p:anim calcmode="lin" valueType="num">
                                      <p:cBhvr>
                                        <p:cTn id="19"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181">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81">
                                            <p:txEl>
                                              <p:pRg st="1" end="1"/>
                                            </p:txEl>
                                          </p:spTgt>
                                        </p:tgtEl>
                                        <p:attrNameLst>
                                          <p:attrName>style.visibility</p:attrName>
                                        </p:attrNameLst>
                                      </p:cBhvr>
                                      <p:to>
                                        <p:strVal val="visible"/>
                                      </p:to>
                                    </p:set>
                                    <p:animEffect transition="in" filter="fade">
                                      <p:cBhvr>
                                        <p:cTn id="23" dur="1000"/>
                                        <p:tgtEl>
                                          <p:spTgt spid="181">
                                            <p:txEl>
                                              <p:pRg st="1" end="1"/>
                                            </p:txEl>
                                          </p:spTgt>
                                        </p:tgtEl>
                                      </p:cBhvr>
                                    </p:animEffect>
                                    <p:anim calcmode="lin" valueType="num">
                                      <p:cBhvr>
                                        <p:cTn id="24" dur="1000" fill="hold"/>
                                        <p:tgtEl>
                                          <p:spTgt spid="181">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181">
                                            <p:txEl>
                                              <p:pRg st="1" end="1"/>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81">
                                            <p:txEl>
                                              <p:pRg st="2" end="2"/>
                                            </p:txEl>
                                          </p:spTgt>
                                        </p:tgtEl>
                                        <p:attrNameLst>
                                          <p:attrName>style.visibility</p:attrName>
                                        </p:attrNameLst>
                                      </p:cBhvr>
                                      <p:to>
                                        <p:strVal val="visible"/>
                                      </p:to>
                                    </p:set>
                                    <p:animEffect transition="in" filter="fade">
                                      <p:cBhvr>
                                        <p:cTn id="28" dur="1000"/>
                                        <p:tgtEl>
                                          <p:spTgt spid="181">
                                            <p:txEl>
                                              <p:pRg st="2" end="2"/>
                                            </p:txEl>
                                          </p:spTgt>
                                        </p:tgtEl>
                                      </p:cBhvr>
                                    </p:animEffect>
                                    <p:anim calcmode="lin" valueType="num">
                                      <p:cBhvr>
                                        <p:cTn id="29" dur="1000" fill="hold"/>
                                        <p:tgtEl>
                                          <p:spTgt spid="181">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81">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81">
                                            <p:txEl>
                                              <p:pRg st="3" end="3"/>
                                            </p:txEl>
                                          </p:spTgt>
                                        </p:tgtEl>
                                        <p:attrNameLst>
                                          <p:attrName>style.visibility</p:attrName>
                                        </p:attrNameLst>
                                      </p:cBhvr>
                                      <p:to>
                                        <p:strVal val="visible"/>
                                      </p:to>
                                    </p:set>
                                    <p:animEffect transition="in" filter="fade">
                                      <p:cBhvr>
                                        <p:cTn id="33" dur="1000"/>
                                        <p:tgtEl>
                                          <p:spTgt spid="181">
                                            <p:txEl>
                                              <p:pRg st="3" end="3"/>
                                            </p:txEl>
                                          </p:spTgt>
                                        </p:tgtEl>
                                      </p:cBhvr>
                                    </p:animEffect>
                                    <p:anim calcmode="lin" valueType="num">
                                      <p:cBhvr>
                                        <p:cTn id="34" dur="1000" fill="hold"/>
                                        <p:tgtEl>
                                          <p:spTgt spid="181">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81">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81">
                                            <p:txEl>
                                              <p:pRg st="4" end="4"/>
                                            </p:txEl>
                                          </p:spTgt>
                                        </p:tgtEl>
                                        <p:attrNameLst>
                                          <p:attrName>style.visibility</p:attrName>
                                        </p:attrNameLst>
                                      </p:cBhvr>
                                      <p:to>
                                        <p:strVal val="visible"/>
                                      </p:to>
                                    </p:set>
                                    <p:animEffect transition="in" filter="fade">
                                      <p:cBhvr>
                                        <p:cTn id="38" dur="1000"/>
                                        <p:tgtEl>
                                          <p:spTgt spid="181">
                                            <p:txEl>
                                              <p:pRg st="4" end="4"/>
                                            </p:txEl>
                                          </p:spTgt>
                                        </p:tgtEl>
                                      </p:cBhvr>
                                    </p:animEffect>
                                    <p:anim calcmode="lin" valueType="num">
                                      <p:cBhvr>
                                        <p:cTn id="39" dur="1000" fill="hold"/>
                                        <p:tgtEl>
                                          <p:spTgt spid="181">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181">
                                            <p:txEl>
                                              <p:pRg st="4" end="4"/>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81">
                                            <p:txEl>
                                              <p:pRg st="5" end="5"/>
                                            </p:txEl>
                                          </p:spTgt>
                                        </p:tgtEl>
                                        <p:attrNameLst>
                                          <p:attrName>style.visibility</p:attrName>
                                        </p:attrNameLst>
                                      </p:cBhvr>
                                      <p:to>
                                        <p:strVal val="visible"/>
                                      </p:to>
                                    </p:set>
                                    <p:animEffect transition="in" filter="fade">
                                      <p:cBhvr>
                                        <p:cTn id="43" dur="1000"/>
                                        <p:tgtEl>
                                          <p:spTgt spid="181">
                                            <p:txEl>
                                              <p:pRg st="5" end="5"/>
                                            </p:txEl>
                                          </p:spTgt>
                                        </p:tgtEl>
                                      </p:cBhvr>
                                    </p:animEffect>
                                    <p:anim calcmode="lin" valueType="num">
                                      <p:cBhvr>
                                        <p:cTn id="44" dur="1000" fill="hold"/>
                                        <p:tgtEl>
                                          <p:spTgt spid="181">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18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uiExpand="1" build="p"/>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457200" y="-1"/>
            <a:ext cx="8229600" cy="1063499"/>
          </a:xfrm>
          <a:prstGeom prst="rect">
            <a:avLst/>
          </a:prstGeom>
        </p:spPr>
        <p:txBody>
          <a:bodyPr lIns="91425" tIns="91425" rIns="91425" bIns="91425" anchor="b" anchorCtr="0">
            <a:noAutofit/>
          </a:bodyPr>
          <a:lstStyle/>
          <a:p>
            <a:pPr marL="914400" lvl="0" indent="-228600" algn="l" rtl="0">
              <a:lnSpc>
                <a:spcPct val="115000"/>
              </a:lnSpc>
              <a:buNone/>
            </a:pPr>
            <a:r>
              <a:rPr lang="pl" dirty="0">
                <a:solidFill>
                  <a:srgbClr val="990000"/>
                </a:solidFill>
              </a:rPr>
              <a:t>Warsztaty dla uczniów</a:t>
            </a:r>
            <a:r>
              <a:rPr lang="pl" sz="2400" b="0" dirty="0"/>
              <a:t>  </a:t>
            </a:r>
          </a:p>
        </p:txBody>
      </p:sp>
      <p:sp>
        <p:nvSpPr>
          <p:cNvPr id="188" name="Shape 188"/>
          <p:cNvSpPr txBox="1">
            <a:spLocks noGrp="1"/>
          </p:cNvSpPr>
          <p:nvPr>
            <p:ph type="body" idx="1"/>
          </p:nvPr>
        </p:nvSpPr>
        <p:spPr>
          <a:xfrm>
            <a:off x="361350" y="855850"/>
            <a:ext cx="3994500" cy="3725699"/>
          </a:xfrm>
          <a:prstGeom prst="rect">
            <a:avLst/>
          </a:prstGeom>
        </p:spPr>
        <p:txBody>
          <a:bodyPr lIns="91425" tIns="91425" rIns="91425" bIns="91425" anchor="t" anchorCtr="0">
            <a:noAutofit/>
          </a:bodyPr>
          <a:lstStyle/>
          <a:p>
            <a:pPr lvl="0" rtl="0">
              <a:lnSpc>
                <a:spcPct val="115000"/>
              </a:lnSpc>
              <a:spcBef>
                <a:spcPts val="1500"/>
              </a:spcBef>
              <a:buClr>
                <a:schemeClr val="dk1"/>
              </a:buClr>
              <a:buSzPct val="45833"/>
              <a:buFont typeface="Arial"/>
              <a:buNone/>
            </a:pPr>
            <a:r>
              <a:rPr lang="pl" sz="2400" b="1" dirty="0">
                <a:solidFill>
                  <a:srgbClr val="A61C00"/>
                </a:solidFill>
              </a:rPr>
              <a:t>Learn 2 learn:</a:t>
            </a:r>
          </a:p>
          <a:p>
            <a:pPr lvl="0" rtl="0">
              <a:lnSpc>
                <a:spcPct val="115000"/>
              </a:lnSpc>
              <a:spcBef>
                <a:spcPts val="1500"/>
              </a:spcBef>
              <a:buClr>
                <a:schemeClr val="dk1"/>
              </a:buClr>
              <a:buSzPct val="61111"/>
              <a:buFont typeface="Arial"/>
              <a:buNone/>
            </a:pPr>
            <a:r>
              <a:rPr lang="pl" sz="1800" b="1" dirty="0">
                <a:solidFill>
                  <a:srgbClr val="A61C00"/>
                </a:solidFill>
              </a:rPr>
              <a:t>Poznajemy style uczenia się.</a:t>
            </a:r>
          </a:p>
          <a:p>
            <a:pPr lvl="0" rtl="0">
              <a:lnSpc>
                <a:spcPct val="115000"/>
              </a:lnSpc>
              <a:spcBef>
                <a:spcPts val="0"/>
              </a:spcBef>
              <a:buClr>
                <a:schemeClr val="dk1"/>
              </a:buClr>
              <a:buSzPct val="61111"/>
              <a:buFont typeface="Arial"/>
              <a:buNone/>
            </a:pPr>
            <a:r>
              <a:rPr lang="pl" sz="1800" b="1" dirty="0">
                <a:solidFill>
                  <a:srgbClr val="A61C00"/>
                </a:solidFill>
              </a:rPr>
              <a:t>Jak nauczyć się uczenia się?</a:t>
            </a:r>
          </a:p>
          <a:p>
            <a:endParaRPr lang="pl" sz="1800" b="1" dirty="0">
              <a:solidFill>
                <a:srgbClr val="A61C00"/>
              </a:solidFill>
            </a:endParaRPr>
          </a:p>
          <a:p>
            <a:pPr lvl="0" rtl="0">
              <a:lnSpc>
                <a:spcPct val="115000"/>
              </a:lnSpc>
              <a:spcBef>
                <a:spcPts val="0"/>
              </a:spcBef>
              <a:spcAft>
                <a:spcPts val="1000"/>
              </a:spcAft>
              <a:buClr>
                <a:schemeClr val="dk1"/>
              </a:buClr>
              <a:buSzPct val="45833"/>
              <a:buFont typeface="Arial"/>
              <a:buNone/>
            </a:pPr>
            <a:r>
              <a:rPr lang="pl" sz="2400" b="1" dirty="0">
                <a:solidFill>
                  <a:srgbClr val="A61C00"/>
                </a:solidFill>
              </a:rPr>
              <a:t>Motywacja </a:t>
            </a:r>
          </a:p>
          <a:p>
            <a:pPr lvl="0" rtl="0">
              <a:lnSpc>
                <a:spcPct val="115000"/>
              </a:lnSpc>
              <a:spcBef>
                <a:spcPts val="0"/>
              </a:spcBef>
              <a:buClr>
                <a:schemeClr val="dk1"/>
              </a:buClr>
              <a:buSzPct val="61111"/>
              <a:buFont typeface="Arial"/>
              <a:buNone/>
            </a:pPr>
            <a:r>
              <a:rPr lang="pl" sz="1800" b="1" dirty="0">
                <a:solidFill>
                  <a:srgbClr val="A61C00"/>
                </a:solidFill>
              </a:rPr>
              <a:t>Mogę – chcę - potrafię mobilizować się do nauki.</a:t>
            </a:r>
          </a:p>
          <a:p>
            <a:endParaRPr lang="pl" sz="1800" b="1" dirty="0">
              <a:solidFill>
                <a:srgbClr val="A61C00"/>
              </a:solidFill>
            </a:endParaRPr>
          </a:p>
          <a:p>
            <a:pPr lvl="0" algn="l" rtl="0">
              <a:lnSpc>
                <a:spcPct val="115000"/>
              </a:lnSpc>
              <a:spcBef>
                <a:spcPts val="1500"/>
              </a:spcBef>
              <a:buClr>
                <a:schemeClr val="dk1"/>
              </a:buClr>
              <a:buSzPct val="78571"/>
              <a:buFont typeface="Arial"/>
              <a:buNone/>
            </a:pPr>
            <a:r>
              <a:rPr lang="pl" sz="1400" dirty="0">
                <a:solidFill>
                  <a:schemeClr val="dk1"/>
                </a:solidFill>
              </a:rPr>
              <a:t>  </a:t>
            </a:r>
          </a:p>
          <a:p>
            <a:endParaRPr lang="pl" sz="1400" dirty="0">
              <a:solidFill>
                <a:schemeClr val="dk1"/>
              </a:solidFill>
            </a:endParaRPr>
          </a:p>
        </p:txBody>
      </p:sp>
      <p:sp>
        <p:nvSpPr>
          <p:cNvPr id="189" name="Shape 189"/>
          <p:cNvSpPr txBox="1"/>
          <p:nvPr/>
        </p:nvSpPr>
        <p:spPr>
          <a:xfrm>
            <a:off x="8162500" y="3816650"/>
            <a:ext cx="361499" cy="610800"/>
          </a:xfrm>
          <a:prstGeom prst="rect">
            <a:avLst/>
          </a:prstGeom>
        </p:spPr>
        <p:txBody>
          <a:bodyPr lIns="91425" tIns="91425" rIns="91425" bIns="91425" anchor="ctr" anchorCtr="0">
            <a:noAutofit/>
          </a:bodyPr>
          <a:lstStyle/>
          <a:p>
            <a:endParaRPr/>
          </a:p>
        </p:txBody>
      </p:sp>
      <p:sp>
        <p:nvSpPr>
          <p:cNvPr id="190" name="Shape 190"/>
          <p:cNvSpPr txBox="1"/>
          <p:nvPr/>
        </p:nvSpPr>
        <p:spPr>
          <a:xfrm>
            <a:off x="76200" y="76200"/>
            <a:ext cx="450899" cy="610800"/>
          </a:xfrm>
          <a:prstGeom prst="rect">
            <a:avLst/>
          </a:prstGeom>
        </p:spPr>
        <p:txBody>
          <a:bodyPr lIns="91425" tIns="91425" rIns="91425" bIns="91425" anchor="ctr" anchorCtr="0">
            <a:noAutofit/>
          </a:bodyPr>
          <a:lstStyle/>
          <a:p>
            <a:pPr lvl="0" rtl="0">
              <a:buNone/>
            </a:pPr>
            <a:r>
              <a:rPr lang="pl"/>
              <a:t> </a:t>
            </a:r>
          </a:p>
        </p:txBody>
      </p:sp>
      <p:sp>
        <p:nvSpPr>
          <p:cNvPr id="191" name="Shape 191"/>
          <p:cNvSpPr txBox="1">
            <a:spLocks noGrp="1"/>
          </p:cNvSpPr>
          <p:nvPr>
            <p:ph type="body" idx="2"/>
          </p:nvPr>
        </p:nvSpPr>
        <p:spPr>
          <a:xfrm>
            <a:off x="5367300" y="1099100"/>
            <a:ext cx="3319500" cy="1332600"/>
          </a:xfrm>
          <a:prstGeom prst="rect">
            <a:avLst/>
          </a:prstGeom>
        </p:spPr>
        <p:txBody>
          <a:bodyPr lIns="91425" tIns="91425" rIns="91425" bIns="91425" anchor="t" anchorCtr="0">
            <a:noAutofit/>
          </a:bodyPr>
          <a:lstStyle/>
          <a:p>
            <a:pPr lvl="0" rtl="0">
              <a:lnSpc>
                <a:spcPct val="115000"/>
              </a:lnSpc>
              <a:spcBef>
                <a:spcPts val="0"/>
              </a:spcBef>
              <a:spcAft>
                <a:spcPts val="1000"/>
              </a:spcAft>
              <a:buClr>
                <a:schemeClr val="dk1"/>
              </a:buClr>
              <a:buSzPct val="45833"/>
              <a:buFont typeface="Arial"/>
              <a:buNone/>
            </a:pPr>
            <a:r>
              <a:rPr lang="pl" sz="2400" b="1" dirty="0">
                <a:solidFill>
                  <a:srgbClr val="A61C00"/>
                </a:solidFill>
              </a:rPr>
              <a:t>Stres</a:t>
            </a:r>
            <a:r>
              <a:rPr lang="pl" sz="1800" b="1" dirty="0">
                <a:solidFill>
                  <a:srgbClr val="A61C00"/>
                </a:solidFill>
              </a:rPr>
              <a:t> </a:t>
            </a:r>
          </a:p>
          <a:p>
            <a:pPr lvl="0" rtl="0">
              <a:lnSpc>
                <a:spcPct val="115000"/>
              </a:lnSpc>
              <a:spcBef>
                <a:spcPts val="0"/>
              </a:spcBef>
              <a:buClr>
                <a:schemeClr val="dk1"/>
              </a:buClr>
              <a:buSzPct val="61111"/>
              <a:buFont typeface="Arial"/>
              <a:buNone/>
            </a:pPr>
            <a:r>
              <a:rPr lang="pl" sz="1800" b="1" dirty="0">
                <a:solidFill>
                  <a:srgbClr val="A61C00"/>
                </a:solidFill>
              </a:rPr>
              <a:t>Mechanizmy i radzenie sobie z nim.</a:t>
            </a:r>
          </a:p>
          <a:p>
            <a:endParaRPr lang="pl" sz="1800" b="1" dirty="0">
              <a:solidFill>
                <a:srgbClr val="A61C00"/>
              </a:solidFill>
            </a:endParaRPr>
          </a:p>
        </p:txBody>
      </p:sp>
      <p:pic>
        <p:nvPicPr>
          <p:cNvPr id="192" name="Shape 192"/>
          <p:cNvPicPr preferRelativeResize="0"/>
          <p:nvPr/>
        </p:nvPicPr>
        <p:blipFill>
          <a:blip r:embed="rId3"/>
          <a:stretch>
            <a:fillRect/>
          </a:stretch>
        </p:blipFill>
        <p:spPr>
          <a:xfrm>
            <a:off x="6574425" y="2371594"/>
            <a:ext cx="2473724" cy="1854330"/>
          </a:xfrm>
          <a:prstGeom prst="rect">
            <a:avLst/>
          </a:prstGeom>
        </p:spPr>
      </p:pic>
      <p:pic>
        <p:nvPicPr>
          <p:cNvPr id="193" name="Shape 193"/>
          <p:cNvPicPr preferRelativeResize="0"/>
          <p:nvPr/>
        </p:nvPicPr>
        <p:blipFill>
          <a:blip r:embed="rId4"/>
          <a:stretch>
            <a:fillRect/>
          </a:stretch>
        </p:blipFill>
        <p:spPr>
          <a:xfrm>
            <a:off x="3995936" y="2396211"/>
            <a:ext cx="2473724" cy="18544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1000"/>
                                        <p:tgtEl>
                                          <p:spTgt spid="187"/>
                                        </p:tgtEl>
                                      </p:cBhvr>
                                    </p:animEffect>
                                    <p:anim calcmode="lin" valueType="num">
                                      <p:cBhvr>
                                        <p:cTn id="8" dur="1000" fill="hold"/>
                                        <p:tgtEl>
                                          <p:spTgt spid="187"/>
                                        </p:tgtEl>
                                        <p:attrNameLst>
                                          <p:attrName>ppt_x</p:attrName>
                                        </p:attrNameLst>
                                      </p:cBhvr>
                                      <p:tavLst>
                                        <p:tav tm="0">
                                          <p:val>
                                            <p:strVal val="#ppt_x"/>
                                          </p:val>
                                        </p:tav>
                                        <p:tav tm="100000">
                                          <p:val>
                                            <p:strVal val="#ppt_x"/>
                                          </p:val>
                                        </p:tav>
                                      </p:tavLst>
                                    </p:anim>
                                    <p:anim calcmode="lin" valueType="num">
                                      <p:cBhvr>
                                        <p:cTn id="9" dur="1000" fill="hold"/>
                                        <p:tgtEl>
                                          <p:spTgt spid="18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3"/>
                                        </p:tgtEl>
                                        <p:attrNameLst>
                                          <p:attrName>style.visibility</p:attrName>
                                        </p:attrNameLst>
                                      </p:cBhvr>
                                      <p:to>
                                        <p:strVal val="visible"/>
                                      </p:to>
                                    </p:set>
                                    <p:animEffect transition="in" filter="fade">
                                      <p:cBhvr>
                                        <p:cTn id="12" dur="1000"/>
                                        <p:tgtEl>
                                          <p:spTgt spid="193"/>
                                        </p:tgtEl>
                                      </p:cBhvr>
                                    </p:animEffect>
                                    <p:anim calcmode="lin" valueType="num">
                                      <p:cBhvr>
                                        <p:cTn id="13" dur="1000" fill="hold"/>
                                        <p:tgtEl>
                                          <p:spTgt spid="193"/>
                                        </p:tgtEl>
                                        <p:attrNameLst>
                                          <p:attrName>ppt_x</p:attrName>
                                        </p:attrNameLst>
                                      </p:cBhvr>
                                      <p:tavLst>
                                        <p:tav tm="0">
                                          <p:val>
                                            <p:strVal val="#ppt_x"/>
                                          </p:val>
                                        </p:tav>
                                        <p:tav tm="100000">
                                          <p:val>
                                            <p:strVal val="#ppt_x"/>
                                          </p:val>
                                        </p:tav>
                                      </p:tavLst>
                                    </p:anim>
                                    <p:anim calcmode="lin" valueType="num">
                                      <p:cBhvr>
                                        <p:cTn id="14" dur="1000" fill="hold"/>
                                        <p:tgtEl>
                                          <p:spTgt spid="19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88">
                                            <p:txEl>
                                              <p:pRg st="0" end="0"/>
                                            </p:txEl>
                                          </p:spTgt>
                                        </p:tgtEl>
                                        <p:attrNameLst>
                                          <p:attrName>style.visibility</p:attrName>
                                        </p:attrNameLst>
                                      </p:cBhvr>
                                      <p:to>
                                        <p:strVal val="visible"/>
                                      </p:to>
                                    </p:set>
                                    <p:animEffect transition="in" filter="fade">
                                      <p:cBhvr>
                                        <p:cTn id="18" dur="1000"/>
                                        <p:tgtEl>
                                          <p:spTgt spid="188">
                                            <p:txEl>
                                              <p:pRg st="0" end="0"/>
                                            </p:txEl>
                                          </p:spTgt>
                                        </p:tgtEl>
                                      </p:cBhvr>
                                    </p:animEffect>
                                    <p:anim calcmode="lin" valueType="num">
                                      <p:cBhvr>
                                        <p:cTn id="19" dur="1000" fill="hold"/>
                                        <p:tgtEl>
                                          <p:spTgt spid="188">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188">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188">
                                            <p:txEl>
                                              <p:pRg st="1" end="1"/>
                                            </p:txEl>
                                          </p:spTgt>
                                        </p:tgtEl>
                                        <p:attrNameLst>
                                          <p:attrName>style.visibility</p:attrName>
                                        </p:attrNameLst>
                                      </p:cBhvr>
                                      <p:to>
                                        <p:strVal val="visible"/>
                                      </p:to>
                                    </p:set>
                                    <p:animEffect transition="in" filter="fade">
                                      <p:cBhvr>
                                        <p:cTn id="24" dur="1000"/>
                                        <p:tgtEl>
                                          <p:spTgt spid="188">
                                            <p:txEl>
                                              <p:pRg st="1" end="1"/>
                                            </p:txEl>
                                          </p:spTgt>
                                        </p:tgtEl>
                                      </p:cBhvr>
                                    </p:animEffect>
                                    <p:anim calcmode="lin" valueType="num">
                                      <p:cBhvr>
                                        <p:cTn id="25" dur="1000" fill="hold"/>
                                        <p:tgtEl>
                                          <p:spTgt spid="188">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88">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88">
                                            <p:txEl>
                                              <p:pRg st="2" end="2"/>
                                            </p:txEl>
                                          </p:spTgt>
                                        </p:tgtEl>
                                        <p:attrNameLst>
                                          <p:attrName>style.visibility</p:attrName>
                                        </p:attrNameLst>
                                      </p:cBhvr>
                                      <p:to>
                                        <p:strVal val="visible"/>
                                      </p:to>
                                    </p:set>
                                    <p:animEffect transition="in" filter="fade">
                                      <p:cBhvr>
                                        <p:cTn id="29" dur="1000"/>
                                        <p:tgtEl>
                                          <p:spTgt spid="188">
                                            <p:txEl>
                                              <p:pRg st="2" end="2"/>
                                            </p:txEl>
                                          </p:spTgt>
                                        </p:tgtEl>
                                      </p:cBhvr>
                                    </p:animEffect>
                                    <p:anim calcmode="lin" valueType="num">
                                      <p:cBhvr>
                                        <p:cTn id="30" dur="1000" fill="hold"/>
                                        <p:tgtEl>
                                          <p:spTgt spid="188">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88">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nodeType="afterEffect">
                                  <p:stCondLst>
                                    <p:cond delay="0"/>
                                  </p:stCondLst>
                                  <p:childTnLst>
                                    <p:set>
                                      <p:cBhvr>
                                        <p:cTn id="34" dur="1" fill="hold">
                                          <p:stCondLst>
                                            <p:cond delay="0"/>
                                          </p:stCondLst>
                                        </p:cTn>
                                        <p:tgtEl>
                                          <p:spTgt spid="188">
                                            <p:txEl>
                                              <p:pRg st="4" end="4"/>
                                            </p:txEl>
                                          </p:spTgt>
                                        </p:tgtEl>
                                        <p:attrNameLst>
                                          <p:attrName>style.visibility</p:attrName>
                                        </p:attrNameLst>
                                      </p:cBhvr>
                                      <p:to>
                                        <p:strVal val="visible"/>
                                      </p:to>
                                    </p:set>
                                    <p:animEffect transition="in" filter="fade">
                                      <p:cBhvr>
                                        <p:cTn id="35" dur="1000"/>
                                        <p:tgtEl>
                                          <p:spTgt spid="188">
                                            <p:txEl>
                                              <p:pRg st="4" end="4"/>
                                            </p:txEl>
                                          </p:spTgt>
                                        </p:tgtEl>
                                      </p:cBhvr>
                                    </p:animEffect>
                                    <p:anim calcmode="lin" valueType="num">
                                      <p:cBhvr>
                                        <p:cTn id="36" dur="1000" fill="hold"/>
                                        <p:tgtEl>
                                          <p:spTgt spid="18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88">
                                            <p:txEl>
                                              <p:pRg st="4" end="4"/>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188">
                                            <p:txEl>
                                              <p:pRg st="5" end="5"/>
                                            </p:txEl>
                                          </p:spTgt>
                                        </p:tgtEl>
                                        <p:attrNameLst>
                                          <p:attrName>style.visibility</p:attrName>
                                        </p:attrNameLst>
                                      </p:cBhvr>
                                      <p:to>
                                        <p:strVal val="visible"/>
                                      </p:to>
                                    </p:set>
                                    <p:animEffect transition="in" filter="fade">
                                      <p:cBhvr>
                                        <p:cTn id="41" dur="1000"/>
                                        <p:tgtEl>
                                          <p:spTgt spid="188">
                                            <p:txEl>
                                              <p:pRg st="5" end="5"/>
                                            </p:txEl>
                                          </p:spTgt>
                                        </p:tgtEl>
                                      </p:cBhvr>
                                    </p:animEffect>
                                    <p:anim calcmode="lin" valueType="num">
                                      <p:cBhvr>
                                        <p:cTn id="42" dur="1000" fill="hold"/>
                                        <p:tgtEl>
                                          <p:spTgt spid="188">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88">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nodeType="afterEffect">
                                  <p:stCondLst>
                                    <p:cond delay="0"/>
                                  </p:stCondLst>
                                  <p:childTnLst>
                                    <p:set>
                                      <p:cBhvr>
                                        <p:cTn id="46" dur="1" fill="hold">
                                          <p:stCondLst>
                                            <p:cond delay="0"/>
                                          </p:stCondLst>
                                        </p:cTn>
                                        <p:tgtEl>
                                          <p:spTgt spid="191">
                                            <p:txEl>
                                              <p:pRg st="0" end="0"/>
                                            </p:txEl>
                                          </p:spTgt>
                                        </p:tgtEl>
                                        <p:attrNameLst>
                                          <p:attrName>style.visibility</p:attrName>
                                        </p:attrNameLst>
                                      </p:cBhvr>
                                      <p:to>
                                        <p:strVal val="visible"/>
                                      </p:to>
                                    </p:set>
                                    <p:animEffect transition="in" filter="fade">
                                      <p:cBhvr>
                                        <p:cTn id="47" dur="1000"/>
                                        <p:tgtEl>
                                          <p:spTgt spid="191">
                                            <p:txEl>
                                              <p:pRg st="0" end="0"/>
                                            </p:txEl>
                                          </p:spTgt>
                                        </p:tgtEl>
                                      </p:cBhvr>
                                    </p:animEffect>
                                    <p:anim calcmode="lin" valueType="num">
                                      <p:cBhvr>
                                        <p:cTn id="48" dur="1000" fill="hold"/>
                                        <p:tgtEl>
                                          <p:spTgt spid="191">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91">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191">
                                            <p:txEl>
                                              <p:pRg st="1" end="1"/>
                                            </p:txEl>
                                          </p:spTgt>
                                        </p:tgtEl>
                                        <p:attrNameLst>
                                          <p:attrName>style.visibility</p:attrName>
                                        </p:attrNameLst>
                                      </p:cBhvr>
                                      <p:to>
                                        <p:strVal val="visible"/>
                                      </p:to>
                                    </p:set>
                                    <p:animEffect transition="in" filter="fade">
                                      <p:cBhvr>
                                        <p:cTn id="53" dur="1000"/>
                                        <p:tgtEl>
                                          <p:spTgt spid="191">
                                            <p:txEl>
                                              <p:pRg st="1" end="1"/>
                                            </p:txEl>
                                          </p:spTgt>
                                        </p:tgtEl>
                                      </p:cBhvr>
                                    </p:animEffect>
                                    <p:anim calcmode="lin" valueType="num">
                                      <p:cBhvr>
                                        <p:cTn id="54" dur="1000" fill="hold"/>
                                        <p:tgtEl>
                                          <p:spTgt spid="191">
                                            <p:txEl>
                                              <p:pRg st="1" end="1"/>
                                            </p:txEl>
                                          </p:spTgt>
                                        </p:tgtEl>
                                        <p:attrNameLst>
                                          <p:attrName>ppt_x</p:attrName>
                                        </p:attrNameLst>
                                      </p:cBhvr>
                                      <p:tavLst>
                                        <p:tav tm="0">
                                          <p:val>
                                            <p:strVal val="#ppt_x"/>
                                          </p:val>
                                        </p:tav>
                                        <p:tav tm="100000">
                                          <p:val>
                                            <p:strVal val="#ppt_x"/>
                                          </p:val>
                                        </p:tav>
                                      </p:tavLst>
                                    </p:anim>
                                    <p:anim calcmode="lin" valueType="num">
                                      <p:cBhvr>
                                        <p:cTn id="55" dur="1000" fill="hold"/>
                                        <p:tgtEl>
                                          <p:spTgt spid="191">
                                            <p:txEl>
                                              <p:pRg st="1" end="1"/>
                                            </p:txEl>
                                          </p:spTgt>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2" presetClass="entr" presetSubtype="0" fill="hold" nodeType="afterEffect">
                                  <p:stCondLst>
                                    <p:cond delay="0"/>
                                  </p:stCondLst>
                                  <p:childTnLst>
                                    <p:set>
                                      <p:cBhvr>
                                        <p:cTn id="58" dur="1" fill="hold">
                                          <p:stCondLst>
                                            <p:cond delay="0"/>
                                          </p:stCondLst>
                                        </p:cTn>
                                        <p:tgtEl>
                                          <p:spTgt spid="192"/>
                                        </p:tgtEl>
                                        <p:attrNameLst>
                                          <p:attrName>style.visibility</p:attrName>
                                        </p:attrNameLst>
                                      </p:cBhvr>
                                      <p:to>
                                        <p:strVal val="visible"/>
                                      </p:to>
                                    </p:set>
                                    <p:animEffect transition="in" filter="fade">
                                      <p:cBhvr>
                                        <p:cTn id="59" dur="1000"/>
                                        <p:tgtEl>
                                          <p:spTgt spid="192"/>
                                        </p:tgtEl>
                                      </p:cBhvr>
                                    </p:animEffect>
                                    <p:anim calcmode="lin" valueType="num">
                                      <p:cBhvr>
                                        <p:cTn id="60" dur="1000" fill="hold"/>
                                        <p:tgtEl>
                                          <p:spTgt spid="192"/>
                                        </p:tgtEl>
                                        <p:attrNameLst>
                                          <p:attrName>ppt_x</p:attrName>
                                        </p:attrNameLst>
                                      </p:cBhvr>
                                      <p:tavLst>
                                        <p:tav tm="0">
                                          <p:val>
                                            <p:strVal val="#ppt_x"/>
                                          </p:val>
                                        </p:tav>
                                        <p:tav tm="100000">
                                          <p:val>
                                            <p:strVal val="#ppt_x"/>
                                          </p:val>
                                        </p:tav>
                                      </p:tavLst>
                                    </p:anim>
                                    <p:anim calcmode="lin" valueType="num">
                                      <p:cBhvr>
                                        <p:cTn id="61"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pic>
        <p:nvPicPr>
          <p:cNvPr id="29" name="Shape 29"/>
          <p:cNvPicPr preferRelativeResize="0"/>
          <p:nvPr/>
        </p:nvPicPr>
        <p:blipFill rotWithShape="1">
          <a:blip r:embed="rId3"/>
          <a:srcRect l="18168" t="12441" r="19526" b="17185"/>
          <a:stretch/>
        </p:blipFill>
        <p:spPr>
          <a:xfrm rot="1265821">
            <a:off x="4861232" y="1788951"/>
            <a:ext cx="2342835" cy="2407795"/>
          </a:xfrm>
          <a:prstGeom prst="rect">
            <a:avLst/>
          </a:prstGeom>
        </p:spPr>
      </p:pic>
      <p:pic>
        <p:nvPicPr>
          <p:cNvPr id="30" name="Shape 30"/>
          <p:cNvPicPr preferRelativeResize="0"/>
          <p:nvPr/>
        </p:nvPicPr>
        <p:blipFill rotWithShape="1">
          <a:blip r:embed="rId3"/>
          <a:srcRect l="19545" t="11944" r="19679" b="19449"/>
          <a:stretch/>
        </p:blipFill>
        <p:spPr>
          <a:xfrm rot="-1601665">
            <a:off x="1703573" y="1808983"/>
            <a:ext cx="2257853" cy="2367734"/>
          </a:xfrm>
          <a:prstGeom prst="rect">
            <a:avLst/>
          </a:prstGeom>
        </p:spPr>
      </p:pic>
      <p:pic>
        <p:nvPicPr>
          <p:cNvPr id="31" name="Shape 31"/>
          <p:cNvPicPr preferRelativeResize="0"/>
          <p:nvPr/>
        </p:nvPicPr>
        <p:blipFill rotWithShape="1">
          <a:blip r:embed="rId3"/>
          <a:srcRect l="18866" t="11906" r="21238" b="16455"/>
          <a:stretch/>
        </p:blipFill>
        <p:spPr>
          <a:xfrm rot="-474188">
            <a:off x="17319" y="65462"/>
            <a:ext cx="2238562" cy="2677127"/>
          </a:xfrm>
          <a:prstGeom prst="rect">
            <a:avLst/>
          </a:prstGeom>
        </p:spPr>
      </p:pic>
      <p:sp>
        <p:nvSpPr>
          <p:cNvPr id="32" name="Shape 32"/>
          <p:cNvSpPr txBox="1">
            <a:spLocks noGrp="1"/>
          </p:cNvSpPr>
          <p:nvPr>
            <p:ph type="ctrTitle"/>
          </p:nvPr>
        </p:nvSpPr>
        <p:spPr>
          <a:xfrm>
            <a:off x="8227150" y="2579943"/>
            <a:ext cx="230999" cy="163200"/>
          </a:xfrm>
          <a:prstGeom prst="rect">
            <a:avLst/>
          </a:prstGeom>
        </p:spPr>
        <p:txBody>
          <a:bodyPr lIns="91425" tIns="91425" rIns="91425" bIns="91425" anchor="b" anchorCtr="0">
            <a:noAutofit/>
          </a:bodyPr>
          <a:lstStyle/>
          <a:p>
            <a:endParaRPr/>
          </a:p>
        </p:txBody>
      </p:sp>
      <p:sp>
        <p:nvSpPr>
          <p:cNvPr id="33" name="Shape 33"/>
          <p:cNvSpPr txBox="1">
            <a:spLocks noGrp="1"/>
          </p:cNvSpPr>
          <p:nvPr>
            <p:ph type="subTitle" idx="1"/>
          </p:nvPr>
        </p:nvSpPr>
        <p:spPr>
          <a:xfrm flipH="1">
            <a:off x="8458100" y="3461677"/>
            <a:ext cx="395999" cy="163200"/>
          </a:xfrm>
          <a:prstGeom prst="rect">
            <a:avLst/>
          </a:prstGeom>
        </p:spPr>
        <p:txBody>
          <a:bodyPr lIns="91425" tIns="91425" rIns="91425" bIns="91425" anchor="t" anchorCtr="0">
            <a:noAutofit/>
          </a:bodyPr>
          <a:lstStyle/>
          <a:p>
            <a:endParaRPr/>
          </a:p>
        </p:txBody>
      </p:sp>
      <p:pic>
        <p:nvPicPr>
          <p:cNvPr id="34" name="Shape 34"/>
          <p:cNvPicPr preferRelativeResize="0"/>
          <p:nvPr/>
        </p:nvPicPr>
        <p:blipFill rotWithShape="1">
          <a:blip r:embed="rId3"/>
          <a:srcRect l="18168" t="12441" r="19526" b="17185"/>
          <a:stretch/>
        </p:blipFill>
        <p:spPr>
          <a:xfrm rot="1265821">
            <a:off x="3635182" y="-92323"/>
            <a:ext cx="2342835" cy="2407795"/>
          </a:xfrm>
          <a:prstGeom prst="rect">
            <a:avLst/>
          </a:prstGeom>
        </p:spPr>
      </p:pic>
      <p:pic>
        <p:nvPicPr>
          <p:cNvPr id="35" name="Shape 35"/>
          <p:cNvPicPr preferRelativeResize="0"/>
          <p:nvPr/>
        </p:nvPicPr>
        <p:blipFill rotWithShape="1">
          <a:blip r:embed="rId3"/>
          <a:srcRect l="17897" t="12672" r="20068" b="14457"/>
          <a:stretch/>
        </p:blipFill>
        <p:spPr>
          <a:xfrm rot="1488024">
            <a:off x="6943786" y="737211"/>
            <a:ext cx="2470327" cy="2655027"/>
          </a:xfrm>
          <a:prstGeom prst="rect">
            <a:avLst/>
          </a:prstGeom>
        </p:spPr>
      </p:pic>
      <p:sp>
        <p:nvSpPr>
          <p:cNvPr id="36" name="Shape 36"/>
          <p:cNvSpPr txBox="1"/>
          <p:nvPr/>
        </p:nvSpPr>
        <p:spPr>
          <a:xfrm rot="-663445">
            <a:off x="274010" y="1028355"/>
            <a:ext cx="1722171" cy="940421"/>
          </a:xfrm>
          <a:prstGeom prst="rect">
            <a:avLst/>
          </a:prstGeom>
        </p:spPr>
        <p:txBody>
          <a:bodyPr lIns="91425" tIns="91425" rIns="91425" bIns="91425" anchor="ctr" anchorCtr="0">
            <a:noAutofit/>
          </a:bodyPr>
          <a:lstStyle/>
          <a:p>
            <a:pPr algn="ctr">
              <a:buNone/>
            </a:pPr>
            <a:r>
              <a:rPr lang="pl" sz="4800" b="1">
                <a:solidFill>
                  <a:srgbClr val="85200C"/>
                </a:solidFill>
              </a:rPr>
              <a:t>kto?</a:t>
            </a:r>
          </a:p>
        </p:txBody>
      </p:sp>
      <p:sp>
        <p:nvSpPr>
          <p:cNvPr id="37" name="Shape 37"/>
          <p:cNvSpPr txBox="1"/>
          <p:nvPr/>
        </p:nvSpPr>
        <p:spPr>
          <a:xfrm rot="-1404661">
            <a:off x="1953792" y="2781676"/>
            <a:ext cx="2379919" cy="691057"/>
          </a:xfrm>
          <a:prstGeom prst="rect">
            <a:avLst/>
          </a:prstGeom>
        </p:spPr>
        <p:txBody>
          <a:bodyPr lIns="91425" tIns="91425" rIns="91425" bIns="91425" anchor="t" anchorCtr="0">
            <a:noAutofit/>
          </a:bodyPr>
          <a:lstStyle/>
          <a:p>
            <a:pPr>
              <a:buNone/>
            </a:pPr>
            <a:r>
              <a:rPr lang="pl" sz="4400" b="1">
                <a:solidFill>
                  <a:srgbClr val="85200C"/>
                </a:solidFill>
              </a:rPr>
              <a:t>gdzie?</a:t>
            </a:r>
          </a:p>
        </p:txBody>
      </p:sp>
      <p:sp>
        <p:nvSpPr>
          <p:cNvPr id="38" name="Shape 38"/>
          <p:cNvSpPr txBox="1"/>
          <p:nvPr/>
        </p:nvSpPr>
        <p:spPr>
          <a:xfrm rot="1097389">
            <a:off x="3776537" y="855022"/>
            <a:ext cx="2060072" cy="742251"/>
          </a:xfrm>
          <a:prstGeom prst="rect">
            <a:avLst/>
          </a:prstGeom>
        </p:spPr>
        <p:txBody>
          <a:bodyPr lIns="91425" tIns="91425" rIns="91425" bIns="91425" anchor="t" anchorCtr="0">
            <a:noAutofit/>
          </a:bodyPr>
          <a:lstStyle/>
          <a:p>
            <a:pPr>
              <a:buNone/>
            </a:pPr>
            <a:r>
              <a:rPr lang="pl" sz="4400" b="1">
                <a:solidFill>
                  <a:srgbClr val="85200C"/>
                </a:solidFill>
              </a:rPr>
              <a:t>kiedy?</a:t>
            </a:r>
          </a:p>
        </p:txBody>
      </p:sp>
      <p:sp>
        <p:nvSpPr>
          <p:cNvPr id="39" name="Shape 39"/>
          <p:cNvSpPr txBox="1"/>
          <p:nvPr/>
        </p:nvSpPr>
        <p:spPr>
          <a:xfrm rot="1392008">
            <a:off x="6891180" y="1797332"/>
            <a:ext cx="2902948" cy="997758"/>
          </a:xfrm>
          <a:prstGeom prst="rect">
            <a:avLst/>
          </a:prstGeom>
        </p:spPr>
        <p:txBody>
          <a:bodyPr lIns="91425" tIns="91425" rIns="91425" bIns="91425" anchor="t" anchorCtr="0">
            <a:noAutofit/>
          </a:bodyPr>
          <a:lstStyle/>
          <a:p>
            <a:pPr>
              <a:buNone/>
            </a:pPr>
            <a:r>
              <a:rPr lang="pl" sz="3600" b="1">
                <a:solidFill>
                  <a:srgbClr val="85200C"/>
                </a:solidFill>
              </a:rPr>
              <a:t>dlaczego?</a:t>
            </a:r>
          </a:p>
        </p:txBody>
      </p:sp>
      <p:sp>
        <p:nvSpPr>
          <p:cNvPr id="40" name="Shape 40"/>
          <p:cNvSpPr txBox="1"/>
          <p:nvPr/>
        </p:nvSpPr>
        <p:spPr>
          <a:xfrm rot="1200556">
            <a:off x="5160991" y="2826301"/>
            <a:ext cx="1571138" cy="744803"/>
          </a:xfrm>
          <a:prstGeom prst="rect">
            <a:avLst/>
          </a:prstGeom>
        </p:spPr>
        <p:txBody>
          <a:bodyPr lIns="91425" tIns="91425" rIns="91425" bIns="91425" anchor="t" anchorCtr="0">
            <a:noAutofit/>
          </a:bodyPr>
          <a:lstStyle/>
          <a:p>
            <a:pPr>
              <a:buNone/>
            </a:pPr>
            <a:r>
              <a:rPr lang="pl" sz="4200" b="1">
                <a:solidFill>
                  <a:srgbClr val="85200C"/>
                </a:solidFill>
              </a:rPr>
              <a:t>jak?</a:t>
            </a: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1000"/>
                                        <p:tgtEl>
                                          <p:spTgt spid="40"/>
                                        </p:tgtEl>
                                      </p:cBhvr>
                                    </p:animEffect>
                                    <p:anim calcmode="lin" valueType="num">
                                      <p:cBhvr>
                                        <p:cTn id="43" dur="1000" fill="hold"/>
                                        <p:tgtEl>
                                          <p:spTgt spid="40"/>
                                        </p:tgtEl>
                                        <p:attrNameLst>
                                          <p:attrName>ppt_x</p:attrName>
                                        </p:attrNameLst>
                                      </p:cBhvr>
                                      <p:tavLst>
                                        <p:tav tm="0">
                                          <p:val>
                                            <p:strVal val="#ppt_x"/>
                                          </p:val>
                                        </p:tav>
                                        <p:tav tm="100000">
                                          <p:val>
                                            <p:strVal val="#ppt_x"/>
                                          </p:val>
                                        </p:tav>
                                      </p:tavLst>
                                    </p:anim>
                                    <p:anim calcmode="lin" valueType="num">
                                      <p:cBhvr>
                                        <p:cTn id="44" dur="1000" fill="hold"/>
                                        <p:tgtEl>
                                          <p:spTgt spid="4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anim calcmode="lin" valueType="num">
                                      <p:cBhvr>
                                        <p:cTn id="48" dur="1000" fill="hold"/>
                                        <p:tgtEl>
                                          <p:spTgt spid="39"/>
                                        </p:tgtEl>
                                        <p:attrNameLst>
                                          <p:attrName>ppt_x</p:attrName>
                                        </p:attrNameLst>
                                      </p:cBhvr>
                                      <p:tavLst>
                                        <p:tav tm="0">
                                          <p:val>
                                            <p:strVal val="#ppt_x"/>
                                          </p:val>
                                        </p:tav>
                                        <p:tav tm="100000">
                                          <p:val>
                                            <p:strVal val="#ppt_x"/>
                                          </p:val>
                                        </p:tav>
                                      </p:tavLst>
                                    </p:anim>
                                    <p:anim calcmode="lin" valueType="num">
                                      <p:cBhvr>
                                        <p:cTn id="49" dur="1000" fill="hold"/>
                                        <p:tgtEl>
                                          <p:spTgt spid="39"/>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1000"/>
                                        <p:tgtEl>
                                          <p:spTgt spid="35"/>
                                        </p:tgtEl>
                                      </p:cBhvr>
                                    </p:animEffect>
                                    <p:anim calcmode="lin" valueType="num">
                                      <p:cBhvr>
                                        <p:cTn id="53" dur="1000" fill="hold"/>
                                        <p:tgtEl>
                                          <p:spTgt spid="35"/>
                                        </p:tgtEl>
                                        <p:attrNameLst>
                                          <p:attrName>ppt_x</p:attrName>
                                        </p:attrNameLst>
                                      </p:cBhvr>
                                      <p:tavLst>
                                        <p:tav tm="0">
                                          <p:val>
                                            <p:strVal val="#ppt_x"/>
                                          </p:val>
                                        </p:tav>
                                        <p:tav tm="100000">
                                          <p:val>
                                            <p:strVal val="#ppt_x"/>
                                          </p:val>
                                        </p:tav>
                                      </p:tavLst>
                                    </p:anim>
                                    <p:anim calcmode="lin" valueType="num">
                                      <p:cBhvr>
                                        <p:cTn id="5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223623"/>
            <a:ext cx="8229600" cy="1063200"/>
          </a:xfrm>
          <a:prstGeom prst="rect">
            <a:avLst/>
          </a:prstGeom>
        </p:spPr>
        <p:txBody>
          <a:bodyPr lIns="91425" tIns="91425" rIns="91425" bIns="91425" anchor="b" anchorCtr="0">
            <a:noAutofit/>
          </a:bodyPr>
          <a:lstStyle/>
          <a:p>
            <a:pPr algn="ctr">
              <a:buNone/>
            </a:pPr>
            <a:r>
              <a:rPr lang="pl" dirty="0">
                <a:solidFill>
                  <a:srgbClr val="990000"/>
                </a:solidFill>
              </a:rPr>
              <a:t>Warsztaty dla nauczycieli - Motywacja</a:t>
            </a:r>
          </a:p>
        </p:txBody>
      </p:sp>
      <p:sp>
        <p:nvSpPr>
          <p:cNvPr id="199" name="Shape 199"/>
          <p:cNvSpPr txBox="1">
            <a:spLocks noGrp="1"/>
          </p:cNvSpPr>
          <p:nvPr>
            <p:ph type="body" idx="1"/>
          </p:nvPr>
        </p:nvSpPr>
        <p:spPr>
          <a:xfrm>
            <a:off x="457200" y="814800"/>
            <a:ext cx="5619899" cy="3434100"/>
          </a:xfrm>
          <a:prstGeom prst="rect">
            <a:avLst/>
          </a:prstGeom>
        </p:spPr>
        <p:txBody>
          <a:bodyPr lIns="91425" tIns="91425" rIns="91425" bIns="91425" anchor="t" anchorCtr="0">
            <a:noAutofit/>
          </a:bodyPr>
          <a:lstStyle/>
          <a:p>
            <a:pPr lvl="0" rtl="0">
              <a:lnSpc>
                <a:spcPct val="115000"/>
              </a:lnSpc>
              <a:spcBef>
                <a:spcPts val="0"/>
              </a:spcBef>
              <a:buClr>
                <a:schemeClr val="dk1"/>
              </a:buClr>
              <a:buSzPct val="78571"/>
              <a:buFont typeface="Arial"/>
              <a:buNone/>
            </a:pPr>
            <a:r>
              <a:rPr lang="pl" sz="1400" b="1" dirty="0"/>
              <a:t> </a:t>
            </a:r>
          </a:p>
          <a:p>
            <a:pPr lvl="0" rtl="0">
              <a:lnSpc>
                <a:spcPct val="115000"/>
              </a:lnSpc>
              <a:spcBef>
                <a:spcPts val="0"/>
              </a:spcBef>
              <a:buClr>
                <a:schemeClr val="dk1"/>
              </a:buClr>
              <a:buSzPct val="61111"/>
              <a:buFont typeface="Arial"/>
              <a:buNone/>
            </a:pPr>
            <a:r>
              <a:rPr lang="pl" sz="1800" b="1" u="sng" dirty="0">
                <a:solidFill>
                  <a:srgbClr val="990000"/>
                </a:solidFill>
              </a:rPr>
              <a:t>Wykład</a:t>
            </a:r>
            <a:r>
              <a:rPr lang="pl" sz="1800" b="1" u="sng" dirty="0" smtClean="0">
                <a:solidFill>
                  <a:srgbClr val="990000"/>
                </a:solidFill>
              </a:rPr>
              <a:t>:</a:t>
            </a:r>
            <a:r>
              <a:rPr lang="pl" sz="1800" b="1" dirty="0">
                <a:solidFill>
                  <a:srgbClr val="A61C00"/>
                </a:solidFill>
              </a:rPr>
              <a:t>			</a:t>
            </a:r>
          </a:p>
          <a:p>
            <a:pPr lvl="0" rtl="0">
              <a:lnSpc>
                <a:spcPct val="115000"/>
              </a:lnSpc>
              <a:spcBef>
                <a:spcPts val="0"/>
              </a:spcBef>
              <a:buClr>
                <a:schemeClr val="dk1"/>
              </a:buClr>
              <a:buSzPct val="61111"/>
              <a:buFont typeface="Arial"/>
              <a:buNone/>
            </a:pPr>
            <a:r>
              <a:rPr lang="pl" sz="1800" b="1" dirty="0">
                <a:solidFill>
                  <a:srgbClr val="A61C00"/>
                </a:solidFill>
              </a:rPr>
              <a:t>“Czynniki motywujace i demotywujace uczniow” </a:t>
            </a:r>
          </a:p>
          <a:p>
            <a:pPr lvl="0" rtl="0">
              <a:buClr>
                <a:schemeClr val="dk1"/>
              </a:buClr>
              <a:buSzPct val="61111"/>
              <a:buFont typeface="Arial"/>
              <a:buNone/>
            </a:pPr>
            <a:r>
              <a:rPr lang="pl" sz="1800" b="1" u="sng" dirty="0">
                <a:solidFill>
                  <a:srgbClr val="990000"/>
                </a:solidFill>
              </a:rPr>
              <a:t>Warsztaty interaktywne:</a:t>
            </a:r>
          </a:p>
          <a:p>
            <a:pPr lvl="0" rtl="0">
              <a:buNone/>
            </a:pPr>
            <a:r>
              <a:rPr lang="pl" sz="1800" b="1" dirty="0">
                <a:solidFill>
                  <a:srgbClr val="A61C00"/>
                </a:solidFill>
              </a:rPr>
              <a:t>- Nauczyciel ze wspomnien - jego sposoby </a:t>
            </a:r>
          </a:p>
          <a:p>
            <a:pPr lvl="0" rtl="0">
              <a:buNone/>
            </a:pPr>
            <a:r>
              <a:rPr lang="pl" sz="1800" b="1" dirty="0">
                <a:solidFill>
                  <a:srgbClr val="A61C00"/>
                </a:solidFill>
              </a:rPr>
              <a:t>   motywacji i cechy osobowe</a:t>
            </a:r>
          </a:p>
          <a:p>
            <a:pPr lvl="0" rtl="0">
              <a:buNone/>
            </a:pPr>
            <a:r>
              <a:rPr lang="pl" sz="1800" b="1" dirty="0">
                <a:solidFill>
                  <a:srgbClr val="A61C00"/>
                </a:solidFill>
              </a:rPr>
              <a:t>- Wewnetrzna i zewnętrzna motywacja</a:t>
            </a:r>
          </a:p>
          <a:p>
            <a:pPr lvl="0" rtl="0">
              <a:buClr>
                <a:schemeClr val="dk1"/>
              </a:buClr>
              <a:buSzPct val="61111"/>
              <a:buFont typeface="Arial"/>
              <a:buNone/>
            </a:pPr>
            <a:r>
              <a:rPr lang="pl" sz="1800" b="1" dirty="0">
                <a:solidFill>
                  <a:srgbClr val="A61C00"/>
                </a:solidFill>
              </a:rPr>
              <a:t>- Powody braku motywacji</a:t>
            </a:r>
          </a:p>
          <a:p>
            <a:pPr lvl="0" rtl="0">
              <a:buNone/>
            </a:pPr>
            <a:r>
              <a:rPr lang="pl" sz="1800" b="1" dirty="0">
                <a:solidFill>
                  <a:srgbClr val="A61C00"/>
                </a:solidFill>
              </a:rPr>
              <a:t>- Jak motywować uczniów</a:t>
            </a:r>
          </a:p>
          <a:p>
            <a:endParaRPr lang="pl" sz="1800" b="1" dirty="0">
              <a:solidFill>
                <a:srgbClr val="A61C00"/>
              </a:solidFill>
            </a:endParaRPr>
          </a:p>
          <a:p>
            <a:endParaRPr lang="pl" sz="1800" b="1" dirty="0">
              <a:solidFill>
                <a:srgbClr val="A61C00"/>
              </a:solidFill>
            </a:endParaRPr>
          </a:p>
          <a:p>
            <a:endParaRPr lang="pl" sz="1800" b="1" dirty="0">
              <a:solidFill>
                <a:srgbClr val="A61C00"/>
              </a:solidFill>
            </a:endParaRPr>
          </a:p>
          <a:p>
            <a:pPr marL="0" lvl="0" indent="0" rtl="0">
              <a:lnSpc>
                <a:spcPct val="115000"/>
              </a:lnSpc>
              <a:spcBef>
                <a:spcPts val="0"/>
              </a:spcBef>
              <a:buClr>
                <a:schemeClr val="dk1"/>
              </a:buClr>
              <a:buSzPct val="78571"/>
              <a:buFont typeface="Arial"/>
              <a:buNone/>
            </a:pPr>
            <a:r>
              <a:rPr lang="pl" sz="1400" b="1" dirty="0"/>
              <a:t>                                                                                                        </a:t>
            </a:r>
          </a:p>
          <a:p>
            <a:pPr marL="0" lvl="0" indent="0" rtl="0">
              <a:lnSpc>
                <a:spcPct val="115000"/>
              </a:lnSpc>
              <a:spcBef>
                <a:spcPts val="0"/>
              </a:spcBef>
              <a:buClr>
                <a:schemeClr val="dk1"/>
              </a:buClr>
              <a:buSzPct val="78571"/>
              <a:buFont typeface="Arial"/>
              <a:buNone/>
            </a:pPr>
            <a:r>
              <a:rPr lang="pl" sz="1400" b="1" dirty="0"/>
              <a:t>                                                                                </a:t>
            </a:r>
          </a:p>
        </p:txBody>
      </p:sp>
      <p:pic>
        <p:nvPicPr>
          <p:cNvPr id="200" name="Shape 200"/>
          <p:cNvPicPr preferRelativeResize="0"/>
          <p:nvPr/>
        </p:nvPicPr>
        <p:blipFill rotWithShape="1">
          <a:blip r:embed="rId3"/>
          <a:srcRect b="13254"/>
          <a:stretch/>
        </p:blipFill>
        <p:spPr>
          <a:xfrm>
            <a:off x="5992500" y="2542325"/>
            <a:ext cx="2778899" cy="1706699"/>
          </a:xfrm>
          <a:prstGeom prst="rect">
            <a:avLst/>
          </a:prstGeom>
        </p:spPr>
      </p:pic>
      <p:pic>
        <p:nvPicPr>
          <p:cNvPr id="201" name="Shape 201"/>
          <p:cNvPicPr preferRelativeResize="0"/>
          <p:nvPr/>
        </p:nvPicPr>
        <p:blipFill rotWithShape="1">
          <a:blip r:embed="rId4"/>
          <a:srcRect b="13681"/>
          <a:stretch/>
        </p:blipFill>
        <p:spPr>
          <a:xfrm>
            <a:off x="6077100" y="974550"/>
            <a:ext cx="2609699" cy="1497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fade">
                                      <p:cBhvr>
                                        <p:cTn id="7" dur="1000"/>
                                        <p:tgtEl>
                                          <p:spTgt spid="198"/>
                                        </p:tgtEl>
                                      </p:cBhvr>
                                    </p:animEffect>
                                    <p:anim calcmode="lin" valueType="num">
                                      <p:cBhvr>
                                        <p:cTn id="8" dur="1000" fill="hold"/>
                                        <p:tgtEl>
                                          <p:spTgt spid="198"/>
                                        </p:tgtEl>
                                        <p:attrNameLst>
                                          <p:attrName>ppt_x</p:attrName>
                                        </p:attrNameLst>
                                      </p:cBhvr>
                                      <p:tavLst>
                                        <p:tav tm="0">
                                          <p:val>
                                            <p:strVal val="#ppt_x"/>
                                          </p:val>
                                        </p:tav>
                                        <p:tav tm="100000">
                                          <p:val>
                                            <p:strVal val="#ppt_x"/>
                                          </p:val>
                                        </p:tav>
                                      </p:tavLst>
                                    </p:anim>
                                    <p:anim calcmode="lin" valueType="num">
                                      <p:cBhvr>
                                        <p:cTn id="9" dur="1000" fill="hold"/>
                                        <p:tgtEl>
                                          <p:spTgt spid="1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1"/>
                                        </p:tgtEl>
                                        <p:attrNameLst>
                                          <p:attrName>style.visibility</p:attrName>
                                        </p:attrNameLst>
                                      </p:cBhvr>
                                      <p:to>
                                        <p:strVal val="visible"/>
                                      </p:to>
                                    </p:set>
                                    <p:animEffect transition="in" filter="fade">
                                      <p:cBhvr>
                                        <p:cTn id="12" dur="1000"/>
                                        <p:tgtEl>
                                          <p:spTgt spid="201"/>
                                        </p:tgtEl>
                                      </p:cBhvr>
                                    </p:animEffect>
                                    <p:anim calcmode="lin" valueType="num">
                                      <p:cBhvr>
                                        <p:cTn id="13" dur="1000" fill="hold"/>
                                        <p:tgtEl>
                                          <p:spTgt spid="201"/>
                                        </p:tgtEl>
                                        <p:attrNameLst>
                                          <p:attrName>ppt_x</p:attrName>
                                        </p:attrNameLst>
                                      </p:cBhvr>
                                      <p:tavLst>
                                        <p:tav tm="0">
                                          <p:val>
                                            <p:strVal val="#ppt_x"/>
                                          </p:val>
                                        </p:tav>
                                        <p:tav tm="100000">
                                          <p:val>
                                            <p:strVal val="#ppt_x"/>
                                          </p:val>
                                        </p:tav>
                                      </p:tavLst>
                                    </p:anim>
                                    <p:anim calcmode="lin" valueType="num">
                                      <p:cBhvr>
                                        <p:cTn id="14" dur="1000" fill="hold"/>
                                        <p:tgtEl>
                                          <p:spTgt spid="20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0"/>
                                        </p:tgtEl>
                                        <p:attrNameLst>
                                          <p:attrName>style.visibility</p:attrName>
                                        </p:attrNameLst>
                                      </p:cBhvr>
                                      <p:to>
                                        <p:strVal val="visible"/>
                                      </p:to>
                                    </p:set>
                                    <p:animEffect transition="in" filter="fade">
                                      <p:cBhvr>
                                        <p:cTn id="17" dur="1000"/>
                                        <p:tgtEl>
                                          <p:spTgt spid="200"/>
                                        </p:tgtEl>
                                      </p:cBhvr>
                                    </p:animEffect>
                                    <p:anim calcmode="lin" valueType="num">
                                      <p:cBhvr>
                                        <p:cTn id="18" dur="1000" fill="hold"/>
                                        <p:tgtEl>
                                          <p:spTgt spid="200"/>
                                        </p:tgtEl>
                                        <p:attrNameLst>
                                          <p:attrName>ppt_x</p:attrName>
                                        </p:attrNameLst>
                                      </p:cBhvr>
                                      <p:tavLst>
                                        <p:tav tm="0">
                                          <p:val>
                                            <p:strVal val="#ppt_x"/>
                                          </p:val>
                                        </p:tav>
                                        <p:tav tm="100000">
                                          <p:val>
                                            <p:strVal val="#ppt_x"/>
                                          </p:val>
                                        </p:tav>
                                      </p:tavLst>
                                    </p:anim>
                                    <p:anim calcmode="lin" valueType="num">
                                      <p:cBhvr>
                                        <p:cTn id="19" dur="1000" fill="hold"/>
                                        <p:tgtEl>
                                          <p:spTgt spid="20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99">
                                            <p:txEl>
                                              <p:pRg st="1" end="1"/>
                                            </p:txEl>
                                          </p:spTgt>
                                        </p:tgtEl>
                                        <p:attrNameLst>
                                          <p:attrName>style.visibility</p:attrName>
                                        </p:attrNameLst>
                                      </p:cBhvr>
                                      <p:to>
                                        <p:strVal val="visible"/>
                                      </p:to>
                                    </p:set>
                                    <p:animEffect transition="in" filter="fade">
                                      <p:cBhvr>
                                        <p:cTn id="23" dur="1000"/>
                                        <p:tgtEl>
                                          <p:spTgt spid="199">
                                            <p:txEl>
                                              <p:pRg st="1" end="1"/>
                                            </p:txEl>
                                          </p:spTgt>
                                        </p:tgtEl>
                                      </p:cBhvr>
                                    </p:animEffect>
                                    <p:anim calcmode="lin" valueType="num">
                                      <p:cBhvr>
                                        <p:cTn id="24" dur="1000" fill="hold"/>
                                        <p:tgtEl>
                                          <p:spTgt spid="19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199">
                                            <p:txEl>
                                              <p:pRg st="1" end="1"/>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99">
                                            <p:txEl>
                                              <p:pRg st="2" end="2"/>
                                            </p:txEl>
                                          </p:spTgt>
                                        </p:tgtEl>
                                        <p:attrNameLst>
                                          <p:attrName>style.visibility</p:attrName>
                                        </p:attrNameLst>
                                      </p:cBhvr>
                                      <p:to>
                                        <p:strVal val="visible"/>
                                      </p:to>
                                    </p:set>
                                    <p:animEffect transition="in" filter="fade">
                                      <p:cBhvr>
                                        <p:cTn id="28" dur="1000"/>
                                        <p:tgtEl>
                                          <p:spTgt spid="199">
                                            <p:txEl>
                                              <p:pRg st="2" end="2"/>
                                            </p:txEl>
                                          </p:spTgt>
                                        </p:tgtEl>
                                      </p:cBhvr>
                                    </p:animEffect>
                                    <p:anim calcmode="lin" valueType="num">
                                      <p:cBhvr>
                                        <p:cTn id="29" dur="1000" fill="hold"/>
                                        <p:tgtEl>
                                          <p:spTgt spid="19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99">
                                            <p:txEl>
                                              <p:pRg st="2" end="2"/>
                                            </p:txEl>
                                          </p:spTgt>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2" presetClass="entr" presetSubtype="0" fill="hold" nodeType="afterEffect">
                                  <p:stCondLst>
                                    <p:cond delay="0"/>
                                  </p:stCondLst>
                                  <p:childTnLst>
                                    <p:set>
                                      <p:cBhvr>
                                        <p:cTn id="33" dur="1" fill="hold">
                                          <p:stCondLst>
                                            <p:cond delay="0"/>
                                          </p:stCondLst>
                                        </p:cTn>
                                        <p:tgtEl>
                                          <p:spTgt spid="199">
                                            <p:txEl>
                                              <p:pRg st="3" end="3"/>
                                            </p:txEl>
                                          </p:spTgt>
                                        </p:tgtEl>
                                        <p:attrNameLst>
                                          <p:attrName>style.visibility</p:attrName>
                                        </p:attrNameLst>
                                      </p:cBhvr>
                                      <p:to>
                                        <p:strVal val="visible"/>
                                      </p:to>
                                    </p:set>
                                    <p:animEffect transition="in" filter="fade">
                                      <p:cBhvr>
                                        <p:cTn id="34" dur="1000"/>
                                        <p:tgtEl>
                                          <p:spTgt spid="199">
                                            <p:txEl>
                                              <p:pRg st="3" end="3"/>
                                            </p:txEl>
                                          </p:spTgt>
                                        </p:tgtEl>
                                      </p:cBhvr>
                                    </p:animEffect>
                                    <p:anim calcmode="lin" valueType="num">
                                      <p:cBhvr>
                                        <p:cTn id="35" dur="1000" fill="hold"/>
                                        <p:tgtEl>
                                          <p:spTgt spid="199">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99">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99">
                                            <p:txEl>
                                              <p:pRg st="4" end="4"/>
                                            </p:txEl>
                                          </p:spTgt>
                                        </p:tgtEl>
                                        <p:attrNameLst>
                                          <p:attrName>style.visibility</p:attrName>
                                        </p:attrNameLst>
                                      </p:cBhvr>
                                      <p:to>
                                        <p:strVal val="visible"/>
                                      </p:to>
                                    </p:set>
                                    <p:animEffect transition="in" filter="fade">
                                      <p:cBhvr>
                                        <p:cTn id="39" dur="1000"/>
                                        <p:tgtEl>
                                          <p:spTgt spid="199">
                                            <p:txEl>
                                              <p:pRg st="4" end="4"/>
                                            </p:txEl>
                                          </p:spTgt>
                                        </p:tgtEl>
                                      </p:cBhvr>
                                    </p:animEffect>
                                    <p:anim calcmode="lin" valueType="num">
                                      <p:cBhvr>
                                        <p:cTn id="40" dur="1000" fill="hold"/>
                                        <p:tgtEl>
                                          <p:spTgt spid="199">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199">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99">
                                            <p:txEl>
                                              <p:pRg st="5" end="5"/>
                                            </p:txEl>
                                          </p:spTgt>
                                        </p:tgtEl>
                                        <p:attrNameLst>
                                          <p:attrName>style.visibility</p:attrName>
                                        </p:attrNameLst>
                                      </p:cBhvr>
                                      <p:to>
                                        <p:strVal val="visible"/>
                                      </p:to>
                                    </p:set>
                                    <p:animEffect transition="in" filter="fade">
                                      <p:cBhvr>
                                        <p:cTn id="44" dur="1000"/>
                                        <p:tgtEl>
                                          <p:spTgt spid="199">
                                            <p:txEl>
                                              <p:pRg st="5" end="5"/>
                                            </p:txEl>
                                          </p:spTgt>
                                        </p:tgtEl>
                                      </p:cBhvr>
                                    </p:animEffect>
                                    <p:anim calcmode="lin" valueType="num">
                                      <p:cBhvr>
                                        <p:cTn id="45" dur="1000" fill="hold"/>
                                        <p:tgtEl>
                                          <p:spTgt spid="199">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199">
                                            <p:txEl>
                                              <p:pRg st="5" end="5"/>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99">
                                            <p:txEl>
                                              <p:pRg st="6" end="6"/>
                                            </p:txEl>
                                          </p:spTgt>
                                        </p:tgtEl>
                                        <p:attrNameLst>
                                          <p:attrName>style.visibility</p:attrName>
                                        </p:attrNameLst>
                                      </p:cBhvr>
                                      <p:to>
                                        <p:strVal val="visible"/>
                                      </p:to>
                                    </p:set>
                                    <p:animEffect transition="in" filter="fade">
                                      <p:cBhvr>
                                        <p:cTn id="49" dur="1000"/>
                                        <p:tgtEl>
                                          <p:spTgt spid="199">
                                            <p:txEl>
                                              <p:pRg st="6" end="6"/>
                                            </p:txEl>
                                          </p:spTgt>
                                        </p:tgtEl>
                                      </p:cBhvr>
                                    </p:animEffect>
                                    <p:anim calcmode="lin" valueType="num">
                                      <p:cBhvr>
                                        <p:cTn id="50" dur="1000" fill="hold"/>
                                        <p:tgtEl>
                                          <p:spTgt spid="199">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99">
                                            <p:txEl>
                                              <p:pRg st="6" end="6"/>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99">
                                            <p:txEl>
                                              <p:pRg st="7" end="7"/>
                                            </p:txEl>
                                          </p:spTgt>
                                        </p:tgtEl>
                                        <p:attrNameLst>
                                          <p:attrName>style.visibility</p:attrName>
                                        </p:attrNameLst>
                                      </p:cBhvr>
                                      <p:to>
                                        <p:strVal val="visible"/>
                                      </p:to>
                                    </p:set>
                                    <p:animEffect transition="in" filter="fade">
                                      <p:cBhvr>
                                        <p:cTn id="54" dur="1000"/>
                                        <p:tgtEl>
                                          <p:spTgt spid="199">
                                            <p:txEl>
                                              <p:pRg st="7" end="7"/>
                                            </p:txEl>
                                          </p:spTgt>
                                        </p:tgtEl>
                                      </p:cBhvr>
                                    </p:animEffect>
                                    <p:anim calcmode="lin" valueType="num">
                                      <p:cBhvr>
                                        <p:cTn id="55" dur="1000" fill="hold"/>
                                        <p:tgtEl>
                                          <p:spTgt spid="199">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199">
                                            <p:txEl>
                                              <p:pRg st="7" end="7"/>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99">
                                            <p:txEl>
                                              <p:pRg st="8" end="8"/>
                                            </p:txEl>
                                          </p:spTgt>
                                        </p:tgtEl>
                                        <p:attrNameLst>
                                          <p:attrName>style.visibility</p:attrName>
                                        </p:attrNameLst>
                                      </p:cBhvr>
                                      <p:to>
                                        <p:strVal val="visible"/>
                                      </p:to>
                                    </p:set>
                                    <p:animEffect transition="in" filter="fade">
                                      <p:cBhvr>
                                        <p:cTn id="59" dur="1000"/>
                                        <p:tgtEl>
                                          <p:spTgt spid="199">
                                            <p:txEl>
                                              <p:pRg st="8" end="8"/>
                                            </p:txEl>
                                          </p:spTgt>
                                        </p:tgtEl>
                                      </p:cBhvr>
                                    </p:animEffect>
                                    <p:anim calcmode="lin" valueType="num">
                                      <p:cBhvr>
                                        <p:cTn id="60" dur="1000" fill="hold"/>
                                        <p:tgtEl>
                                          <p:spTgt spid="199">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19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457200" y="205975"/>
            <a:ext cx="7976999" cy="857400"/>
          </a:xfrm>
          <a:prstGeom prst="rect">
            <a:avLst/>
          </a:prstGeom>
        </p:spPr>
        <p:txBody>
          <a:bodyPr lIns="91425" tIns="91425" rIns="91425" bIns="91425" anchor="b" anchorCtr="0">
            <a:noAutofit/>
          </a:bodyPr>
          <a:lstStyle/>
          <a:p>
            <a:pPr lvl="0" algn="ctr" rtl="0">
              <a:buNone/>
            </a:pPr>
            <a:r>
              <a:rPr lang="pl" dirty="0">
                <a:solidFill>
                  <a:srgbClr val="990000"/>
                </a:solidFill>
              </a:rPr>
              <a:t>Kontakty z Rodzicami</a:t>
            </a:r>
          </a:p>
        </p:txBody>
      </p:sp>
      <p:sp>
        <p:nvSpPr>
          <p:cNvPr id="207" name="Shape 207"/>
          <p:cNvSpPr txBox="1">
            <a:spLocks noGrp="1"/>
          </p:cNvSpPr>
          <p:nvPr>
            <p:ph type="body" idx="1"/>
          </p:nvPr>
        </p:nvSpPr>
        <p:spPr>
          <a:xfrm>
            <a:off x="4716016" y="1200050"/>
            <a:ext cx="4427984" cy="3725699"/>
          </a:xfrm>
          <a:prstGeom prst="rect">
            <a:avLst/>
          </a:prstGeom>
        </p:spPr>
        <p:txBody>
          <a:bodyPr lIns="91425" tIns="91425" rIns="91425" bIns="91425" anchor="t" anchorCtr="0">
            <a:noAutofit/>
          </a:bodyPr>
          <a:lstStyle/>
          <a:p>
            <a:pPr lvl="0" rtl="0">
              <a:lnSpc>
                <a:spcPct val="150000"/>
              </a:lnSpc>
              <a:buNone/>
            </a:pPr>
            <a:r>
              <a:rPr lang="pl" sz="1800" b="1" u="sng" dirty="0">
                <a:solidFill>
                  <a:srgbClr val="85200C"/>
                </a:solidFill>
              </a:rPr>
              <a:t>Prelekcja z elementami warsztatu:  </a:t>
            </a:r>
            <a:endParaRPr lang="pl" sz="1800" b="1" u="sng" dirty="0" smtClean="0">
              <a:solidFill>
                <a:srgbClr val="85200C"/>
              </a:solidFill>
            </a:endParaRPr>
          </a:p>
          <a:p>
            <a:pPr lvl="0" rtl="0">
              <a:lnSpc>
                <a:spcPct val="150000"/>
              </a:lnSpc>
              <a:buNone/>
            </a:pPr>
            <a:endParaRPr lang="pl" sz="1050" b="1" u="sng" dirty="0">
              <a:solidFill>
                <a:srgbClr val="85200C"/>
              </a:solidFill>
            </a:endParaRPr>
          </a:p>
          <a:p>
            <a:pPr lvl="0" rtl="0">
              <a:lnSpc>
                <a:spcPct val="150000"/>
              </a:lnSpc>
              <a:buNone/>
            </a:pPr>
            <a:r>
              <a:rPr lang="pl" sz="1800" b="1" dirty="0" smtClean="0">
                <a:solidFill>
                  <a:srgbClr val="85200C"/>
                </a:solidFill>
              </a:rPr>
              <a:t>„</a:t>
            </a:r>
            <a:r>
              <a:rPr lang="pl" sz="1800" b="1" dirty="0">
                <a:solidFill>
                  <a:srgbClr val="85200C"/>
                </a:solidFill>
              </a:rPr>
              <a:t>W jaki sposób pomóc uczniowi w osiąganiu  dojrzałej </a:t>
            </a:r>
            <a:endParaRPr lang="pl" sz="1800" b="1" dirty="0" smtClean="0">
              <a:solidFill>
                <a:srgbClr val="85200C"/>
              </a:solidFill>
            </a:endParaRPr>
          </a:p>
          <a:p>
            <a:pPr lvl="0" rtl="0">
              <a:lnSpc>
                <a:spcPct val="150000"/>
              </a:lnSpc>
              <a:buNone/>
            </a:pPr>
            <a:r>
              <a:rPr lang="pl" sz="1800" b="1" dirty="0" smtClean="0">
                <a:solidFill>
                  <a:srgbClr val="85200C"/>
                </a:solidFill>
              </a:rPr>
              <a:t> i odpowiedzialnej </a:t>
            </a:r>
            <a:r>
              <a:rPr lang="pl" sz="1800" b="1" dirty="0">
                <a:solidFill>
                  <a:srgbClr val="85200C"/>
                </a:solidFill>
              </a:rPr>
              <a:t>postawy w edukacji?” </a:t>
            </a:r>
          </a:p>
          <a:p>
            <a:endParaRPr lang="pl" sz="1800" b="1" dirty="0">
              <a:solidFill>
                <a:srgbClr val="85200C"/>
              </a:solidFill>
            </a:endParaRPr>
          </a:p>
        </p:txBody>
      </p:sp>
      <p:sp>
        <p:nvSpPr>
          <p:cNvPr id="208" name="Shape 208"/>
          <p:cNvSpPr txBox="1"/>
          <p:nvPr/>
        </p:nvSpPr>
        <p:spPr>
          <a:xfrm>
            <a:off x="0" y="0"/>
            <a:ext cx="3000000" cy="69299"/>
          </a:xfrm>
          <a:prstGeom prst="rect">
            <a:avLst/>
          </a:prstGeom>
        </p:spPr>
        <p:txBody>
          <a:bodyPr lIns="91425" tIns="91425" rIns="91425" bIns="91425" anchor="ctr" anchorCtr="0">
            <a:noAutofit/>
          </a:bodyPr>
          <a:lstStyle/>
          <a:p>
            <a:endParaRPr/>
          </a:p>
        </p:txBody>
      </p:sp>
      <p:sp>
        <p:nvSpPr>
          <p:cNvPr id="209" name="Shape 209"/>
          <p:cNvSpPr txBox="1">
            <a:spLocks noGrp="1"/>
          </p:cNvSpPr>
          <p:nvPr>
            <p:ph type="body" idx="2"/>
          </p:nvPr>
        </p:nvSpPr>
        <p:spPr>
          <a:xfrm>
            <a:off x="10063375" y="2679425"/>
            <a:ext cx="1466700" cy="2725500"/>
          </a:xfrm>
          <a:prstGeom prst="rect">
            <a:avLst/>
          </a:prstGeom>
        </p:spPr>
        <p:txBody>
          <a:bodyPr lIns="91425" tIns="91425" rIns="91425" bIns="91425" anchor="t" anchorCtr="0">
            <a:noAutofit/>
          </a:bodyPr>
          <a:lstStyle/>
          <a:p>
            <a:endParaRPr/>
          </a:p>
        </p:txBody>
      </p:sp>
      <p:pic>
        <p:nvPicPr>
          <p:cNvPr id="210" name="Shape 210"/>
          <p:cNvPicPr preferRelativeResize="0"/>
          <p:nvPr/>
        </p:nvPicPr>
        <p:blipFill>
          <a:blip r:embed="rId3"/>
          <a:stretch>
            <a:fillRect/>
          </a:stretch>
        </p:blipFill>
        <p:spPr>
          <a:xfrm>
            <a:off x="457200" y="1200050"/>
            <a:ext cx="3994500" cy="27955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fade">
                                      <p:cBhvr>
                                        <p:cTn id="7" dur="1000"/>
                                        <p:tgtEl>
                                          <p:spTgt spid="206"/>
                                        </p:tgtEl>
                                      </p:cBhvr>
                                    </p:animEffect>
                                    <p:anim calcmode="lin" valueType="num">
                                      <p:cBhvr>
                                        <p:cTn id="8" dur="1000" fill="hold"/>
                                        <p:tgtEl>
                                          <p:spTgt spid="206"/>
                                        </p:tgtEl>
                                        <p:attrNameLst>
                                          <p:attrName>ppt_x</p:attrName>
                                        </p:attrNameLst>
                                      </p:cBhvr>
                                      <p:tavLst>
                                        <p:tav tm="0">
                                          <p:val>
                                            <p:strVal val="#ppt_x"/>
                                          </p:val>
                                        </p:tav>
                                        <p:tav tm="100000">
                                          <p:val>
                                            <p:strVal val="#ppt_x"/>
                                          </p:val>
                                        </p:tav>
                                      </p:tavLst>
                                    </p:anim>
                                    <p:anim calcmode="lin" valueType="num">
                                      <p:cBhvr>
                                        <p:cTn id="9" dur="1000" fill="hold"/>
                                        <p:tgtEl>
                                          <p:spTgt spid="2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10"/>
                                        </p:tgtEl>
                                        <p:attrNameLst>
                                          <p:attrName>style.visibility</p:attrName>
                                        </p:attrNameLst>
                                      </p:cBhvr>
                                      <p:to>
                                        <p:strVal val="visible"/>
                                      </p:to>
                                    </p:set>
                                    <p:animEffect transition="in" filter="fade">
                                      <p:cBhvr>
                                        <p:cTn id="13" dur="1000"/>
                                        <p:tgtEl>
                                          <p:spTgt spid="210"/>
                                        </p:tgtEl>
                                      </p:cBhvr>
                                    </p:animEffect>
                                    <p:anim calcmode="lin" valueType="num">
                                      <p:cBhvr>
                                        <p:cTn id="14" dur="1000" fill="hold"/>
                                        <p:tgtEl>
                                          <p:spTgt spid="210"/>
                                        </p:tgtEl>
                                        <p:attrNameLst>
                                          <p:attrName>ppt_x</p:attrName>
                                        </p:attrNameLst>
                                      </p:cBhvr>
                                      <p:tavLst>
                                        <p:tav tm="0">
                                          <p:val>
                                            <p:strVal val="#ppt_x"/>
                                          </p:val>
                                        </p:tav>
                                        <p:tav tm="100000">
                                          <p:val>
                                            <p:strVal val="#ppt_x"/>
                                          </p:val>
                                        </p:tav>
                                      </p:tavLst>
                                    </p:anim>
                                    <p:anim calcmode="lin" valueType="num">
                                      <p:cBhvr>
                                        <p:cTn id="15" dur="1000" fill="hold"/>
                                        <p:tgtEl>
                                          <p:spTgt spid="210"/>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07">
                                            <p:txEl>
                                              <p:pRg st="0" end="0"/>
                                            </p:txEl>
                                          </p:spTgt>
                                        </p:tgtEl>
                                        <p:attrNameLst>
                                          <p:attrName>style.visibility</p:attrName>
                                        </p:attrNameLst>
                                      </p:cBhvr>
                                      <p:to>
                                        <p:strVal val="visible"/>
                                      </p:to>
                                    </p:set>
                                    <p:animEffect transition="in" filter="fade">
                                      <p:cBhvr>
                                        <p:cTn id="18" dur="1000"/>
                                        <p:tgtEl>
                                          <p:spTgt spid="207">
                                            <p:txEl>
                                              <p:pRg st="0" end="0"/>
                                            </p:txEl>
                                          </p:spTgt>
                                        </p:tgtEl>
                                      </p:cBhvr>
                                    </p:animEffect>
                                    <p:anim calcmode="lin" valueType="num">
                                      <p:cBhvr>
                                        <p:cTn id="19" dur="1000" fill="hold"/>
                                        <p:tgtEl>
                                          <p:spTgt spid="20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207">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07">
                                            <p:txEl>
                                              <p:pRg st="2" end="2"/>
                                            </p:txEl>
                                          </p:spTgt>
                                        </p:tgtEl>
                                        <p:attrNameLst>
                                          <p:attrName>style.visibility</p:attrName>
                                        </p:attrNameLst>
                                      </p:cBhvr>
                                      <p:to>
                                        <p:strVal val="visible"/>
                                      </p:to>
                                    </p:set>
                                    <p:animEffect transition="in" filter="fade">
                                      <p:cBhvr>
                                        <p:cTn id="23" dur="1000"/>
                                        <p:tgtEl>
                                          <p:spTgt spid="207">
                                            <p:txEl>
                                              <p:pRg st="2" end="2"/>
                                            </p:txEl>
                                          </p:spTgt>
                                        </p:tgtEl>
                                      </p:cBhvr>
                                    </p:animEffect>
                                    <p:anim calcmode="lin" valueType="num">
                                      <p:cBhvr>
                                        <p:cTn id="24" dur="1000" fill="hold"/>
                                        <p:tgtEl>
                                          <p:spTgt spid="207">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207">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07">
                                            <p:txEl>
                                              <p:pRg st="3" end="3"/>
                                            </p:txEl>
                                          </p:spTgt>
                                        </p:tgtEl>
                                        <p:attrNameLst>
                                          <p:attrName>style.visibility</p:attrName>
                                        </p:attrNameLst>
                                      </p:cBhvr>
                                      <p:to>
                                        <p:strVal val="visible"/>
                                      </p:to>
                                    </p:set>
                                    <p:animEffect transition="in" filter="fade">
                                      <p:cBhvr>
                                        <p:cTn id="28" dur="1000"/>
                                        <p:tgtEl>
                                          <p:spTgt spid="207">
                                            <p:txEl>
                                              <p:pRg st="3" end="3"/>
                                            </p:txEl>
                                          </p:spTgt>
                                        </p:tgtEl>
                                      </p:cBhvr>
                                    </p:animEffect>
                                    <p:anim calcmode="lin" valueType="num">
                                      <p:cBhvr>
                                        <p:cTn id="29" dur="1000" fill="hold"/>
                                        <p:tgtEl>
                                          <p:spTgt spid="20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0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ctrTitle"/>
          </p:nvPr>
        </p:nvSpPr>
        <p:spPr>
          <a:xfrm>
            <a:off x="505400" y="237400"/>
            <a:ext cx="7772400" cy="1298100"/>
          </a:xfrm>
          <a:prstGeom prst="rect">
            <a:avLst/>
          </a:prstGeom>
        </p:spPr>
        <p:txBody>
          <a:bodyPr lIns="91425" tIns="91425" rIns="91425" bIns="91425" anchor="b" anchorCtr="0">
            <a:noAutofit/>
          </a:bodyPr>
          <a:lstStyle/>
          <a:p>
            <a:pPr lvl="0" rtl="0">
              <a:lnSpc>
                <a:spcPct val="150000"/>
              </a:lnSpc>
              <a:spcAft>
                <a:spcPts val="1000"/>
              </a:spcAft>
              <a:buClr>
                <a:schemeClr val="dk1"/>
              </a:buClr>
              <a:buSzPct val="30555"/>
              <a:buFont typeface="Arial"/>
              <a:buNone/>
            </a:pPr>
            <a:r>
              <a:rPr lang="pl" sz="3600" dirty="0">
                <a:solidFill>
                  <a:srgbClr val="990000"/>
                </a:solidFill>
              </a:rPr>
              <a:t>Produkty</a:t>
            </a:r>
          </a:p>
          <a:p>
            <a:pPr marL="457200" lvl="0" indent="-342900" rtl="0">
              <a:buClr>
                <a:srgbClr val="990000"/>
              </a:buClr>
              <a:buSzPct val="100000"/>
              <a:buFont typeface="Arial"/>
              <a:buChar char="●"/>
            </a:pPr>
            <a:r>
              <a:rPr lang="pl" sz="1800" dirty="0">
                <a:solidFill>
                  <a:srgbClr val="990000"/>
                </a:solidFill>
              </a:rPr>
              <a:t>  </a:t>
            </a:r>
            <a:r>
              <a:rPr lang="pl" sz="2400" dirty="0">
                <a:solidFill>
                  <a:srgbClr val="990000"/>
                </a:solidFill>
              </a:rPr>
              <a:t>Ulotka 	Egzaminy i motywacja</a:t>
            </a:r>
          </a:p>
        </p:txBody>
      </p:sp>
      <p:sp>
        <p:nvSpPr>
          <p:cNvPr id="216" name="Shape 216"/>
          <p:cNvSpPr txBox="1">
            <a:spLocks noGrp="1"/>
          </p:cNvSpPr>
          <p:nvPr>
            <p:ph type="subTitle" idx="1"/>
          </p:nvPr>
        </p:nvSpPr>
        <p:spPr>
          <a:xfrm>
            <a:off x="685800" y="2840053"/>
            <a:ext cx="7772400" cy="784799"/>
          </a:xfrm>
          <a:prstGeom prst="rect">
            <a:avLst/>
          </a:prstGeom>
        </p:spPr>
        <p:txBody>
          <a:bodyPr lIns="91425" tIns="91425" rIns="91425" bIns="91425" anchor="t" anchorCtr="0">
            <a:noAutofit/>
          </a:bodyPr>
          <a:lstStyle/>
          <a:p>
            <a:endParaRPr/>
          </a:p>
        </p:txBody>
      </p:sp>
      <p:pic>
        <p:nvPicPr>
          <p:cNvPr id="217" name="Shape 217"/>
          <p:cNvPicPr preferRelativeResize="0"/>
          <p:nvPr/>
        </p:nvPicPr>
        <p:blipFill rotWithShape="1">
          <a:blip r:embed="rId3"/>
          <a:srcRect t="-6906"/>
          <a:stretch/>
        </p:blipFill>
        <p:spPr>
          <a:xfrm>
            <a:off x="1611000" y="2342825"/>
            <a:ext cx="2608799" cy="1969200"/>
          </a:xfrm>
          <a:prstGeom prst="rect">
            <a:avLst/>
          </a:prstGeom>
          <a:noFill/>
          <a:ln>
            <a:noFill/>
          </a:ln>
        </p:spPr>
      </p:pic>
      <p:pic>
        <p:nvPicPr>
          <p:cNvPr id="218" name="Shape 218"/>
          <p:cNvPicPr preferRelativeResize="0"/>
          <p:nvPr/>
        </p:nvPicPr>
        <p:blipFill rotWithShape="1">
          <a:blip r:embed="rId4"/>
          <a:srcRect l="649" t="-1520" r="-3806" b="-3356"/>
          <a:stretch/>
        </p:blipFill>
        <p:spPr>
          <a:xfrm rot="-398">
            <a:off x="6405524" y="2052249"/>
            <a:ext cx="2586899" cy="2194200"/>
          </a:xfrm>
          <a:prstGeom prst="rect">
            <a:avLst/>
          </a:prstGeom>
          <a:noFill/>
          <a:ln>
            <a:noFill/>
          </a:ln>
        </p:spPr>
      </p:pic>
      <p:pic>
        <p:nvPicPr>
          <p:cNvPr id="219" name="Shape 219"/>
          <p:cNvPicPr preferRelativeResize="0"/>
          <p:nvPr/>
        </p:nvPicPr>
        <p:blipFill>
          <a:blip r:embed="rId5"/>
          <a:stretch>
            <a:fillRect/>
          </a:stretch>
        </p:blipFill>
        <p:spPr>
          <a:xfrm rot="-2">
            <a:off x="109749" y="1650700"/>
            <a:ext cx="2608827" cy="1842099"/>
          </a:xfrm>
          <a:prstGeom prst="rect">
            <a:avLst/>
          </a:prstGeom>
          <a:noFill/>
          <a:ln>
            <a:noFill/>
          </a:ln>
        </p:spPr>
      </p:pic>
      <p:pic>
        <p:nvPicPr>
          <p:cNvPr id="220" name="Shape 220"/>
          <p:cNvPicPr preferRelativeResize="0"/>
          <p:nvPr/>
        </p:nvPicPr>
        <p:blipFill>
          <a:blip r:embed="rId6"/>
          <a:stretch>
            <a:fillRect/>
          </a:stretch>
        </p:blipFill>
        <p:spPr>
          <a:xfrm rot="-2">
            <a:off x="5011112" y="1587086"/>
            <a:ext cx="2782096" cy="19693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fade">
                                      <p:cBhvr>
                                        <p:cTn id="7" dur="1000"/>
                                        <p:tgtEl>
                                          <p:spTgt spid="215"/>
                                        </p:tgtEl>
                                      </p:cBhvr>
                                    </p:animEffect>
                                    <p:anim calcmode="lin" valueType="num">
                                      <p:cBhvr>
                                        <p:cTn id="8" dur="1000" fill="hold"/>
                                        <p:tgtEl>
                                          <p:spTgt spid="215"/>
                                        </p:tgtEl>
                                        <p:attrNameLst>
                                          <p:attrName>ppt_x</p:attrName>
                                        </p:attrNameLst>
                                      </p:cBhvr>
                                      <p:tavLst>
                                        <p:tav tm="0">
                                          <p:val>
                                            <p:strVal val="#ppt_x"/>
                                          </p:val>
                                        </p:tav>
                                        <p:tav tm="100000">
                                          <p:val>
                                            <p:strVal val="#ppt_x"/>
                                          </p:val>
                                        </p:tav>
                                      </p:tavLst>
                                    </p:anim>
                                    <p:anim calcmode="lin" valueType="num">
                                      <p:cBhvr>
                                        <p:cTn id="9" dur="1000" fill="hold"/>
                                        <p:tgtEl>
                                          <p:spTgt spid="2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19"/>
                                        </p:tgtEl>
                                        <p:attrNameLst>
                                          <p:attrName>style.visibility</p:attrName>
                                        </p:attrNameLst>
                                      </p:cBhvr>
                                      <p:to>
                                        <p:strVal val="visible"/>
                                      </p:to>
                                    </p:set>
                                    <p:animEffect transition="in" filter="fade">
                                      <p:cBhvr>
                                        <p:cTn id="13" dur="1000"/>
                                        <p:tgtEl>
                                          <p:spTgt spid="219"/>
                                        </p:tgtEl>
                                      </p:cBhvr>
                                    </p:animEffect>
                                    <p:anim calcmode="lin" valueType="num">
                                      <p:cBhvr>
                                        <p:cTn id="14" dur="1000" fill="hold"/>
                                        <p:tgtEl>
                                          <p:spTgt spid="219"/>
                                        </p:tgtEl>
                                        <p:attrNameLst>
                                          <p:attrName>ppt_x</p:attrName>
                                        </p:attrNameLst>
                                      </p:cBhvr>
                                      <p:tavLst>
                                        <p:tav tm="0">
                                          <p:val>
                                            <p:strVal val="#ppt_x"/>
                                          </p:val>
                                        </p:tav>
                                        <p:tav tm="100000">
                                          <p:val>
                                            <p:strVal val="#ppt_x"/>
                                          </p:val>
                                        </p:tav>
                                      </p:tavLst>
                                    </p:anim>
                                    <p:anim calcmode="lin" valueType="num">
                                      <p:cBhvr>
                                        <p:cTn id="15" dur="1000" fill="hold"/>
                                        <p:tgtEl>
                                          <p:spTgt spid="219"/>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17"/>
                                        </p:tgtEl>
                                        <p:attrNameLst>
                                          <p:attrName>style.visibility</p:attrName>
                                        </p:attrNameLst>
                                      </p:cBhvr>
                                      <p:to>
                                        <p:strVal val="visible"/>
                                      </p:to>
                                    </p:set>
                                    <p:animEffect transition="in" filter="fade">
                                      <p:cBhvr>
                                        <p:cTn id="18" dur="1000"/>
                                        <p:tgtEl>
                                          <p:spTgt spid="217"/>
                                        </p:tgtEl>
                                      </p:cBhvr>
                                    </p:animEffect>
                                    <p:anim calcmode="lin" valueType="num">
                                      <p:cBhvr>
                                        <p:cTn id="19" dur="1000" fill="hold"/>
                                        <p:tgtEl>
                                          <p:spTgt spid="217"/>
                                        </p:tgtEl>
                                        <p:attrNameLst>
                                          <p:attrName>ppt_x</p:attrName>
                                        </p:attrNameLst>
                                      </p:cBhvr>
                                      <p:tavLst>
                                        <p:tav tm="0">
                                          <p:val>
                                            <p:strVal val="#ppt_x"/>
                                          </p:val>
                                        </p:tav>
                                        <p:tav tm="100000">
                                          <p:val>
                                            <p:strVal val="#ppt_x"/>
                                          </p:val>
                                        </p:tav>
                                      </p:tavLst>
                                    </p:anim>
                                    <p:anim calcmode="lin" valueType="num">
                                      <p:cBhvr>
                                        <p:cTn id="20" dur="1000" fill="hold"/>
                                        <p:tgtEl>
                                          <p:spTgt spid="217"/>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20"/>
                                        </p:tgtEl>
                                        <p:attrNameLst>
                                          <p:attrName>style.visibility</p:attrName>
                                        </p:attrNameLst>
                                      </p:cBhvr>
                                      <p:to>
                                        <p:strVal val="visible"/>
                                      </p:to>
                                    </p:set>
                                    <p:animEffect transition="in" filter="fade">
                                      <p:cBhvr>
                                        <p:cTn id="24" dur="1000"/>
                                        <p:tgtEl>
                                          <p:spTgt spid="220"/>
                                        </p:tgtEl>
                                      </p:cBhvr>
                                    </p:animEffect>
                                    <p:anim calcmode="lin" valueType="num">
                                      <p:cBhvr>
                                        <p:cTn id="25" dur="1000" fill="hold"/>
                                        <p:tgtEl>
                                          <p:spTgt spid="220"/>
                                        </p:tgtEl>
                                        <p:attrNameLst>
                                          <p:attrName>ppt_x</p:attrName>
                                        </p:attrNameLst>
                                      </p:cBhvr>
                                      <p:tavLst>
                                        <p:tav tm="0">
                                          <p:val>
                                            <p:strVal val="#ppt_x"/>
                                          </p:val>
                                        </p:tav>
                                        <p:tav tm="100000">
                                          <p:val>
                                            <p:strVal val="#ppt_x"/>
                                          </p:val>
                                        </p:tav>
                                      </p:tavLst>
                                    </p:anim>
                                    <p:anim calcmode="lin" valueType="num">
                                      <p:cBhvr>
                                        <p:cTn id="26" dur="1000" fill="hold"/>
                                        <p:tgtEl>
                                          <p:spTgt spid="22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18"/>
                                        </p:tgtEl>
                                        <p:attrNameLst>
                                          <p:attrName>style.visibility</p:attrName>
                                        </p:attrNameLst>
                                      </p:cBhvr>
                                      <p:to>
                                        <p:strVal val="visible"/>
                                      </p:to>
                                    </p:set>
                                    <p:animEffect transition="in" filter="fade">
                                      <p:cBhvr>
                                        <p:cTn id="29" dur="1000"/>
                                        <p:tgtEl>
                                          <p:spTgt spid="218"/>
                                        </p:tgtEl>
                                      </p:cBhvr>
                                    </p:animEffect>
                                    <p:anim calcmode="lin" valueType="num">
                                      <p:cBhvr>
                                        <p:cTn id="30" dur="1000" fill="hold"/>
                                        <p:tgtEl>
                                          <p:spTgt spid="218"/>
                                        </p:tgtEl>
                                        <p:attrNameLst>
                                          <p:attrName>ppt_x</p:attrName>
                                        </p:attrNameLst>
                                      </p:cBhvr>
                                      <p:tavLst>
                                        <p:tav tm="0">
                                          <p:val>
                                            <p:strVal val="#ppt_x"/>
                                          </p:val>
                                        </p:tav>
                                        <p:tav tm="100000">
                                          <p:val>
                                            <p:strVal val="#ppt_x"/>
                                          </p:val>
                                        </p:tav>
                                      </p:tavLst>
                                    </p:anim>
                                    <p:anim calcmode="lin" valueType="num">
                                      <p:cBhvr>
                                        <p:cTn id="31" dur="1000" fill="hold"/>
                                        <p:tgtEl>
                                          <p:spTgt spid="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ctrTitle"/>
          </p:nvPr>
        </p:nvSpPr>
        <p:spPr>
          <a:xfrm>
            <a:off x="-237200" y="445425"/>
            <a:ext cx="9606599" cy="1240799"/>
          </a:xfrm>
          <a:prstGeom prst="rect">
            <a:avLst/>
          </a:prstGeom>
        </p:spPr>
        <p:txBody>
          <a:bodyPr lIns="91425" tIns="91425" rIns="91425" bIns="91425" anchor="b" anchorCtr="0">
            <a:noAutofit/>
          </a:bodyPr>
          <a:lstStyle/>
          <a:p>
            <a:pPr lvl="0" rtl="0">
              <a:buClr>
                <a:schemeClr val="dk1"/>
              </a:buClr>
              <a:buSzPct val="45833"/>
              <a:buFont typeface="Arial"/>
              <a:buNone/>
            </a:pPr>
            <a:r>
              <a:rPr lang="pl" sz="2400" i="1" dirty="0"/>
              <a:t>
</a:t>
            </a:r>
          </a:p>
          <a:p>
            <a:pPr lvl="0" rtl="0">
              <a:lnSpc>
                <a:spcPct val="150000"/>
              </a:lnSpc>
              <a:spcAft>
                <a:spcPts val="1000"/>
              </a:spcAft>
              <a:buClr>
                <a:schemeClr val="dk1"/>
              </a:buClr>
              <a:buSzPct val="30555"/>
              <a:buFont typeface="Arial"/>
              <a:buNone/>
            </a:pPr>
            <a:r>
              <a:rPr lang="pl" sz="3600" dirty="0">
                <a:solidFill>
                  <a:srgbClr val="990000"/>
                </a:solidFill>
              </a:rPr>
              <a:t>Produkty</a:t>
            </a:r>
          </a:p>
          <a:p>
            <a:pPr marL="457200" lvl="0" indent="-381000" rtl="0">
              <a:buClr>
                <a:srgbClr val="990000"/>
              </a:buClr>
              <a:buSzPct val="100000"/>
              <a:buFont typeface="Arial"/>
              <a:buChar char="●"/>
            </a:pPr>
            <a:r>
              <a:rPr lang="pl" sz="2400" dirty="0">
                <a:solidFill>
                  <a:srgbClr val="990000"/>
                </a:solidFill>
              </a:rPr>
              <a:t>publikacja   </a:t>
            </a:r>
            <a:r>
              <a:rPr lang="pl" sz="2400" i="1" dirty="0">
                <a:solidFill>
                  <a:srgbClr val="990000"/>
                </a:solidFill>
              </a:rPr>
              <a:t>“Współpraca rodzic -szkoła”</a:t>
            </a:r>
          </a:p>
        </p:txBody>
      </p:sp>
      <p:sp>
        <p:nvSpPr>
          <p:cNvPr id="226" name="Shape 226"/>
          <p:cNvSpPr txBox="1">
            <a:spLocks noGrp="1"/>
          </p:cNvSpPr>
          <p:nvPr>
            <p:ph type="subTitle" idx="1"/>
          </p:nvPr>
        </p:nvSpPr>
        <p:spPr>
          <a:xfrm>
            <a:off x="679900" y="1828344"/>
            <a:ext cx="7772400" cy="2002200"/>
          </a:xfrm>
          <a:prstGeom prst="rect">
            <a:avLst/>
          </a:prstGeom>
        </p:spPr>
        <p:txBody>
          <a:bodyPr lIns="91425" tIns="91425" rIns="91425" bIns="91425" anchor="t" anchorCtr="0">
            <a:noAutofit/>
          </a:bodyPr>
          <a:lstStyle/>
          <a:p>
            <a:pPr lvl="0" algn="l" rtl="0">
              <a:lnSpc>
                <a:spcPct val="115000"/>
              </a:lnSpc>
              <a:spcBef>
                <a:spcPts val="600"/>
              </a:spcBef>
              <a:buClr>
                <a:schemeClr val="dk1"/>
              </a:buClr>
              <a:buSzPct val="61111"/>
              <a:buFont typeface="Arial"/>
              <a:buNone/>
            </a:pPr>
            <a:r>
              <a:rPr lang="pl" sz="1800" b="1" u="sng" dirty="0">
                <a:solidFill>
                  <a:srgbClr val="A61C00"/>
                </a:solidFill>
              </a:rPr>
              <a:t>Korzyści z udanej współpracy:</a:t>
            </a:r>
          </a:p>
          <a:p>
            <a:pPr lvl="0" algn="l" rtl="0">
              <a:lnSpc>
                <a:spcPct val="115000"/>
              </a:lnSpc>
              <a:spcBef>
                <a:spcPts val="600"/>
              </a:spcBef>
              <a:buClr>
                <a:schemeClr val="dk1"/>
              </a:buClr>
              <a:buSzPct val="61111"/>
              <a:buFont typeface="Arial"/>
              <a:buNone/>
            </a:pPr>
            <a:r>
              <a:rPr lang="pl" sz="1800" b="1" dirty="0">
                <a:solidFill>
                  <a:srgbClr val="A61C00"/>
                </a:solidFill>
              </a:rPr>
              <a:t>-rozwój ucznia, </a:t>
            </a:r>
          </a:p>
          <a:p>
            <a:pPr lvl="0" algn="l" rtl="0">
              <a:lnSpc>
                <a:spcPct val="115000"/>
              </a:lnSpc>
              <a:spcBef>
                <a:spcPts val="600"/>
              </a:spcBef>
              <a:buClr>
                <a:schemeClr val="dk1"/>
              </a:buClr>
              <a:buSzPct val="61111"/>
              <a:buFont typeface="Arial"/>
              <a:buNone/>
            </a:pPr>
            <a:r>
              <a:rPr lang="pl" sz="1800" b="1" dirty="0">
                <a:solidFill>
                  <a:srgbClr val="A61C00"/>
                </a:solidFill>
              </a:rPr>
              <a:t>- usprawnienie pracy wychowawczej</a:t>
            </a:r>
          </a:p>
          <a:p>
            <a:pPr lvl="0" algn="l" rtl="0">
              <a:lnSpc>
                <a:spcPct val="115000"/>
              </a:lnSpc>
              <a:spcBef>
                <a:spcPts val="600"/>
              </a:spcBef>
              <a:buClr>
                <a:schemeClr val="dk1"/>
              </a:buClr>
              <a:buSzPct val="61111"/>
              <a:buFont typeface="Arial"/>
              <a:buNone/>
            </a:pPr>
            <a:r>
              <a:rPr lang="pl" sz="1800" b="1" dirty="0">
                <a:solidFill>
                  <a:srgbClr val="A61C00"/>
                </a:solidFill>
              </a:rPr>
              <a:t>- lepsze poznanie uczniów, </a:t>
            </a:r>
          </a:p>
          <a:p>
            <a:pPr lvl="0" algn="l" rtl="0">
              <a:lnSpc>
                <a:spcPct val="115000"/>
              </a:lnSpc>
              <a:spcBef>
                <a:spcPts val="600"/>
              </a:spcBef>
              <a:buClr>
                <a:schemeClr val="dk1"/>
              </a:buClr>
              <a:buSzPct val="61111"/>
              <a:buFont typeface="Arial"/>
              <a:buNone/>
            </a:pPr>
            <a:r>
              <a:rPr lang="pl" sz="1800" b="1" dirty="0">
                <a:solidFill>
                  <a:srgbClr val="A61C00"/>
                </a:solidFill>
              </a:rPr>
              <a:t>- jedność oddziaływań wychowawczych</a:t>
            </a:r>
          </a:p>
          <a:p>
            <a:pPr lvl="0" algn="l" rtl="0">
              <a:lnSpc>
                <a:spcPct val="115000"/>
              </a:lnSpc>
              <a:spcBef>
                <a:spcPts val="600"/>
              </a:spcBef>
              <a:buClr>
                <a:schemeClr val="dk1"/>
              </a:buClr>
              <a:buSzPct val="61111"/>
              <a:buFont typeface="Arial"/>
              <a:buNone/>
            </a:pPr>
            <a:r>
              <a:rPr lang="pl" sz="1800" b="1" dirty="0">
                <a:solidFill>
                  <a:srgbClr val="A61C00"/>
                </a:solidFill>
              </a:rPr>
              <a:t>- wzajemne zaufanie i wsparcie</a:t>
            </a:r>
          </a:p>
          <a:p>
            <a:endParaRPr lang="pl" sz="1800" b="1" dirty="0">
              <a:solidFill>
                <a:srgbClr val="A61C00"/>
              </a:solidFill>
            </a:endParaRPr>
          </a:p>
          <a:p>
            <a:endParaRPr lang="pl" sz="1800" b="1" dirty="0">
              <a:solidFill>
                <a:srgbClr val="A61C00"/>
              </a:solidFill>
            </a:endParaRPr>
          </a:p>
          <a:p>
            <a:pPr lvl="0" algn="l" rtl="0">
              <a:spcBef>
                <a:spcPts val="600"/>
              </a:spcBef>
              <a:buClr>
                <a:schemeClr val="dk1"/>
              </a:buClr>
              <a:buSzPct val="36666"/>
              <a:buFont typeface="Arial"/>
              <a:buNone/>
            </a:pPr>
            <a:r>
              <a:rPr lang="pl" dirty="0">
                <a:solidFill>
                  <a:schemeClr val="dk1"/>
                </a:solidFill>
              </a:rPr>
              <a:t> </a:t>
            </a:r>
          </a:p>
          <a:p>
            <a:endParaRPr lang="pl" dirty="0">
              <a:solidFill>
                <a:schemeClr val="dk1"/>
              </a:solidFill>
            </a:endParaRPr>
          </a:p>
          <a:p>
            <a:endParaRPr lang="pl" dirty="0">
              <a:solidFill>
                <a:schemeClr val="dk1"/>
              </a:solidFill>
            </a:endParaRPr>
          </a:p>
          <a:p>
            <a:endParaRPr lang="pl" dirty="0">
              <a:solidFill>
                <a:schemeClr val="dk1"/>
              </a:solidFill>
            </a:endParaRPr>
          </a:p>
        </p:txBody>
      </p:sp>
      <p:pic>
        <p:nvPicPr>
          <p:cNvPr id="227" name="Shape 227"/>
          <p:cNvPicPr preferRelativeResize="0"/>
          <p:nvPr/>
        </p:nvPicPr>
        <p:blipFill rotWithShape="1">
          <a:blip r:embed="rId3"/>
          <a:srcRect l="-302860" t="-75840" r="302860" b="75840"/>
          <a:stretch/>
        </p:blipFill>
        <p:spPr>
          <a:xfrm rot="-821998">
            <a:off x="144139" y="2452804"/>
            <a:ext cx="1983636" cy="1455894"/>
          </a:xfrm>
          <a:prstGeom prst="rect">
            <a:avLst/>
          </a:prstGeom>
        </p:spPr>
      </p:pic>
      <p:pic>
        <p:nvPicPr>
          <p:cNvPr id="228" name="Shape 228"/>
          <p:cNvPicPr preferRelativeResize="0"/>
          <p:nvPr/>
        </p:nvPicPr>
        <p:blipFill>
          <a:blip r:embed="rId4"/>
          <a:stretch>
            <a:fillRect/>
          </a:stretch>
        </p:blipFill>
        <p:spPr>
          <a:xfrm>
            <a:off x="303825" y="176175"/>
            <a:ext cx="1386574" cy="1143299"/>
          </a:xfrm>
          <a:prstGeom prst="rect">
            <a:avLst/>
          </a:prstGeom>
        </p:spPr>
      </p:pic>
      <p:pic>
        <p:nvPicPr>
          <p:cNvPr id="229" name="Shape 229"/>
          <p:cNvPicPr preferRelativeResize="0"/>
          <p:nvPr/>
        </p:nvPicPr>
        <p:blipFill>
          <a:blip r:embed="rId3"/>
          <a:stretch>
            <a:fillRect/>
          </a:stretch>
        </p:blipFill>
        <p:spPr>
          <a:xfrm rot="-822000">
            <a:off x="6241499" y="2343324"/>
            <a:ext cx="1983550" cy="14559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fade">
                                      <p:cBhvr>
                                        <p:cTn id="7" dur="1000"/>
                                        <p:tgtEl>
                                          <p:spTgt spid="225"/>
                                        </p:tgtEl>
                                      </p:cBhvr>
                                    </p:animEffect>
                                    <p:anim calcmode="lin" valueType="num">
                                      <p:cBhvr>
                                        <p:cTn id="8" dur="1000" fill="hold"/>
                                        <p:tgtEl>
                                          <p:spTgt spid="225"/>
                                        </p:tgtEl>
                                        <p:attrNameLst>
                                          <p:attrName>ppt_x</p:attrName>
                                        </p:attrNameLst>
                                      </p:cBhvr>
                                      <p:tavLst>
                                        <p:tav tm="0">
                                          <p:val>
                                            <p:strVal val="#ppt_x"/>
                                          </p:val>
                                        </p:tav>
                                        <p:tav tm="100000">
                                          <p:val>
                                            <p:strVal val="#ppt_x"/>
                                          </p:val>
                                        </p:tav>
                                      </p:tavLst>
                                    </p:anim>
                                    <p:anim calcmode="lin" valueType="num">
                                      <p:cBhvr>
                                        <p:cTn id="9" dur="1000" fill="hold"/>
                                        <p:tgtEl>
                                          <p:spTgt spid="2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29"/>
                                        </p:tgtEl>
                                        <p:attrNameLst>
                                          <p:attrName>style.visibility</p:attrName>
                                        </p:attrNameLst>
                                      </p:cBhvr>
                                      <p:to>
                                        <p:strVal val="visible"/>
                                      </p:to>
                                    </p:set>
                                    <p:animEffect transition="in" filter="fade">
                                      <p:cBhvr>
                                        <p:cTn id="13" dur="1000"/>
                                        <p:tgtEl>
                                          <p:spTgt spid="229"/>
                                        </p:tgtEl>
                                      </p:cBhvr>
                                    </p:animEffect>
                                    <p:anim calcmode="lin" valueType="num">
                                      <p:cBhvr>
                                        <p:cTn id="14" dur="1000" fill="hold"/>
                                        <p:tgtEl>
                                          <p:spTgt spid="229"/>
                                        </p:tgtEl>
                                        <p:attrNameLst>
                                          <p:attrName>ppt_x</p:attrName>
                                        </p:attrNameLst>
                                      </p:cBhvr>
                                      <p:tavLst>
                                        <p:tav tm="0">
                                          <p:val>
                                            <p:strVal val="#ppt_x"/>
                                          </p:val>
                                        </p:tav>
                                        <p:tav tm="100000">
                                          <p:val>
                                            <p:strVal val="#ppt_x"/>
                                          </p:val>
                                        </p:tav>
                                      </p:tavLst>
                                    </p:anim>
                                    <p:anim calcmode="lin" valueType="num">
                                      <p:cBhvr>
                                        <p:cTn id="15" dur="1000" fill="hold"/>
                                        <p:tgtEl>
                                          <p:spTgt spid="22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26">
                                            <p:txEl>
                                              <p:pRg st="0" end="0"/>
                                            </p:txEl>
                                          </p:spTgt>
                                        </p:tgtEl>
                                        <p:attrNameLst>
                                          <p:attrName>style.visibility</p:attrName>
                                        </p:attrNameLst>
                                      </p:cBhvr>
                                      <p:to>
                                        <p:strVal val="visible"/>
                                      </p:to>
                                    </p:set>
                                    <p:animEffect transition="in" filter="fade">
                                      <p:cBhvr>
                                        <p:cTn id="18" dur="1000"/>
                                        <p:tgtEl>
                                          <p:spTgt spid="226">
                                            <p:txEl>
                                              <p:pRg st="0" end="0"/>
                                            </p:txEl>
                                          </p:spTgt>
                                        </p:tgtEl>
                                      </p:cBhvr>
                                    </p:animEffect>
                                    <p:anim calcmode="lin" valueType="num">
                                      <p:cBhvr>
                                        <p:cTn id="19" dur="1000" fill="hold"/>
                                        <p:tgtEl>
                                          <p:spTgt spid="226">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226">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6">
                                            <p:txEl>
                                              <p:pRg st="1" end="1"/>
                                            </p:txEl>
                                          </p:spTgt>
                                        </p:tgtEl>
                                        <p:attrNameLst>
                                          <p:attrName>style.visibility</p:attrName>
                                        </p:attrNameLst>
                                      </p:cBhvr>
                                      <p:to>
                                        <p:strVal val="visible"/>
                                      </p:to>
                                    </p:set>
                                    <p:animEffect transition="in" filter="fade">
                                      <p:cBhvr>
                                        <p:cTn id="24" dur="1000"/>
                                        <p:tgtEl>
                                          <p:spTgt spid="226">
                                            <p:txEl>
                                              <p:pRg st="1" end="1"/>
                                            </p:txEl>
                                          </p:spTgt>
                                        </p:tgtEl>
                                      </p:cBhvr>
                                    </p:animEffect>
                                    <p:anim calcmode="lin" valueType="num">
                                      <p:cBhvr>
                                        <p:cTn id="25" dur="1000" fill="hold"/>
                                        <p:tgtEl>
                                          <p:spTgt spid="226">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26">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26">
                                            <p:txEl>
                                              <p:pRg st="2" end="2"/>
                                            </p:txEl>
                                          </p:spTgt>
                                        </p:tgtEl>
                                        <p:attrNameLst>
                                          <p:attrName>style.visibility</p:attrName>
                                        </p:attrNameLst>
                                      </p:cBhvr>
                                      <p:to>
                                        <p:strVal val="visible"/>
                                      </p:to>
                                    </p:set>
                                    <p:animEffect transition="in" filter="fade">
                                      <p:cBhvr>
                                        <p:cTn id="29" dur="1000"/>
                                        <p:tgtEl>
                                          <p:spTgt spid="226">
                                            <p:txEl>
                                              <p:pRg st="2" end="2"/>
                                            </p:txEl>
                                          </p:spTgt>
                                        </p:tgtEl>
                                      </p:cBhvr>
                                    </p:animEffect>
                                    <p:anim calcmode="lin" valueType="num">
                                      <p:cBhvr>
                                        <p:cTn id="30" dur="1000" fill="hold"/>
                                        <p:tgtEl>
                                          <p:spTgt spid="226">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226">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26">
                                            <p:txEl>
                                              <p:pRg st="3" end="3"/>
                                            </p:txEl>
                                          </p:spTgt>
                                        </p:tgtEl>
                                        <p:attrNameLst>
                                          <p:attrName>style.visibility</p:attrName>
                                        </p:attrNameLst>
                                      </p:cBhvr>
                                      <p:to>
                                        <p:strVal val="visible"/>
                                      </p:to>
                                    </p:set>
                                    <p:animEffect transition="in" filter="fade">
                                      <p:cBhvr>
                                        <p:cTn id="34" dur="1000"/>
                                        <p:tgtEl>
                                          <p:spTgt spid="226">
                                            <p:txEl>
                                              <p:pRg st="3" end="3"/>
                                            </p:txEl>
                                          </p:spTgt>
                                        </p:tgtEl>
                                      </p:cBhvr>
                                    </p:animEffect>
                                    <p:anim calcmode="lin" valueType="num">
                                      <p:cBhvr>
                                        <p:cTn id="35" dur="1000" fill="hold"/>
                                        <p:tgtEl>
                                          <p:spTgt spid="226">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26">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6">
                                            <p:txEl>
                                              <p:pRg st="4" end="4"/>
                                            </p:txEl>
                                          </p:spTgt>
                                        </p:tgtEl>
                                        <p:attrNameLst>
                                          <p:attrName>style.visibility</p:attrName>
                                        </p:attrNameLst>
                                      </p:cBhvr>
                                      <p:to>
                                        <p:strVal val="visible"/>
                                      </p:to>
                                    </p:set>
                                    <p:animEffect transition="in" filter="fade">
                                      <p:cBhvr>
                                        <p:cTn id="39" dur="1000"/>
                                        <p:tgtEl>
                                          <p:spTgt spid="226">
                                            <p:txEl>
                                              <p:pRg st="4" end="4"/>
                                            </p:txEl>
                                          </p:spTgt>
                                        </p:tgtEl>
                                      </p:cBhvr>
                                    </p:animEffect>
                                    <p:anim calcmode="lin" valueType="num">
                                      <p:cBhvr>
                                        <p:cTn id="40" dur="1000" fill="hold"/>
                                        <p:tgtEl>
                                          <p:spTgt spid="226">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226">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26">
                                            <p:txEl>
                                              <p:pRg st="5" end="5"/>
                                            </p:txEl>
                                          </p:spTgt>
                                        </p:tgtEl>
                                        <p:attrNameLst>
                                          <p:attrName>style.visibility</p:attrName>
                                        </p:attrNameLst>
                                      </p:cBhvr>
                                      <p:to>
                                        <p:strVal val="visible"/>
                                      </p:to>
                                    </p:set>
                                    <p:animEffect transition="in" filter="fade">
                                      <p:cBhvr>
                                        <p:cTn id="44" dur="1000"/>
                                        <p:tgtEl>
                                          <p:spTgt spid="226">
                                            <p:txEl>
                                              <p:pRg st="5" end="5"/>
                                            </p:txEl>
                                          </p:spTgt>
                                        </p:tgtEl>
                                      </p:cBhvr>
                                    </p:animEffect>
                                    <p:anim calcmode="lin" valueType="num">
                                      <p:cBhvr>
                                        <p:cTn id="45" dur="1000" fill="hold"/>
                                        <p:tgtEl>
                                          <p:spTgt spid="226">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226">
                                            <p:txEl>
                                              <p:pRg st="5" end="5"/>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26">
                                            <p:txEl>
                                              <p:pRg st="8" end="8"/>
                                            </p:txEl>
                                          </p:spTgt>
                                        </p:tgtEl>
                                        <p:attrNameLst>
                                          <p:attrName>style.visibility</p:attrName>
                                        </p:attrNameLst>
                                      </p:cBhvr>
                                      <p:to>
                                        <p:strVal val="visible"/>
                                      </p:to>
                                    </p:set>
                                    <p:animEffect transition="in" filter="fade">
                                      <p:cBhvr>
                                        <p:cTn id="49" dur="1000"/>
                                        <p:tgtEl>
                                          <p:spTgt spid="226">
                                            <p:txEl>
                                              <p:pRg st="8" end="8"/>
                                            </p:txEl>
                                          </p:spTgt>
                                        </p:tgtEl>
                                      </p:cBhvr>
                                    </p:animEffect>
                                    <p:anim calcmode="lin" valueType="num">
                                      <p:cBhvr>
                                        <p:cTn id="50" dur="1000" fill="hold"/>
                                        <p:tgtEl>
                                          <p:spTgt spid="226">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22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p:bldP spid="226"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ctrTitle"/>
          </p:nvPr>
        </p:nvSpPr>
        <p:spPr>
          <a:xfrm>
            <a:off x="685800" y="10775"/>
            <a:ext cx="7772400" cy="1951199"/>
          </a:xfrm>
          <a:prstGeom prst="rect">
            <a:avLst/>
          </a:prstGeom>
        </p:spPr>
        <p:txBody>
          <a:bodyPr lIns="91425" tIns="91425" rIns="91425" bIns="91425" anchor="b" anchorCtr="0">
            <a:noAutofit/>
          </a:bodyPr>
          <a:lstStyle/>
          <a:p>
            <a:pPr lvl="0" rtl="0">
              <a:lnSpc>
                <a:spcPct val="150000"/>
              </a:lnSpc>
              <a:spcAft>
                <a:spcPts val="1000"/>
              </a:spcAft>
              <a:buClr>
                <a:schemeClr val="dk1"/>
              </a:buClr>
              <a:buSzPct val="30555"/>
              <a:buFont typeface="Arial"/>
              <a:buNone/>
            </a:pPr>
            <a:r>
              <a:rPr lang="pl" sz="3600" dirty="0">
                <a:solidFill>
                  <a:srgbClr val="990000"/>
                </a:solidFill>
              </a:rPr>
              <a:t>Produkty</a:t>
            </a:r>
          </a:p>
          <a:p>
            <a:pPr marL="457200" lvl="0" indent="-381000" rtl="0">
              <a:buClr>
                <a:srgbClr val="990000"/>
              </a:buClr>
              <a:buSzPct val="100000"/>
              <a:buFont typeface="Arial"/>
              <a:buChar char="●"/>
            </a:pPr>
            <a:r>
              <a:rPr lang="pl" sz="2400" dirty="0">
                <a:solidFill>
                  <a:srgbClr val="990000"/>
                </a:solidFill>
              </a:rPr>
              <a:t>publikacja “Współpraca rodzic-szkoła”</a:t>
            </a:r>
          </a:p>
          <a:p>
            <a:endParaRPr lang="pl" sz="2400" dirty="0">
              <a:solidFill>
                <a:srgbClr val="990000"/>
              </a:solidFill>
            </a:endParaRPr>
          </a:p>
        </p:txBody>
      </p:sp>
      <p:sp>
        <p:nvSpPr>
          <p:cNvPr id="235" name="Shape 235"/>
          <p:cNvSpPr txBox="1">
            <a:spLocks noGrp="1"/>
          </p:cNvSpPr>
          <p:nvPr>
            <p:ph type="subTitle" idx="1"/>
          </p:nvPr>
        </p:nvSpPr>
        <p:spPr>
          <a:xfrm>
            <a:off x="683568" y="1635646"/>
            <a:ext cx="7772400" cy="2131500"/>
          </a:xfrm>
          <a:prstGeom prst="rect">
            <a:avLst/>
          </a:prstGeom>
        </p:spPr>
        <p:txBody>
          <a:bodyPr lIns="91425" tIns="91425" rIns="91425" bIns="91425" anchor="t" anchorCtr="0">
            <a:noAutofit/>
          </a:bodyPr>
          <a:lstStyle/>
          <a:p>
            <a:pPr lvl="0" algn="l" rtl="0">
              <a:lnSpc>
                <a:spcPct val="115000"/>
              </a:lnSpc>
              <a:spcBef>
                <a:spcPts val="600"/>
              </a:spcBef>
              <a:buClr>
                <a:schemeClr val="dk1"/>
              </a:buClr>
              <a:buSzPct val="61111"/>
              <a:buFont typeface="Arial"/>
              <a:buNone/>
            </a:pPr>
            <a:r>
              <a:rPr lang="pl" sz="1800" b="1" u="sng" dirty="0">
                <a:solidFill>
                  <a:srgbClr val="A61C00"/>
                </a:solidFill>
              </a:rPr>
              <a:t>Warunki udanej współpracy:</a:t>
            </a:r>
          </a:p>
          <a:p>
            <a:pPr marL="457200" lvl="0" indent="-342900" algn="l" rtl="0">
              <a:lnSpc>
                <a:spcPct val="115000"/>
              </a:lnSpc>
              <a:spcBef>
                <a:spcPts val="600"/>
              </a:spcBef>
              <a:buClr>
                <a:srgbClr val="A61C00"/>
              </a:buClr>
              <a:buSzPct val="166666"/>
              <a:buFont typeface="Arial"/>
              <a:buChar char="•"/>
            </a:pPr>
            <a:r>
              <a:rPr lang="pl" sz="1800" b="1" dirty="0">
                <a:solidFill>
                  <a:srgbClr val="A61C00"/>
                </a:solidFill>
              </a:rPr>
              <a:t>zaangażowanie obu stron,</a:t>
            </a:r>
          </a:p>
          <a:p>
            <a:pPr marL="457200" lvl="0" indent="-342900" algn="l" rtl="0">
              <a:lnSpc>
                <a:spcPct val="115000"/>
              </a:lnSpc>
              <a:spcBef>
                <a:spcPts val="600"/>
              </a:spcBef>
              <a:buClr>
                <a:srgbClr val="A61C00"/>
              </a:buClr>
              <a:buSzPct val="100000"/>
              <a:buFont typeface="Arial"/>
              <a:buChar char="●"/>
            </a:pPr>
            <a:r>
              <a:rPr lang="pl" sz="1800" b="1" dirty="0">
                <a:solidFill>
                  <a:srgbClr val="A61C00"/>
                </a:solidFill>
              </a:rPr>
              <a:t>jasne zasady współpracy,</a:t>
            </a:r>
          </a:p>
          <a:p>
            <a:pPr marL="457200" lvl="0" indent="-342900" algn="l" rtl="0">
              <a:lnSpc>
                <a:spcPct val="115000"/>
              </a:lnSpc>
              <a:spcBef>
                <a:spcPts val="600"/>
              </a:spcBef>
              <a:buClr>
                <a:srgbClr val="A61C00"/>
              </a:buClr>
              <a:buSzPct val="100000"/>
              <a:buFont typeface="Arial"/>
              <a:buChar char="●"/>
            </a:pPr>
            <a:r>
              <a:rPr lang="pl" sz="1800" b="1" dirty="0">
                <a:solidFill>
                  <a:srgbClr val="A61C00"/>
                </a:solidFill>
              </a:rPr>
              <a:t>otwartość na pomysły i sugestie,</a:t>
            </a:r>
          </a:p>
          <a:p>
            <a:pPr marL="457200" lvl="0" indent="-342900" algn="l" rtl="0">
              <a:lnSpc>
                <a:spcPct val="115000"/>
              </a:lnSpc>
              <a:spcBef>
                <a:spcPts val="600"/>
              </a:spcBef>
              <a:buClr>
                <a:srgbClr val="A61C00"/>
              </a:buClr>
              <a:buSzPct val="100000"/>
              <a:buFont typeface="Arial"/>
              <a:buChar char="●"/>
            </a:pPr>
            <a:r>
              <a:rPr lang="pl" sz="1800" b="1" dirty="0">
                <a:solidFill>
                  <a:srgbClr val="A61C00"/>
                </a:solidFill>
              </a:rPr>
              <a:t>przyjazne miejsce i otwarta atmosfera</a:t>
            </a:r>
          </a:p>
          <a:p>
            <a:pPr marL="457200" lvl="0" indent="-342900" algn="l" rtl="0">
              <a:lnSpc>
                <a:spcPct val="115000"/>
              </a:lnSpc>
              <a:spcBef>
                <a:spcPts val="600"/>
              </a:spcBef>
              <a:buClr>
                <a:srgbClr val="A61C00"/>
              </a:buClr>
              <a:buSzPct val="100000"/>
              <a:buFont typeface="Arial"/>
              <a:buChar char="●"/>
            </a:pPr>
            <a:r>
              <a:rPr lang="pl" sz="1800" b="1" dirty="0">
                <a:solidFill>
                  <a:srgbClr val="A61C00"/>
                </a:solidFill>
              </a:rPr>
              <a:t>dobra wola, otwartość, szacunek, sympatia, uczciwość i dyskrecja</a:t>
            </a:r>
          </a:p>
          <a:p>
            <a:endParaRPr lang="pl" sz="1800" b="1" dirty="0">
              <a:solidFill>
                <a:srgbClr val="A61C00"/>
              </a:solidFill>
            </a:endParaRPr>
          </a:p>
          <a:p>
            <a:endParaRPr lang="pl" sz="1800" b="1" dirty="0">
              <a:solidFill>
                <a:srgbClr val="A61C00"/>
              </a:solidFill>
            </a:endParaRPr>
          </a:p>
          <a:p>
            <a:endParaRPr lang="pl" sz="1800" b="1" dirty="0">
              <a:solidFill>
                <a:srgbClr val="A61C00"/>
              </a:solidFill>
            </a:endParaRPr>
          </a:p>
        </p:txBody>
      </p:sp>
      <p:pic>
        <p:nvPicPr>
          <p:cNvPr id="236" name="Shape 236"/>
          <p:cNvPicPr preferRelativeResize="0"/>
          <p:nvPr/>
        </p:nvPicPr>
        <p:blipFill rotWithShape="1">
          <a:blip r:embed="rId3"/>
          <a:srcRect l="-2510" r="2509"/>
          <a:stretch/>
        </p:blipFill>
        <p:spPr>
          <a:xfrm>
            <a:off x="5917675" y="1516850"/>
            <a:ext cx="2916300" cy="20180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1000"/>
                                        <p:tgtEl>
                                          <p:spTgt spid="234"/>
                                        </p:tgtEl>
                                      </p:cBhvr>
                                    </p:animEffect>
                                    <p:anim calcmode="lin" valueType="num">
                                      <p:cBhvr>
                                        <p:cTn id="8" dur="1000" fill="hold"/>
                                        <p:tgtEl>
                                          <p:spTgt spid="234"/>
                                        </p:tgtEl>
                                        <p:attrNameLst>
                                          <p:attrName>ppt_x</p:attrName>
                                        </p:attrNameLst>
                                      </p:cBhvr>
                                      <p:tavLst>
                                        <p:tav tm="0">
                                          <p:val>
                                            <p:strVal val="#ppt_x"/>
                                          </p:val>
                                        </p:tav>
                                        <p:tav tm="100000">
                                          <p:val>
                                            <p:strVal val="#ppt_x"/>
                                          </p:val>
                                        </p:tav>
                                      </p:tavLst>
                                    </p:anim>
                                    <p:anim calcmode="lin" valueType="num">
                                      <p:cBhvr>
                                        <p:cTn id="9" dur="1000" fill="hold"/>
                                        <p:tgtEl>
                                          <p:spTgt spid="2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36"/>
                                        </p:tgtEl>
                                        <p:attrNameLst>
                                          <p:attrName>style.visibility</p:attrName>
                                        </p:attrNameLst>
                                      </p:cBhvr>
                                      <p:to>
                                        <p:strVal val="visible"/>
                                      </p:to>
                                    </p:set>
                                    <p:animEffect transition="in" filter="fade">
                                      <p:cBhvr>
                                        <p:cTn id="13" dur="1000"/>
                                        <p:tgtEl>
                                          <p:spTgt spid="236"/>
                                        </p:tgtEl>
                                      </p:cBhvr>
                                    </p:animEffect>
                                    <p:anim calcmode="lin" valueType="num">
                                      <p:cBhvr>
                                        <p:cTn id="14" dur="1000" fill="hold"/>
                                        <p:tgtEl>
                                          <p:spTgt spid="236"/>
                                        </p:tgtEl>
                                        <p:attrNameLst>
                                          <p:attrName>ppt_x</p:attrName>
                                        </p:attrNameLst>
                                      </p:cBhvr>
                                      <p:tavLst>
                                        <p:tav tm="0">
                                          <p:val>
                                            <p:strVal val="#ppt_x"/>
                                          </p:val>
                                        </p:tav>
                                        <p:tav tm="100000">
                                          <p:val>
                                            <p:strVal val="#ppt_x"/>
                                          </p:val>
                                        </p:tav>
                                      </p:tavLst>
                                    </p:anim>
                                    <p:anim calcmode="lin" valueType="num">
                                      <p:cBhvr>
                                        <p:cTn id="15" dur="1000" fill="hold"/>
                                        <p:tgtEl>
                                          <p:spTgt spid="236"/>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35">
                                            <p:txEl>
                                              <p:pRg st="0" end="0"/>
                                            </p:txEl>
                                          </p:spTgt>
                                        </p:tgtEl>
                                        <p:attrNameLst>
                                          <p:attrName>style.visibility</p:attrName>
                                        </p:attrNameLst>
                                      </p:cBhvr>
                                      <p:to>
                                        <p:strVal val="visible"/>
                                      </p:to>
                                    </p:set>
                                    <p:animEffect transition="in" filter="fade">
                                      <p:cBhvr>
                                        <p:cTn id="18" dur="1000"/>
                                        <p:tgtEl>
                                          <p:spTgt spid="235">
                                            <p:txEl>
                                              <p:pRg st="0" end="0"/>
                                            </p:txEl>
                                          </p:spTgt>
                                        </p:tgtEl>
                                      </p:cBhvr>
                                    </p:animEffect>
                                    <p:anim calcmode="lin" valueType="num">
                                      <p:cBhvr>
                                        <p:cTn id="19" dur="1000" fill="hold"/>
                                        <p:tgtEl>
                                          <p:spTgt spid="235">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235">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500"/>
                                  </p:stCondLst>
                                  <p:childTnLst>
                                    <p:set>
                                      <p:cBhvr>
                                        <p:cTn id="23" dur="1" fill="hold">
                                          <p:stCondLst>
                                            <p:cond delay="0"/>
                                          </p:stCondLst>
                                        </p:cTn>
                                        <p:tgtEl>
                                          <p:spTgt spid="235">
                                            <p:txEl>
                                              <p:pRg st="1" end="1"/>
                                            </p:txEl>
                                          </p:spTgt>
                                        </p:tgtEl>
                                        <p:attrNameLst>
                                          <p:attrName>style.visibility</p:attrName>
                                        </p:attrNameLst>
                                      </p:cBhvr>
                                      <p:to>
                                        <p:strVal val="visible"/>
                                      </p:to>
                                    </p:set>
                                    <p:animEffect transition="in" filter="fade">
                                      <p:cBhvr>
                                        <p:cTn id="24" dur="1000"/>
                                        <p:tgtEl>
                                          <p:spTgt spid="235">
                                            <p:txEl>
                                              <p:pRg st="1" end="1"/>
                                            </p:txEl>
                                          </p:spTgt>
                                        </p:tgtEl>
                                      </p:cBhvr>
                                    </p:animEffect>
                                    <p:anim calcmode="lin" valueType="num">
                                      <p:cBhvr>
                                        <p:cTn id="25" dur="1000" fill="hold"/>
                                        <p:tgtEl>
                                          <p:spTgt spid="23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35">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500"/>
                                  </p:stCondLst>
                                  <p:childTnLst>
                                    <p:set>
                                      <p:cBhvr>
                                        <p:cTn id="28" dur="1" fill="hold">
                                          <p:stCondLst>
                                            <p:cond delay="0"/>
                                          </p:stCondLst>
                                        </p:cTn>
                                        <p:tgtEl>
                                          <p:spTgt spid="235">
                                            <p:txEl>
                                              <p:pRg st="2" end="2"/>
                                            </p:txEl>
                                          </p:spTgt>
                                        </p:tgtEl>
                                        <p:attrNameLst>
                                          <p:attrName>style.visibility</p:attrName>
                                        </p:attrNameLst>
                                      </p:cBhvr>
                                      <p:to>
                                        <p:strVal val="visible"/>
                                      </p:to>
                                    </p:set>
                                    <p:animEffect transition="in" filter="fade">
                                      <p:cBhvr>
                                        <p:cTn id="29" dur="1000"/>
                                        <p:tgtEl>
                                          <p:spTgt spid="235">
                                            <p:txEl>
                                              <p:pRg st="2" end="2"/>
                                            </p:txEl>
                                          </p:spTgt>
                                        </p:tgtEl>
                                      </p:cBhvr>
                                    </p:animEffect>
                                    <p:anim calcmode="lin" valueType="num">
                                      <p:cBhvr>
                                        <p:cTn id="30" dur="1000" fill="hold"/>
                                        <p:tgtEl>
                                          <p:spTgt spid="235">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235">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500"/>
                                  </p:stCondLst>
                                  <p:childTnLst>
                                    <p:set>
                                      <p:cBhvr>
                                        <p:cTn id="33" dur="1" fill="hold">
                                          <p:stCondLst>
                                            <p:cond delay="0"/>
                                          </p:stCondLst>
                                        </p:cTn>
                                        <p:tgtEl>
                                          <p:spTgt spid="235">
                                            <p:txEl>
                                              <p:pRg st="3" end="3"/>
                                            </p:txEl>
                                          </p:spTgt>
                                        </p:tgtEl>
                                        <p:attrNameLst>
                                          <p:attrName>style.visibility</p:attrName>
                                        </p:attrNameLst>
                                      </p:cBhvr>
                                      <p:to>
                                        <p:strVal val="visible"/>
                                      </p:to>
                                    </p:set>
                                    <p:animEffect transition="in" filter="fade">
                                      <p:cBhvr>
                                        <p:cTn id="34" dur="1000"/>
                                        <p:tgtEl>
                                          <p:spTgt spid="235">
                                            <p:txEl>
                                              <p:pRg st="3" end="3"/>
                                            </p:txEl>
                                          </p:spTgt>
                                        </p:tgtEl>
                                      </p:cBhvr>
                                    </p:animEffect>
                                    <p:anim calcmode="lin" valueType="num">
                                      <p:cBhvr>
                                        <p:cTn id="35" dur="1000" fill="hold"/>
                                        <p:tgtEl>
                                          <p:spTgt spid="235">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35">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500"/>
                                  </p:stCondLst>
                                  <p:childTnLst>
                                    <p:set>
                                      <p:cBhvr>
                                        <p:cTn id="38" dur="1" fill="hold">
                                          <p:stCondLst>
                                            <p:cond delay="0"/>
                                          </p:stCondLst>
                                        </p:cTn>
                                        <p:tgtEl>
                                          <p:spTgt spid="235">
                                            <p:txEl>
                                              <p:pRg st="4" end="4"/>
                                            </p:txEl>
                                          </p:spTgt>
                                        </p:tgtEl>
                                        <p:attrNameLst>
                                          <p:attrName>style.visibility</p:attrName>
                                        </p:attrNameLst>
                                      </p:cBhvr>
                                      <p:to>
                                        <p:strVal val="visible"/>
                                      </p:to>
                                    </p:set>
                                    <p:animEffect transition="in" filter="fade">
                                      <p:cBhvr>
                                        <p:cTn id="39" dur="1000"/>
                                        <p:tgtEl>
                                          <p:spTgt spid="235">
                                            <p:txEl>
                                              <p:pRg st="4" end="4"/>
                                            </p:txEl>
                                          </p:spTgt>
                                        </p:tgtEl>
                                      </p:cBhvr>
                                    </p:animEffect>
                                    <p:anim calcmode="lin" valueType="num">
                                      <p:cBhvr>
                                        <p:cTn id="40" dur="1000" fill="hold"/>
                                        <p:tgtEl>
                                          <p:spTgt spid="235">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235">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500"/>
                                  </p:stCondLst>
                                  <p:childTnLst>
                                    <p:set>
                                      <p:cBhvr>
                                        <p:cTn id="43" dur="1" fill="hold">
                                          <p:stCondLst>
                                            <p:cond delay="0"/>
                                          </p:stCondLst>
                                        </p:cTn>
                                        <p:tgtEl>
                                          <p:spTgt spid="235">
                                            <p:txEl>
                                              <p:pRg st="5" end="5"/>
                                            </p:txEl>
                                          </p:spTgt>
                                        </p:tgtEl>
                                        <p:attrNameLst>
                                          <p:attrName>style.visibility</p:attrName>
                                        </p:attrNameLst>
                                      </p:cBhvr>
                                      <p:to>
                                        <p:strVal val="visible"/>
                                      </p:to>
                                    </p:set>
                                    <p:animEffect transition="in" filter="fade">
                                      <p:cBhvr>
                                        <p:cTn id="44" dur="1000"/>
                                        <p:tgtEl>
                                          <p:spTgt spid="235">
                                            <p:txEl>
                                              <p:pRg st="5" end="5"/>
                                            </p:txEl>
                                          </p:spTgt>
                                        </p:tgtEl>
                                      </p:cBhvr>
                                    </p:animEffect>
                                    <p:anim calcmode="lin" valueType="num">
                                      <p:cBhvr>
                                        <p:cTn id="45" dur="1000" fill="hold"/>
                                        <p:tgtEl>
                                          <p:spTgt spid="235">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23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ctrTitle"/>
          </p:nvPr>
        </p:nvSpPr>
        <p:spPr>
          <a:xfrm>
            <a:off x="685800" y="572675"/>
            <a:ext cx="3524400" cy="2311800"/>
          </a:xfrm>
          <a:prstGeom prst="rect">
            <a:avLst/>
          </a:prstGeom>
        </p:spPr>
        <p:txBody>
          <a:bodyPr lIns="91425" tIns="91425" rIns="91425" bIns="91425" anchor="b" anchorCtr="0">
            <a:noAutofit/>
          </a:bodyPr>
          <a:lstStyle/>
          <a:p>
            <a:pPr lvl="0" rtl="0">
              <a:buClr>
                <a:schemeClr val="dk1"/>
              </a:buClr>
              <a:buSzPct val="30555"/>
              <a:buFont typeface="Arial"/>
              <a:buNone/>
            </a:pPr>
            <a:r>
              <a:rPr lang="pl" sz="3600" dirty="0">
                <a:solidFill>
                  <a:srgbClr val="990000"/>
                </a:solidFill>
              </a:rPr>
              <a:t>Produkty</a:t>
            </a:r>
          </a:p>
          <a:p>
            <a:endParaRPr lang="pl" sz="3600" dirty="0">
              <a:solidFill>
                <a:srgbClr val="990000"/>
              </a:solidFill>
            </a:endParaRPr>
          </a:p>
          <a:p>
            <a:pPr marL="457200" lvl="0" indent="-381000" rtl="0">
              <a:buClr>
                <a:srgbClr val="990000"/>
              </a:buClr>
              <a:buSzPct val="100000"/>
              <a:buFont typeface="Arial"/>
              <a:buChar char="●"/>
            </a:pPr>
            <a:r>
              <a:rPr lang="pl" sz="2400" dirty="0">
                <a:solidFill>
                  <a:srgbClr val="990000"/>
                </a:solidFill>
              </a:rPr>
              <a:t>plakat </a:t>
            </a:r>
            <a:r>
              <a:rPr lang="pl" sz="2400" i="1" dirty="0">
                <a:solidFill>
                  <a:srgbClr val="990000"/>
                </a:solidFill>
              </a:rPr>
              <a:t>Rodzicu!</a:t>
            </a:r>
          </a:p>
          <a:p>
            <a:endParaRPr lang="pl" sz="2400" i="1" dirty="0">
              <a:solidFill>
                <a:srgbClr val="990000"/>
              </a:solidFill>
            </a:endParaRPr>
          </a:p>
        </p:txBody>
      </p:sp>
      <p:sp>
        <p:nvSpPr>
          <p:cNvPr id="242" name="Shape 242"/>
          <p:cNvSpPr txBox="1">
            <a:spLocks noGrp="1"/>
          </p:cNvSpPr>
          <p:nvPr>
            <p:ph type="subTitle" idx="1"/>
          </p:nvPr>
        </p:nvSpPr>
        <p:spPr>
          <a:xfrm>
            <a:off x="685800" y="2840053"/>
            <a:ext cx="7772400" cy="784799"/>
          </a:xfrm>
          <a:prstGeom prst="rect">
            <a:avLst/>
          </a:prstGeom>
        </p:spPr>
        <p:txBody>
          <a:bodyPr lIns="91425" tIns="91425" rIns="91425" bIns="91425" anchor="t" anchorCtr="0">
            <a:noAutofit/>
          </a:bodyPr>
          <a:lstStyle/>
          <a:p>
            <a:endParaRPr/>
          </a:p>
        </p:txBody>
      </p:sp>
      <p:pic>
        <p:nvPicPr>
          <p:cNvPr id="243" name="Shape 243"/>
          <p:cNvPicPr preferRelativeResize="0"/>
          <p:nvPr/>
        </p:nvPicPr>
        <p:blipFill>
          <a:blip r:embed="rId3"/>
          <a:stretch>
            <a:fillRect/>
          </a:stretch>
        </p:blipFill>
        <p:spPr>
          <a:xfrm>
            <a:off x="5270300" y="124375"/>
            <a:ext cx="2997972" cy="42424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41"/>
                                        </p:tgtEl>
                                        <p:attrNameLst>
                                          <p:attrName>style.visibility</p:attrName>
                                        </p:attrNameLst>
                                      </p:cBhvr>
                                      <p:to>
                                        <p:strVal val="visible"/>
                                      </p:to>
                                    </p:set>
                                    <p:animEffect transition="in" filter="fade">
                                      <p:cBhvr>
                                        <p:cTn id="7" dur="1000"/>
                                        <p:tgtEl>
                                          <p:spTgt spid="241"/>
                                        </p:tgtEl>
                                      </p:cBhvr>
                                    </p:animEffect>
                                    <p:anim calcmode="lin" valueType="num">
                                      <p:cBhvr>
                                        <p:cTn id="8" dur="1000" fill="hold"/>
                                        <p:tgtEl>
                                          <p:spTgt spid="241"/>
                                        </p:tgtEl>
                                        <p:attrNameLst>
                                          <p:attrName>ppt_x</p:attrName>
                                        </p:attrNameLst>
                                      </p:cBhvr>
                                      <p:tavLst>
                                        <p:tav tm="0">
                                          <p:val>
                                            <p:strVal val="#ppt_x"/>
                                          </p:val>
                                        </p:tav>
                                        <p:tav tm="100000">
                                          <p:val>
                                            <p:strVal val="#ppt_x"/>
                                          </p:val>
                                        </p:tav>
                                      </p:tavLst>
                                    </p:anim>
                                    <p:anim calcmode="lin" valueType="num">
                                      <p:cBhvr>
                                        <p:cTn id="9" dur="1000" fill="hold"/>
                                        <p:tgtEl>
                                          <p:spTgt spid="24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243"/>
                                        </p:tgtEl>
                                        <p:attrNameLst>
                                          <p:attrName>style.visibility</p:attrName>
                                        </p:attrNameLst>
                                      </p:cBhvr>
                                      <p:to>
                                        <p:strVal val="visible"/>
                                      </p:to>
                                    </p:set>
                                    <p:animEffect transition="in" filter="fade">
                                      <p:cBhvr>
                                        <p:cTn id="12" dur="1000"/>
                                        <p:tgtEl>
                                          <p:spTgt spid="243"/>
                                        </p:tgtEl>
                                      </p:cBhvr>
                                    </p:animEffect>
                                    <p:anim calcmode="lin" valueType="num">
                                      <p:cBhvr>
                                        <p:cTn id="13" dur="1000" fill="hold"/>
                                        <p:tgtEl>
                                          <p:spTgt spid="243"/>
                                        </p:tgtEl>
                                        <p:attrNameLst>
                                          <p:attrName>ppt_x</p:attrName>
                                        </p:attrNameLst>
                                      </p:cBhvr>
                                      <p:tavLst>
                                        <p:tav tm="0">
                                          <p:val>
                                            <p:strVal val="#ppt_x"/>
                                          </p:val>
                                        </p:tav>
                                        <p:tav tm="100000">
                                          <p:val>
                                            <p:strVal val="#ppt_x"/>
                                          </p:val>
                                        </p:tav>
                                      </p:tavLst>
                                    </p:anim>
                                    <p:anim calcmode="lin" valueType="num">
                                      <p:cBhvr>
                                        <p:cTn id="14" dur="1000" fill="hold"/>
                                        <p:tgtEl>
                                          <p:spTgt spid="2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ctrTitle"/>
          </p:nvPr>
        </p:nvSpPr>
        <p:spPr>
          <a:xfrm>
            <a:off x="-3038800" y="3903600"/>
            <a:ext cx="5366099" cy="1239900"/>
          </a:xfrm>
          <a:prstGeom prst="rect">
            <a:avLst/>
          </a:prstGeom>
        </p:spPr>
        <p:txBody>
          <a:bodyPr lIns="91425" tIns="91425" rIns="91425" bIns="91425" anchor="b" anchorCtr="0">
            <a:noAutofit/>
          </a:bodyPr>
          <a:lstStyle/>
          <a:p>
            <a:endParaRPr/>
          </a:p>
        </p:txBody>
      </p:sp>
      <p:sp>
        <p:nvSpPr>
          <p:cNvPr id="249" name="Shape 249"/>
          <p:cNvSpPr txBox="1">
            <a:spLocks noGrp="1"/>
          </p:cNvSpPr>
          <p:nvPr>
            <p:ph type="subTitle" idx="1"/>
          </p:nvPr>
        </p:nvSpPr>
        <p:spPr>
          <a:xfrm>
            <a:off x="561775" y="982550"/>
            <a:ext cx="4507200" cy="2099699"/>
          </a:xfrm>
          <a:prstGeom prst="rect">
            <a:avLst/>
          </a:prstGeom>
        </p:spPr>
        <p:txBody>
          <a:bodyPr lIns="91425" tIns="91425" rIns="91425" bIns="91425" anchor="t" anchorCtr="0">
            <a:noAutofit/>
          </a:bodyPr>
          <a:lstStyle/>
          <a:p>
            <a:pPr lvl="0" rtl="0">
              <a:buNone/>
            </a:pPr>
            <a:r>
              <a:rPr lang="pl" sz="3600" b="1" dirty="0">
                <a:solidFill>
                  <a:srgbClr val="990000"/>
                </a:solidFill>
              </a:rPr>
              <a:t>Produkty</a:t>
            </a:r>
          </a:p>
          <a:p>
            <a:endParaRPr lang="pl" sz="3600" b="1" dirty="0">
              <a:solidFill>
                <a:srgbClr val="990000"/>
              </a:solidFill>
            </a:endParaRPr>
          </a:p>
          <a:p>
            <a:pPr marL="457200" lvl="0" indent="-381000" rtl="0">
              <a:buClr>
                <a:srgbClr val="990000"/>
              </a:buClr>
              <a:buSzPct val="100000"/>
              <a:buFont typeface="Arial"/>
              <a:buChar char="●"/>
            </a:pPr>
            <a:r>
              <a:rPr lang="pl" sz="2400" b="1" dirty="0">
                <a:solidFill>
                  <a:srgbClr val="990000"/>
                </a:solidFill>
              </a:rPr>
              <a:t>plakat </a:t>
            </a:r>
          </a:p>
          <a:p>
            <a:pPr lvl="0" rtl="0">
              <a:buNone/>
            </a:pPr>
            <a:r>
              <a:rPr lang="pl" sz="2400" b="1" i="1" dirty="0">
                <a:solidFill>
                  <a:srgbClr val="990000"/>
                </a:solidFill>
              </a:rPr>
              <a:t>Przepis na wywiadówkę</a:t>
            </a:r>
          </a:p>
        </p:txBody>
      </p:sp>
      <p:pic>
        <p:nvPicPr>
          <p:cNvPr id="250" name="Shape 250"/>
          <p:cNvPicPr preferRelativeResize="0"/>
          <p:nvPr/>
        </p:nvPicPr>
        <p:blipFill>
          <a:blip r:embed="rId3"/>
          <a:stretch>
            <a:fillRect/>
          </a:stretch>
        </p:blipFill>
        <p:spPr>
          <a:xfrm>
            <a:off x="5546475" y="413737"/>
            <a:ext cx="2824024" cy="370209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49">
                                            <p:txEl>
                                              <p:pRg st="0" end="0"/>
                                            </p:txEl>
                                          </p:spTgt>
                                        </p:tgtEl>
                                        <p:attrNameLst>
                                          <p:attrName>style.visibility</p:attrName>
                                        </p:attrNameLst>
                                      </p:cBhvr>
                                      <p:to>
                                        <p:strVal val="visible"/>
                                      </p:to>
                                    </p:set>
                                    <p:animEffect transition="in" filter="fade">
                                      <p:cBhvr>
                                        <p:cTn id="7" dur="1000"/>
                                        <p:tgtEl>
                                          <p:spTgt spid="249">
                                            <p:txEl>
                                              <p:pRg st="0" end="0"/>
                                            </p:txEl>
                                          </p:spTgt>
                                        </p:tgtEl>
                                      </p:cBhvr>
                                    </p:animEffect>
                                    <p:anim calcmode="lin" valueType="num">
                                      <p:cBhvr>
                                        <p:cTn id="8" dur="1000" fill="hold"/>
                                        <p:tgtEl>
                                          <p:spTgt spid="24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9">
                                            <p:txEl>
                                              <p:pRg st="2" end="2"/>
                                            </p:txEl>
                                          </p:spTgt>
                                        </p:tgtEl>
                                        <p:attrNameLst>
                                          <p:attrName>style.visibility</p:attrName>
                                        </p:attrNameLst>
                                      </p:cBhvr>
                                      <p:to>
                                        <p:strVal val="visible"/>
                                      </p:to>
                                    </p:set>
                                    <p:animEffect transition="in" filter="fade">
                                      <p:cBhvr>
                                        <p:cTn id="12" dur="1000"/>
                                        <p:tgtEl>
                                          <p:spTgt spid="249">
                                            <p:txEl>
                                              <p:pRg st="2" end="2"/>
                                            </p:txEl>
                                          </p:spTgt>
                                        </p:tgtEl>
                                      </p:cBhvr>
                                    </p:animEffect>
                                    <p:anim calcmode="lin" valueType="num">
                                      <p:cBhvr>
                                        <p:cTn id="13" dur="1000" fill="hold"/>
                                        <p:tgtEl>
                                          <p:spTgt spid="249">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49">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9">
                                            <p:txEl>
                                              <p:pRg st="3" end="3"/>
                                            </p:txEl>
                                          </p:spTgt>
                                        </p:tgtEl>
                                        <p:attrNameLst>
                                          <p:attrName>style.visibility</p:attrName>
                                        </p:attrNameLst>
                                      </p:cBhvr>
                                      <p:to>
                                        <p:strVal val="visible"/>
                                      </p:to>
                                    </p:set>
                                    <p:animEffect transition="in" filter="fade">
                                      <p:cBhvr>
                                        <p:cTn id="17" dur="1000"/>
                                        <p:tgtEl>
                                          <p:spTgt spid="249">
                                            <p:txEl>
                                              <p:pRg st="3" end="3"/>
                                            </p:txEl>
                                          </p:spTgt>
                                        </p:tgtEl>
                                      </p:cBhvr>
                                    </p:animEffect>
                                    <p:anim calcmode="lin" valueType="num">
                                      <p:cBhvr>
                                        <p:cTn id="18" dur="1000" fill="hold"/>
                                        <p:tgtEl>
                                          <p:spTgt spid="249">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249">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50"/>
                                        </p:tgtEl>
                                        <p:attrNameLst>
                                          <p:attrName>style.visibility</p:attrName>
                                        </p:attrNameLst>
                                      </p:cBhvr>
                                      <p:to>
                                        <p:strVal val="visible"/>
                                      </p:to>
                                    </p:set>
                                    <p:animEffect transition="in" filter="fade">
                                      <p:cBhvr>
                                        <p:cTn id="22" dur="1000"/>
                                        <p:tgtEl>
                                          <p:spTgt spid="250"/>
                                        </p:tgtEl>
                                      </p:cBhvr>
                                    </p:animEffect>
                                    <p:anim calcmode="lin" valueType="num">
                                      <p:cBhvr>
                                        <p:cTn id="23" dur="1000" fill="hold"/>
                                        <p:tgtEl>
                                          <p:spTgt spid="250"/>
                                        </p:tgtEl>
                                        <p:attrNameLst>
                                          <p:attrName>ppt_x</p:attrName>
                                        </p:attrNameLst>
                                      </p:cBhvr>
                                      <p:tavLst>
                                        <p:tav tm="0">
                                          <p:val>
                                            <p:strVal val="#ppt_x"/>
                                          </p:val>
                                        </p:tav>
                                        <p:tav tm="100000">
                                          <p:val>
                                            <p:strVal val="#ppt_x"/>
                                          </p:val>
                                        </p:tav>
                                      </p:tavLst>
                                    </p:anim>
                                    <p:anim calcmode="lin" valueType="num">
                                      <p:cBhvr>
                                        <p:cTn id="24" dur="1000" fill="hold"/>
                                        <p:tgtEl>
                                          <p:spTgt spid="2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ctrTitle"/>
          </p:nvPr>
        </p:nvSpPr>
        <p:spPr>
          <a:xfrm>
            <a:off x="-49350" y="0"/>
            <a:ext cx="9242699" cy="1908900"/>
          </a:xfrm>
          <a:prstGeom prst="rect">
            <a:avLst/>
          </a:prstGeom>
        </p:spPr>
        <p:txBody>
          <a:bodyPr lIns="91425" tIns="91425" rIns="91425" bIns="91425" anchor="b" anchorCtr="0">
            <a:noAutofit/>
          </a:bodyPr>
          <a:lstStyle/>
          <a:p>
            <a:pPr lvl="0" rtl="0">
              <a:spcAft>
                <a:spcPts val="1000"/>
              </a:spcAft>
              <a:buNone/>
            </a:pPr>
            <a:r>
              <a:rPr lang="pl" sz="3000" dirty="0">
                <a:solidFill>
                  <a:srgbClr val="990000"/>
                </a:solidFill>
              </a:rPr>
              <a:t>Produkty</a:t>
            </a:r>
          </a:p>
          <a:p>
            <a:pPr marL="457200" lvl="0" indent="-381000">
              <a:spcAft>
                <a:spcPts val="1000"/>
              </a:spcAft>
              <a:buClr>
                <a:srgbClr val="990000"/>
              </a:buClr>
              <a:buSzPct val="100000"/>
              <a:buFont typeface="Arial"/>
              <a:buChar char="●"/>
            </a:pPr>
            <a:r>
              <a:rPr lang="pl" sz="2400" dirty="0">
                <a:solidFill>
                  <a:srgbClr val="990000"/>
                </a:solidFill>
              </a:rPr>
              <a:t>badanie sondażowe– zapotrzebowanie na zajęcia pozalekcyjne przygotowujace do egzaminu maturalnego</a:t>
            </a:r>
          </a:p>
        </p:txBody>
      </p:sp>
      <p:sp>
        <p:nvSpPr>
          <p:cNvPr id="256" name="Shape 256"/>
          <p:cNvSpPr txBox="1">
            <a:spLocks noGrp="1"/>
          </p:cNvSpPr>
          <p:nvPr>
            <p:ph type="subTitle" idx="1"/>
          </p:nvPr>
        </p:nvSpPr>
        <p:spPr>
          <a:xfrm>
            <a:off x="611560" y="1892727"/>
            <a:ext cx="6187473" cy="2358900"/>
          </a:xfrm>
          <a:prstGeom prst="rect">
            <a:avLst/>
          </a:prstGeom>
        </p:spPr>
        <p:txBody>
          <a:bodyPr lIns="91425" tIns="91425" rIns="91425" bIns="91425" anchor="t" anchorCtr="0">
            <a:noAutofit/>
          </a:bodyPr>
          <a:lstStyle/>
          <a:p>
            <a:pPr marL="114300" lvl="0" indent="0" algn="l" rtl="0">
              <a:lnSpc>
                <a:spcPct val="115000"/>
              </a:lnSpc>
              <a:spcBef>
                <a:spcPts val="600"/>
              </a:spcBef>
              <a:buClr>
                <a:srgbClr val="990000"/>
              </a:buClr>
              <a:buSzPct val="100000"/>
            </a:pPr>
            <a:r>
              <a:rPr lang="pl" sz="1800" b="1" dirty="0" smtClean="0">
                <a:solidFill>
                  <a:srgbClr val="990000"/>
                </a:solidFill>
              </a:rPr>
              <a:t>- </a:t>
            </a:r>
            <a:r>
              <a:rPr lang="pl" sz="1700" b="1" dirty="0">
                <a:solidFill>
                  <a:srgbClr val="990000"/>
                </a:solidFill>
              </a:rPr>
              <a:t>forma ankiety </a:t>
            </a:r>
          </a:p>
          <a:p>
            <a:pPr marL="114300" lvl="0" indent="0" algn="l" rtl="0">
              <a:lnSpc>
                <a:spcPct val="115000"/>
              </a:lnSpc>
              <a:spcBef>
                <a:spcPts val="600"/>
              </a:spcBef>
              <a:buClr>
                <a:srgbClr val="990000"/>
              </a:buClr>
              <a:buSzPct val="100000"/>
            </a:pPr>
            <a:r>
              <a:rPr lang="pl" sz="1700" b="1" dirty="0" smtClean="0">
                <a:solidFill>
                  <a:srgbClr val="990000"/>
                </a:solidFill>
              </a:rPr>
              <a:t>- 130 </a:t>
            </a:r>
            <a:r>
              <a:rPr lang="pl" sz="1700" b="1" dirty="0">
                <a:solidFill>
                  <a:srgbClr val="990000"/>
                </a:solidFill>
              </a:rPr>
              <a:t>uczniów klas maturalnych</a:t>
            </a:r>
          </a:p>
          <a:p>
            <a:pPr marL="114300" lvl="0" indent="0" algn="l" rtl="0">
              <a:lnSpc>
                <a:spcPct val="115000"/>
              </a:lnSpc>
              <a:spcBef>
                <a:spcPts val="600"/>
              </a:spcBef>
              <a:buClr>
                <a:srgbClr val="990000"/>
              </a:buClr>
              <a:buSzPct val="166666"/>
            </a:pPr>
            <a:r>
              <a:rPr lang="pl" sz="1700" b="1" dirty="0" smtClean="0">
                <a:solidFill>
                  <a:srgbClr val="990000"/>
                </a:solidFill>
              </a:rPr>
              <a:t>- szkolne </a:t>
            </a:r>
            <a:r>
              <a:rPr lang="pl" sz="1700" b="1" dirty="0">
                <a:solidFill>
                  <a:srgbClr val="990000"/>
                </a:solidFill>
              </a:rPr>
              <a:t>i pozaszkolne formy przygotowania do matury</a:t>
            </a:r>
          </a:p>
          <a:p>
            <a:pPr marL="114300" lvl="0" indent="0" algn="l" rtl="0">
              <a:lnSpc>
                <a:spcPct val="115000"/>
              </a:lnSpc>
              <a:spcBef>
                <a:spcPts val="600"/>
              </a:spcBef>
              <a:buClr>
                <a:srgbClr val="990000"/>
              </a:buClr>
              <a:buSzPct val="166666"/>
            </a:pPr>
            <a:r>
              <a:rPr lang="pl" sz="1700" b="1" dirty="0" smtClean="0">
                <a:solidFill>
                  <a:srgbClr val="990000"/>
                </a:solidFill>
              </a:rPr>
              <a:t>- częstotliwość </a:t>
            </a:r>
            <a:r>
              <a:rPr lang="pl" sz="1700" b="1" dirty="0">
                <a:solidFill>
                  <a:srgbClr val="990000"/>
                </a:solidFill>
              </a:rPr>
              <a:t>korzystania z form edukacji dodatkowej</a:t>
            </a:r>
          </a:p>
          <a:p>
            <a:pPr marL="152400" lvl="0" indent="0" algn="l" rtl="0">
              <a:lnSpc>
                <a:spcPct val="115000"/>
              </a:lnSpc>
              <a:spcBef>
                <a:spcPts val="600"/>
              </a:spcBef>
              <a:buClr>
                <a:schemeClr val="dk1"/>
              </a:buClr>
              <a:buSzPct val="111111"/>
            </a:pPr>
            <a:r>
              <a:rPr lang="pl" sz="1700" b="1" dirty="0" smtClean="0">
                <a:solidFill>
                  <a:srgbClr val="990000"/>
                </a:solidFill>
              </a:rPr>
              <a:t>- wymagań </a:t>
            </a:r>
            <a:r>
              <a:rPr lang="pl" sz="1700" b="1" dirty="0">
                <a:solidFill>
                  <a:srgbClr val="990000"/>
                </a:solidFill>
              </a:rPr>
              <a:t>i oczekiwań uczniów w zakresie wsparcia </a:t>
            </a:r>
            <a:endParaRPr lang="pl" sz="1700" b="1" dirty="0" smtClean="0">
              <a:solidFill>
                <a:srgbClr val="990000"/>
              </a:solidFill>
            </a:endParaRPr>
          </a:p>
          <a:p>
            <a:pPr marL="152400" lvl="0" indent="0" algn="l" rtl="0">
              <a:lnSpc>
                <a:spcPct val="115000"/>
              </a:lnSpc>
              <a:spcBef>
                <a:spcPts val="600"/>
              </a:spcBef>
              <a:buClr>
                <a:schemeClr val="dk1"/>
              </a:buClr>
              <a:buSzPct val="111111"/>
            </a:pPr>
            <a:r>
              <a:rPr lang="pl" sz="1700" b="1" dirty="0" smtClean="0">
                <a:solidFill>
                  <a:srgbClr val="990000"/>
                </a:solidFill>
              </a:rPr>
              <a:t>  nauczycieli</a:t>
            </a:r>
            <a:r>
              <a:rPr lang="pl" sz="1700" b="1" dirty="0" smtClean="0">
                <a:solidFill>
                  <a:schemeClr val="dk1"/>
                </a:solidFill>
                <a:latin typeface="Droid Serif"/>
                <a:ea typeface="Droid Serif"/>
                <a:cs typeface="Droid Serif"/>
                <a:sym typeface="Droid Serif"/>
              </a:rPr>
              <a:t> </a:t>
            </a:r>
            <a:endParaRPr lang="pl" sz="1700" b="1" dirty="0">
              <a:solidFill>
                <a:schemeClr val="dk1"/>
              </a:solidFill>
              <a:latin typeface="Droid Serif"/>
              <a:ea typeface="Droid Serif"/>
              <a:cs typeface="Droid Serif"/>
              <a:sym typeface="Droid Serif"/>
            </a:endParaRPr>
          </a:p>
          <a:p>
            <a:endParaRPr lang="pl" sz="1200" b="1" dirty="0">
              <a:solidFill>
                <a:schemeClr val="dk1"/>
              </a:solidFill>
              <a:latin typeface="Droid Serif"/>
              <a:ea typeface="Droid Serif"/>
              <a:cs typeface="Droid Serif"/>
              <a:sym typeface="Droid Serif"/>
            </a:endParaRPr>
          </a:p>
          <a:p>
            <a:endParaRPr lang="pl" sz="1200" b="1" dirty="0">
              <a:solidFill>
                <a:schemeClr val="dk1"/>
              </a:solidFill>
              <a:latin typeface="Droid Serif"/>
              <a:ea typeface="Droid Serif"/>
              <a:cs typeface="Droid Serif"/>
              <a:sym typeface="Droid Serif"/>
            </a:endParaRPr>
          </a:p>
        </p:txBody>
      </p:sp>
      <p:pic>
        <p:nvPicPr>
          <p:cNvPr id="257" name="Shape 257"/>
          <p:cNvPicPr preferRelativeResize="0"/>
          <p:nvPr/>
        </p:nvPicPr>
        <p:blipFill rotWithShape="1">
          <a:blip r:embed="rId3"/>
          <a:srcRect l="-53980" t="-7747" r="-7154"/>
          <a:stretch/>
        </p:blipFill>
        <p:spPr>
          <a:xfrm flipH="1">
            <a:off x="6972000" y="1908900"/>
            <a:ext cx="2392199" cy="1714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55"/>
                                        </p:tgtEl>
                                        <p:attrNameLst>
                                          <p:attrName>style.visibility</p:attrName>
                                        </p:attrNameLst>
                                      </p:cBhvr>
                                      <p:to>
                                        <p:strVal val="visible"/>
                                      </p:to>
                                    </p:set>
                                    <p:animEffect transition="in" filter="fade">
                                      <p:cBhvr>
                                        <p:cTn id="7" dur="1000"/>
                                        <p:tgtEl>
                                          <p:spTgt spid="255"/>
                                        </p:tgtEl>
                                      </p:cBhvr>
                                    </p:animEffect>
                                    <p:anim calcmode="lin" valueType="num">
                                      <p:cBhvr>
                                        <p:cTn id="8" dur="1000" fill="hold"/>
                                        <p:tgtEl>
                                          <p:spTgt spid="255"/>
                                        </p:tgtEl>
                                        <p:attrNameLst>
                                          <p:attrName>ppt_x</p:attrName>
                                        </p:attrNameLst>
                                      </p:cBhvr>
                                      <p:tavLst>
                                        <p:tav tm="0">
                                          <p:val>
                                            <p:strVal val="#ppt_x"/>
                                          </p:val>
                                        </p:tav>
                                        <p:tav tm="100000">
                                          <p:val>
                                            <p:strVal val="#ppt_x"/>
                                          </p:val>
                                        </p:tav>
                                      </p:tavLst>
                                    </p:anim>
                                    <p:anim calcmode="lin" valueType="num">
                                      <p:cBhvr>
                                        <p:cTn id="9" dur="1000" fill="hold"/>
                                        <p:tgtEl>
                                          <p:spTgt spid="25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56">
                                            <p:txEl>
                                              <p:pRg st="0" end="0"/>
                                            </p:txEl>
                                          </p:spTgt>
                                        </p:tgtEl>
                                        <p:attrNameLst>
                                          <p:attrName>style.visibility</p:attrName>
                                        </p:attrNameLst>
                                      </p:cBhvr>
                                      <p:to>
                                        <p:strVal val="visible"/>
                                      </p:to>
                                    </p:set>
                                    <p:animEffect transition="in" filter="fade">
                                      <p:cBhvr>
                                        <p:cTn id="13" dur="1000"/>
                                        <p:tgtEl>
                                          <p:spTgt spid="256">
                                            <p:txEl>
                                              <p:pRg st="0" end="0"/>
                                            </p:txEl>
                                          </p:spTgt>
                                        </p:tgtEl>
                                      </p:cBhvr>
                                    </p:animEffect>
                                    <p:anim calcmode="lin" valueType="num">
                                      <p:cBhvr>
                                        <p:cTn id="14" dur="1000" fill="hold"/>
                                        <p:tgtEl>
                                          <p:spTgt spid="25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56">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56">
                                            <p:txEl>
                                              <p:pRg st="1" end="1"/>
                                            </p:txEl>
                                          </p:spTgt>
                                        </p:tgtEl>
                                        <p:attrNameLst>
                                          <p:attrName>style.visibility</p:attrName>
                                        </p:attrNameLst>
                                      </p:cBhvr>
                                      <p:to>
                                        <p:strVal val="visible"/>
                                      </p:to>
                                    </p:set>
                                    <p:animEffect transition="in" filter="fade">
                                      <p:cBhvr>
                                        <p:cTn id="18" dur="1000"/>
                                        <p:tgtEl>
                                          <p:spTgt spid="256">
                                            <p:txEl>
                                              <p:pRg st="1" end="1"/>
                                            </p:txEl>
                                          </p:spTgt>
                                        </p:tgtEl>
                                      </p:cBhvr>
                                    </p:animEffect>
                                    <p:anim calcmode="lin" valueType="num">
                                      <p:cBhvr>
                                        <p:cTn id="19" dur="1000" fill="hold"/>
                                        <p:tgtEl>
                                          <p:spTgt spid="256">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56">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7"/>
                                        </p:tgtEl>
                                        <p:attrNameLst>
                                          <p:attrName>style.visibility</p:attrName>
                                        </p:attrNameLst>
                                      </p:cBhvr>
                                      <p:to>
                                        <p:strVal val="visible"/>
                                      </p:to>
                                    </p:set>
                                    <p:animEffect transition="in" filter="fade">
                                      <p:cBhvr>
                                        <p:cTn id="24" dur="1000"/>
                                        <p:tgtEl>
                                          <p:spTgt spid="257"/>
                                        </p:tgtEl>
                                      </p:cBhvr>
                                    </p:animEffect>
                                    <p:anim calcmode="lin" valueType="num">
                                      <p:cBhvr>
                                        <p:cTn id="25" dur="1000" fill="hold"/>
                                        <p:tgtEl>
                                          <p:spTgt spid="257"/>
                                        </p:tgtEl>
                                        <p:attrNameLst>
                                          <p:attrName>ppt_x</p:attrName>
                                        </p:attrNameLst>
                                      </p:cBhvr>
                                      <p:tavLst>
                                        <p:tav tm="0">
                                          <p:val>
                                            <p:strVal val="#ppt_x"/>
                                          </p:val>
                                        </p:tav>
                                        <p:tav tm="100000">
                                          <p:val>
                                            <p:strVal val="#ppt_x"/>
                                          </p:val>
                                        </p:tav>
                                      </p:tavLst>
                                    </p:anim>
                                    <p:anim calcmode="lin" valueType="num">
                                      <p:cBhvr>
                                        <p:cTn id="26" dur="1000" fill="hold"/>
                                        <p:tgtEl>
                                          <p:spTgt spid="257"/>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256">
                                            <p:txEl>
                                              <p:pRg st="2" end="2"/>
                                            </p:txEl>
                                          </p:spTgt>
                                        </p:tgtEl>
                                        <p:attrNameLst>
                                          <p:attrName>style.visibility</p:attrName>
                                        </p:attrNameLst>
                                      </p:cBhvr>
                                      <p:to>
                                        <p:strVal val="visible"/>
                                      </p:to>
                                    </p:set>
                                    <p:animEffect transition="in" filter="fade">
                                      <p:cBhvr>
                                        <p:cTn id="30" dur="1000"/>
                                        <p:tgtEl>
                                          <p:spTgt spid="256">
                                            <p:txEl>
                                              <p:pRg st="2" end="2"/>
                                            </p:txEl>
                                          </p:spTgt>
                                        </p:tgtEl>
                                      </p:cBhvr>
                                    </p:animEffect>
                                    <p:anim calcmode="lin" valueType="num">
                                      <p:cBhvr>
                                        <p:cTn id="31" dur="1000" fill="hold"/>
                                        <p:tgtEl>
                                          <p:spTgt spid="256">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256">
                                            <p:txEl>
                                              <p:pRg st="2" end="2"/>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56">
                                            <p:txEl>
                                              <p:pRg st="3" end="3"/>
                                            </p:txEl>
                                          </p:spTgt>
                                        </p:tgtEl>
                                        <p:attrNameLst>
                                          <p:attrName>style.visibility</p:attrName>
                                        </p:attrNameLst>
                                      </p:cBhvr>
                                      <p:to>
                                        <p:strVal val="visible"/>
                                      </p:to>
                                    </p:set>
                                    <p:animEffect transition="in" filter="fade">
                                      <p:cBhvr>
                                        <p:cTn id="35" dur="1000"/>
                                        <p:tgtEl>
                                          <p:spTgt spid="256">
                                            <p:txEl>
                                              <p:pRg st="3" end="3"/>
                                            </p:txEl>
                                          </p:spTgt>
                                        </p:tgtEl>
                                      </p:cBhvr>
                                    </p:animEffect>
                                    <p:anim calcmode="lin" valueType="num">
                                      <p:cBhvr>
                                        <p:cTn id="36" dur="1000" fill="hold"/>
                                        <p:tgtEl>
                                          <p:spTgt spid="25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56">
                                            <p:txEl>
                                              <p:pRg st="3" end="3"/>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56">
                                            <p:txEl>
                                              <p:pRg st="4" end="4"/>
                                            </p:txEl>
                                          </p:spTgt>
                                        </p:tgtEl>
                                        <p:attrNameLst>
                                          <p:attrName>style.visibility</p:attrName>
                                        </p:attrNameLst>
                                      </p:cBhvr>
                                      <p:to>
                                        <p:strVal val="visible"/>
                                      </p:to>
                                    </p:set>
                                    <p:animEffect transition="in" filter="fade">
                                      <p:cBhvr>
                                        <p:cTn id="40" dur="1000"/>
                                        <p:tgtEl>
                                          <p:spTgt spid="256">
                                            <p:txEl>
                                              <p:pRg st="4" end="4"/>
                                            </p:txEl>
                                          </p:spTgt>
                                        </p:tgtEl>
                                      </p:cBhvr>
                                    </p:animEffect>
                                    <p:anim calcmode="lin" valueType="num">
                                      <p:cBhvr>
                                        <p:cTn id="41" dur="1000" fill="hold"/>
                                        <p:tgtEl>
                                          <p:spTgt spid="256">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56">
                                            <p:txEl>
                                              <p:pRg st="4" end="4"/>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256">
                                            <p:txEl>
                                              <p:pRg st="5" end="5"/>
                                            </p:txEl>
                                          </p:spTgt>
                                        </p:tgtEl>
                                        <p:attrNameLst>
                                          <p:attrName>style.visibility</p:attrName>
                                        </p:attrNameLst>
                                      </p:cBhvr>
                                      <p:to>
                                        <p:strVal val="visible"/>
                                      </p:to>
                                    </p:set>
                                    <p:animEffect transition="in" filter="fade">
                                      <p:cBhvr>
                                        <p:cTn id="45" dur="1000"/>
                                        <p:tgtEl>
                                          <p:spTgt spid="256">
                                            <p:txEl>
                                              <p:pRg st="5" end="5"/>
                                            </p:txEl>
                                          </p:spTgt>
                                        </p:tgtEl>
                                      </p:cBhvr>
                                    </p:animEffect>
                                    <p:anim calcmode="lin" valueType="num">
                                      <p:cBhvr>
                                        <p:cTn id="46" dur="1000" fill="hold"/>
                                        <p:tgtEl>
                                          <p:spTgt spid="256">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25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Shape 262"/>
          <p:cNvPicPr preferRelativeResize="0"/>
          <p:nvPr/>
        </p:nvPicPr>
        <p:blipFill>
          <a:blip r:embed="rId3"/>
          <a:stretch>
            <a:fillRect/>
          </a:stretch>
        </p:blipFill>
        <p:spPr>
          <a:xfrm rot="1061999">
            <a:off x="6966014" y="2678344"/>
            <a:ext cx="2344800" cy="1429225"/>
          </a:xfrm>
          <a:prstGeom prst="rect">
            <a:avLst/>
          </a:prstGeom>
        </p:spPr>
      </p:pic>
      <p:sp>
        <p:nvSpPr>
          <p:cNvPr id="263" name="Shape 263"/>
          <p:cNvSpPr txBox="1">
            <a:spLocks noGrp="1"/>
          </p:cNvSpPr>
          <p:nvPr>
            <p:ph type="ctrTitle"/>
          </p:nvPr>
        </p:nvSpPr>
        <p:spPr>
          <a:xfrm>
            <a:off x="31500" y="0"/>
            <a:ext cx="9080999" cy="1488900"/>
          </a:xfrm>
          <a:prstGeom prst="rect">
            <a:avLst/>
          </a:prstGeom>
        </p:spPr>
        <p:txBody>
          <a:bodyPr lIns="91425" tIns="91425" rIns="91425" bIns="91425" anchor="b" anchorCtr="0">
            <a:noAutofit/>
          </a:bodyPr>
          <a:lstStyle/>
          <a:p>
            <a:pPr lvl="0" rtl="0">
              <a:spcAft>
                <a:spcPts val="1000"/>
              </a:spcAft>
              <a:buNone/>
            </a:pPr>
            <a:r>
              <a:rPr lang="pl" sz="3000" dirty="0">
                <a:solidFill>
                  <a:srgbClr val="990000"/>
                </a:solidFill>
              </a:rPr>
              <a:t>Produkty</a:t>
            </a:r>
          </a:p>
          <a:p>
            <a:pPr marL="457200" lvl="0" indent="-381000" rtl="0">
              <a:buClr>
                <a:srgbClr val="990000"/>
              </a:buClr>
              <a:buSzPct val="100000"/>
              <a:buFont typeface="Arial"/>
              <a:buChar char="●"/>
            </a:pPr>
            <a:r>
              <a:rPr lang="pl" sz="2400" dirty="0">
                <a:solidFill>
                  <a:srgbClr val="990000"/>
                </a:solidFill>
              </a:rPr>
              <a:t>badanie sondażowe– zapotrzebowanie na zajęcia pozalekcyjne przygotowujace do egzaminu maturalnego</a:t>
            </a:r>
          </a:p>
        </p:txBody>
      </p:sp>
      <p:sp>
        <p:nvSpPr>
          <p:cNvPr id="264" name="Shape 264"/>
          <p:cNvSpPr txBox="1">
            <a:spLocks noGrp="1"/>
          </p:cNvSpPr>
          <p:nvPr>
            <p:ph type="subTitle" idx="1"/>
          </p:nvPr>
        </p:nvSpPr>
        <p:spPr>
          <a:xfrm>
            <a:off x="0" y="1338400"/>
            <a:ext cx="8955300" cy="2089199"/>
          </a:xfrm>
          <a:prstGeom prst="rect">
            <a:avLst/>
          </a:prstGeom>
        </p:spPr>
        <p:txBody>
          <a:bodyPr lIns="91425" tIns="91425" rIns="91425" bIns="91425" anchor="t" anchorCtr="0">
            <a:noAutofit/>
          </a:bodyPr>
          <a:lstStyle/>
          <a:p>
            <a:pPr lvl="0" algn="l" rtl="0">
              <a:spcBef>
                <a:spcPts val="600"/>
              </a:spcBef>
              <a:buNone/>
            </a:pPr>
            <a:r>
              <a:rPr lang="pl" sz="1600" b="1" u="sng" dirty="0">
                <a:solidFill>
                  <a:srgbClr val="990000"/>
                </a:solidFill>
              </a:rPr>
              <a:t>Uczniowie wskazali, że:</a:t>
            </a:r>
          </a:p>
          <a:p>
            <a:pPr lvl="0" algn="l" rtl="0">
              <a:spcBef>
                <a:spcPts val="600"/>
              </a:spcBef>
              <a:buNone/>
            </a:pPr>
            <a:r>
              <a:rPr lang="pl" sz="1600" b="1" dirty="0">
                <a:solidFill>
                  <a:srgbClr val="990000"/>
                </a:solidFill>
              </a:rPr>
              <a:t>-chcą uczestniczyć  w tzw. fakultetach przygotowujących do matury -80 %</a:t>
            </a:r>
          </a:p>
          <a:p>
            <a:pPr lvl="0" algn="l" rtl="0">
              <a:spcBef>
                <a:spcPts val="600"/>
              </a:spcBef>
              <a:buNone/>
            </a:pPr>
            <a:r>
              <a:rPr lang="pl" sz="1600" b="1" dirty="0">
                <a:solidFill>
                  <a:srgbClr val="990000"/>
                </a:solidFill>
              </a:rPr>
              <a:t>- samo aktywne uczestnictwo na lekcjach nie wystarcza </a:t>
            </a:r>
            <a:r>
              <a:rPr lang="pl" sz="1600" b="1" dirty="0" smtClean="0">
                <a:solidFill>
                  <a:srgbClr val="990000"/>
                </a:solidFill>
              </a:rPr>
              <a:t>do zdania matury - 63 </a:t>
            </a:r>
            <a:r>
              <a:rPr lang="pl" sz="1600" b="1" dirty="0">
                <a:solidFill>
                  <a:srgbClr val="990000"/>
                </a:solidFill>
              </a:rPr>
              <a:t>%</a:t>
            </a:r>
          </a:p>
          <a:p>
            <a:pPr lvl="0" algn="l" rtl="0">
              <a:spcBef>
                <a:spcPts val="600"/>
              </a:spcBef>
              <a:buClr>
                <a:schemeClr val="dk1"/>
              </a:buClr>
              <a:buSzPct val="68750"/>
              <a:buFont typeface="Arial"/>
              <a:buNone/>
            </a:pPr>
            <a:r>
              <a:rPr lang="pl" sz="1600" b="1" dirty="0">
                <a:solidFill>
                  <a:srgbClr val="990000"/>
                </a:solidFill>
              </a:rPr>
              <a:t>-fakultety te powinny się zacząć w klasie maturalnej -72%</a:t>
            </a:r>
          </a:p>
          <a:p>
            <a:pPr lvl="0" algn="l" rtl="0">
              <a:spcBef>
                <a:spcPts val="600"/>
              </a:spcBef>
              <a:buClr>
                <a:schemeClr val="dk1"/>
              </a:buClr>
              <a:buSzPct val="68750"/>
              <a:buFont typeface="Arial"/>
              <a:buNone/>
            </a:pPr>
            <a:r>
              <a:rPr lang="pl" sz="1600" b="1" dirty="0">
                <a:solidFill>
                  <a:srgbClr val="990000"/>
                </a:solidFill>
              </a:rPr>
              <a:t>- jedynie 26% uczęszcza na dodatkowe zajęcia regularnie</a:t>
            </a:r>
          </a:p>
          <a:p>
            <a:pPr lvl="0" algn="l" rtl="0">
              <a:spcBef>
                <a:spcPts val="600"/>
              </a:spcBef>
              <a:buClr>
                <a:schemeClr val="dk1"/>
              </a:buClr>
              <a:buSzPct val="68750"/>
              <a:buFont typeface="Arial"/>
              <a:buNone/>
            </a:pPr>
            <a:r>
              <a:rPr lang="pl" sz="1600" b="1" dirty="0">
                <a:solidFill>
                  <a:srgbClr val="990000"/>
                </a:solidFill>
              </a:rPr>
              <a:t>- 63% maturzystów chciałoby , aby nauczyciel opracował dla nich kalendarz przygotowań do matury.</a:t>
            </a:r>
          </a:p>
          <a:p>
            <a:pPr lvl="0" algn="l" rtl="0">
              <a:spcBef>
                <a:spcPts val="600"/>
              </a:spcBef>
              <a:buClr>
                <a:schemeClr val="dk1"/>
              </a:buClr>
              <a:buSzPct val="68750"/>
              <a:buFont typeface="Arial"/>
              <a:buNone/>
            </a:pPr>
            <a:r>
              <a:rPr lang="pl" sz="1600" b="1" dirty="0">
                <a:solidFill>
                  <a:srgbClr val="990000"/>
                </a:solidFill>
              </a:rPr>
              <a:t>- zdecydowana większość uczniów (87%) zauważa, że organizacja matur próbnych ma sen</a:t>
            </a:r>
            <a:r>
              <a:rPr lang="pl" sz="1600" b="1" dirty="0">
                <a:solidFill>
                  <a:srgbClr val="990000"/>
                </a:solidFill>
                <a:latin typeface="Droid Serif"/>
                <a:ea typeface="Droid Serif"/>
                <a:cs typeface="Droid Serif"/>
                <a:sym typeface="Droid Serif"/>
              </a:rPr>
              <a:t>s</a:t>
            </a:r>
          </a:p>
          <a:p>
            <a:endParaRPr lang="pl" sz="1600" b="1" dirty="0">
              <a:solidFill>
                <a:srgbClr val="990000"/>
              </a:solidFill>
              <a:latin typeface="Droid Serif"/>
              <a:ea typeface="Droid Serif"/>
              <a:cs typeface="Droid Serif"/>
              <a:sym typeface="Droid Serif"/>
            </a:endParaRPr>
          </a:p>
          <a:p>
            <a:endParaRPr lang="pl" sz="1600" b="1" dirty="0">
              <a:solidFill>
                <a:srgbClr val="990000"/>
              </a:solidFill>
              <a:latin typeface="Droid Serif"/>
              <a:ea typeface="Droid Serif"/>
              <a:cs typeface="Droid Serif"/>
              <a:sym typeface="Droid Serif"/>
            </a:endParaRP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fade">
                                      <p:cBhvr>
                                        <p:cTn id="7" dur="1000"/>
                                        <p:tgtEl>
                                          <p:spTgt spid="263"/>
                                        </p:tgtEl>
                                      </p:cBhvr>
                                    </p:animEffect>
                                    <p:anim calcmode="lin" valueType="num">
                                      <p:cBhvr>
                                        <p:cTn id="8" dur="1000" fill="hold"/>
                                        <p:tgtEl>
                                          <p:spTgt spid="263"/>
                                        </p:tgtEl>
                                        <p:attrNameLst>
                                          <p:attrName>ppt_x</p:attrName>
                                        </p:attrNameLst>
                                      </p:cBhvr>
                                      <p:tavLst>
                                        <p:tav tm="0">
                                          <p:val>
                                            <p:strVal val="#ppt_x"/>
                                          </p:val>
                                        </p:tav>
                                        <p:tav tm="100000">
                                          <p:val>
                                            <p:strVal val="#ppt_x"/>
                                          </p:val>
                                        </p:tav>
                                      </p:tavLst>
                                    </p:anim>
                                    <p:anim calcmode="lin" valueType="num">
                                      <p:cBhvr>
                                        <p:cTn id="9" dur="1000" fill="hold"/>
                                        <p:tgtEl>
                                          <p:spTgt spid="26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64">
                                            <p:txEl>
                                              <p:pRg st="0" end="0"/>
                                            </p:txEl>
                                          </p:spTgt>
                                        </p:tgtEl>
                                        <p:attrNameLst>
                                          <p:attrName>style.visibility</p:attrName>
                                        </p:attrNameLst>
                                      </p:cBhvr>
                                      <p:to>
                                        <p:strVal val="visible"/>
                                      </p:to>
                                    </p:set>
                                    <p:animEffect transition="in" filter="fade">
                                      <p:cBhvr>
                                        <p:cTn id="13" dur="1000"/>
                                        <p:tgtEl>
                                          <p:spTgt spid="264">
                                            <p:txEl>
                                              <p:pRg st="0" end="0"/>
                                            </p:txEl>
                                          </p:spTgt>
                                        </p:tgtEl>
                                      </p:cBhvr>
                                    </p:animEffect>
                                    <p:anim calcmode="lin" valueType="num">
                                      <p:cBhvr>
                                        <p:cTn id="14" dur="1000" fill="hold"/>
                                        <p:tgtEl>
                                          <p:spTgt spid="26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64">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62"/>
                                        </p:tgtEl>
                                        <p:attrNameLst>
                                          <p:attrName>style.visibility</p:attrName>
                                        </p:attrNameLst>
                                      </p:cBhvr>
                                      <p:to>
                                        <p:strVal val="visible"/>
                                      </p:to>
                                    </p:set>
                                    <p:animEffect transition="in" filter="fade">
                                      <p:cBhvr>
                                        <p:cTn id="18" dur="1000"/>
                                        <p:tgtEl>
                                          <p:spTgt spid="262"/>
                                        </p:tgtEl>
                                      </p:cBhvr>
                                    </p:animEffect>
                                    <p:anim calcmode="lin" valueType="num">
                                      <p:cBhvr>
                                        <p:cTn id="19" dur="1000" fill="hold"/>
                                        <p:tgtEl>
                                          <p:spTgt spid="262"/>
                                        </p:tgtEl>
                                        <p:attrNameLst>
                                          <p:attrName>ppt_x</p:attrName>
                                        </p:attrNameLst>
                                      </p:cBhvr>
                                      <p:tavLst>
                                        <p:tav tm="0">
                                          <p:val>
                                            <p:strVal val="#ppt_x"/>
                                          </p:val>
                                        </p:tav>
                                        <p:tav tm="100000">
                                          <p:val>
                                            <p:strVal val="#ppt_x"/>
                                          </p:val>
                                        </p:tav>
                                      </p:tavLst>
                                    </p:anim>
                                    <p:anim calcmode="lin" valueType="num">
                                      <p:cBhvr>
                                        <p:cTn id="20" dur="1000" fill="hold"/>
                                        <p:tgtEl>
                                          <p:spTgt spid="26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64">
                                            <p:txEl>
                                              <p:pRg st="1" end="1"/>
                                            </p:txEl>
                                          </p:spTgt>
                                        </p:tgtEl>
                                        <p:attrNameLst>
                                          <p:attrName>style.visibility</p:attrName>
                                        </p:attrNameLst>
                                      </p:cBhvr>
                                      <p:to>
                                        <p:strVal val="visible"/>
                                      </p:to>
                                    </p:set>
                                    <p:animEffect transition="in" filter="fade">
                                      <p:cBhvr>
                                        <p:cTn id="24" dur="1000"/>
                                        <p:tgtEl>
                                          <p:spTgt spid="264">
                                            <p:txEl>
                                              <p:pRg st="1" end="1"/>
                                            </p:txEl>
                                          </p:spTgt>
                                        </p:tgtEl>
                                      </p:cBhvr>
                                    </p:animEffect>
                                    <p:anim calcmode="lin" valueType="num">
                                      <p:cBhvr>
                                        <p:cTn id="25" dur="1000" fill="hold"/>
                                        <p:tgtEl>
                                          <p:spTgt spid="264">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64">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64">
                                            <p:txEl>
                                              <p:pRg st="2" end="2"/>
                                            </p:txEl>
                                          </p:spTgt>
                                        </p:tgtEl>
                                        <p:attrNameLst>
                                          <p:attrName>style.visibility</p:attrName>
                                        </p:attrNameLst>
                                      </p:cBhvr>
                                      <p:to>
                                        <p:strVal val="visible"/>
                                      </p:to>
                                    </p:set>
                                    <p:animEffect transition="in" filter="fade">
                                      <p:cBhvr>
                                        <p:cTn id="29" dur="1000"/>
                                        <p:tgtEl>
                                          <p:spTgt spid="264">
                                            <p:txEl>
                                              <p:pRg st="2" end="2"/>
                                            </p:txEl>
                                          </p:spTgt>
                                        </p:tgtEl>
                                      </p:cBhvr>
                                    </p:animEffect>
                                    <p:anim calcmode="lin" valueType="num">
                                      <p:cBhvr>
                                        <p:cTn id="30" dur="1000" fill="hold"/>
                                        <p:tgtEl>
                                          <p:spTgt spid="264">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264">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64">
                                            <p:txEl>
                                              <p:pRg st="3" end="3"/>
                                            </p:txEl>
                                          </p:spTgt>
                                        </p:tgtEl>
                                        <p:attrNameLst>
                                          <p:attrName>style.visibility</p:attrName>
                                        </p:attrNameLst>
                                      </p:cBhvr>
                                      <p:to>
                                        <p:strVal val="visible"/>
                                      </p:to>
                                    </p:set>
                                    <p:animEffect transition="in" filter="fade">
                                      <p:cBhvr>
                                        <p:cTn id="34" dur="1000"/>
                                        <p:tgtEl>
                                          <p:spTgt spid="264">
                                            <p:txEl>
                                              <p:pRg st="3" end="3"/>
                                            </p:txEl>
                                          </p:spTgt>
                                        </p:tgtEl>
                                      </p:cBhvr>
                                    </p:animEffect>
                                    <p:anim calcmode="lin" valueType="num">
                                      <p:cBhvr>
                                        <p:cTn id="35" dur="1000" fill="hold"/>
                                        <p:tgtEl>
                                          <p:spTgt spid="264">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64">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64">
                                            <p:txEl>
                                              <p:pRg st="4" end="4"/>
                                            </p:txEl>
                                          </p:spTgt>
                                        </p:tgtEl>
                                        <p:attrNameLst>
                                          <p:attrName>style.visibility</p:attrName>
                                        </p:attrNameLst>
                                      </p:cBhvr>
                                      <p:to>
                                        <p:strVal val="visible"/>
                                      </p:to>
                                    </p:set>
                                    <p:animEffect transition="in" filter="fade">
                                      <p:cBhvr>
                                        <p:cTn id="39" dur="1000"/>
                                        <p:tgtEl>
                                          <p:spTgt spid="264">
                                            <p:txEl>
                                              <p:pRg st="4" end="4"/>
                                            </p:txEl>
                                          </p:spTgt>
                                        </p:tgtEl>
                                      </p:cBhvr>
                                    </p:animEffect>
                                    <p:anim calcmode="lin" valueType="num">
                                      <p:cBhvr>
                                        <p:cTn id="40" dur="1000" fill="hold"/>
                                        <p:tgtEl>
                                          <p:spTgt spid="264">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264">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64">
                                            <p:txEl>
                                              <p:pRg st="5" end="5"/>
                                            </p:txEl>
                                          </p:spTgt>
                                        </p:tgtEl>
                                        <p:attrNameLst>
                                          <p:attrName>style.visibility</p:attrName>
                                        </p:attrNameLst>
                                      </p:cBhvr>
                                      <p:to>
                                        <p:strVal val="visible"/>
                                      </p:to>
                                    </p:set>
                                    <p:animEffect transition="in" filter="fade">
                                      <p:cBhvr>
                                        <p:cTn id="44" dur="1000"/>
                                        <p:tgtEl>
                                          <p:spTgt spid="264">
                                            <p:txEl>
                                              <p:pRg st="5" end="5"/>
                                            </p:txEl>
                                          </p:spTgt>
                                        </p:tgtEl>
                                      </p:cBhvr>
                                    </p:animEffect>
                                    <p:anim calcmode="lin" valueType="num">
                                      <p:cBhvr>
                                        <p:cTn id="45" dur="1000" fill="hold"/>
                                        <p:tgtEl>
                                          <p:spTgt spid="264">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264">
                                            <p:txEl>
                                              <p:pRg st="5" end="5"/>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64">
                                            <p:txEl>
                                              <p:pRg st="6" end="6"/>
                                            </p:txEl>
                                          </p:spTgt>
                                        </p:tgtEl>
                                        <p:attrNameLst>
                                          <p:attrName>style.visibility</p:attrName>
                                        </p:attrNameLst>
                                      </p:cBhvr>
                                      <p:to>
                                        <p:strVal val="visible"/>
                                      </p:to>
                                    </p:set>
                                    <p:animEffect transition="in" filter="fade">
                                      <p:cBhvr>
                                        <p:cTn id="49" dur="1000"/>
                                        <p:tgtEl>
                                          <p:spTgt spid="264">
                                            <p:txEl>
                                              <p:pRg st="6" end="6"/>
                                            </p:txEl>
                                          </p:spTgt>
                                        </p:tgtEl>
                                      </p:cBhvr>
                                    </p:animEffect>
                                    <p:anim calcmode="lin" valueType="num">
                                      <p:cBhvr>
                                        <p:cTn id="50" dur="1000" fill="hold"/>
                                        <p:tgtEl>
                                          <p:spTgt spid="26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6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ctrTitle"/>
          </p:nvPr>
        </p:nvSpPr>
        <p:spPr>
          <a:xfrm>
            <a:off x="31500" y="0"/>
            <a:ext cx="9080999" cy="1488900"/>
          </a:xfrm>
          <a:prstGeom prst="rect">
            <a:avLst/>
          </a:prstGeom>
        </p:spPr>
        <p:txBody>
          <a:bodyPr lIns="91425" tIns="91425" rIns="91425" bIns="91425" anchor="b" anchorCtr="0">
            <a:noAutofit/>
          </a:bodyPr>
          <a:lstStyle/>
          <a:p>
            <a:pPr lvl="0" rtl="0">
              <a:spcAft>
                <a:spcPts val="1000"/>
              </a:spcAft>
              <a:buNone/>
            </a:pPr>
            <a:r>
              <a:rPr lang="pl" sz="3000" dirty="0">
                <a:solidFill>
                  <a:srgbClr val="990000"/>
                </a:solidFill>
              </a:rPr>
              <a:t>Produkty</a:t>
            </a:r>
          </a:p>
          <a:p>
            <a:pPr marL="457200" lvl="0" indent="-381000" rtl="0">
              <a:buClr>
                <a:srgbClr val="990000"/>
              </a:buClr>
              <a:buSzPct val="100000"/>
              <a:buFont typeface="Arial"/>
              <a:buChar char="●"/>
            </a:pPr>
            <a:r>
              <a:rPr lang="pl" sz="2400" dirty="0">
                <a:solidFill>
                  <a:srgbClr val="990000"/>
                </a:solidFill>
              </a:rPr>
              <a:t>badanie – egzaminu maturalny oraz analiza wyników nauczania</a:t>
            </a:r>
          </a:p>
        </p:txBody>
      </p:sp>
      <p:sp>
        <p:nvSpPr>
          <p:cNvPr id="270" name="Shape 270"/>
          <p:cNvSpPr txBox="1">
            <a:spLocks noGrp="1"/>
          </p:cNvSpPr>
          <p:nvPr>
            <p:ph type="subTitle" idx="1"/>
          </p:nvPr>
        </p:nvSpPr>
        <p:spPr>
          <a:xfrm>
            <a:off x="235925" y="1534525"/>
            <a:ext cx="5348099" cy="2594100"/>
          </a:xfrm>
          <a:prstGeom prst="rect">
            <a:avLst/>
          </a:prstGeom>
        </p:spPr>
        <p:txBody>
          <a:bodyPr lIns="91425" tIns="91425" rIns="91425" bIns="91425" anchor="t" anchorCtr="0">
            <a:noAutofit/>
          </a:bodyPr>
          <a:lstStyle/>
          <a:p>
            <a:pPr lvl="0" algn="l" rtl="0">
              <a:lnSpc>
                <a:spcPct val="150000"/>
              </a:lnSpc>
              <a:spcBef>
                <a:spcPts val="600"/>
              </a:spcBef>
              <a:buNone/>
            </a:pPr>
            <a:r>
              <a:rPr lang="pl" sz="1800" b="1" dirty="0">
                <a:solidFill>
                  <a:srgbClr val="990000"/>
                </a:solidFill>
              </a:rPr>
              <a:t>- raporty i rekomendacje</a:t>
            </a:r>
          </a:p>
          <a:p>
            <a:pPr lvl="0" algn="l" rtl="0">
              <a:lnSpc>
                <a:spcPct val="150000"/>
              </a:lnSpc>
              <a:spcBef>
                <a:spcPts val="600"/>
              </a:spcBef>
              <a:buNone/>
            </a:pPr>
            <a:r>
              <a:rPr lang="pl" sz="1800" b="1" dirty="0">
                <a:solidFill>
                  <a:srgbClr val="990000"/>
                </a:solidFill>
              </a:rPr>
              <a:t>- analiza wyników egzaminu maturalnego, </a:t>
            </a:r>
          </a:p>
          <a:p>
            <a:pPr lvl="0" algn="l" rtl="0">
              <a:lnSpc>
                <a:spcPct val="150000"/>
              </a:lnSpc>
              <a:spcBef>
                <a:spcPts val="600"/>
              </a:spcBef>
              <a:buNone/>
            </a:pPr>
            <a:r>
              <a:rPr lang="pl" sz="1800" b="1" dirty="0">
                <a:solidFill>
                  <a:srgbClr val="990000"/>
                </a:solidFill>
              </a:rPr>
              <a:t>- analiza porównawcza wyników nauczania </a:t>
            </a:r>
          </a:p>
          <a:p>
            <a:pPr lvl="0" algn="l" rtl="0">
              <a:lnSpc>
                <a:spcPct val="150000"/>
              </a:lnSpc>
              <a:spcBef>
                <a:spcPts val="600"/>
              </a:spcBef>
              <a:buNone/>
            </a:pPr>
            <a:r>
              <a:rPr lang="pl" sz="1800" b="1" dirty="0">
                <a:solidFill>
                  <a:srgbClr val="990000"/>
                </a:solidFill>
              </a:rPr>
              <a:t>- badania ankietowe poziomu nauczania </a:t>
            </a:r>
          </a:p>
          <a:p>
            <a:pPr lvl="0" algn="l" rtl="0">
              <a:lnSpc>
                <a:spcPct val="150000"/>
              </a:lnSpc>
              <a:spcBef>
                <a:spcPts val="600"/>
              </a:spcBef>
              <a:buNone/>
            </a:pPr>
            <a:r>
              <a:rPr lang="pl" sz="1800" b="1" dirty="0">
                <a:solidFill>
                  <a:srgbClr val="990000"/>
                </a:solidFill>
              </a:rPr>
              <a:t>  oraz przygotowania do matury</a:t>
            </a:r>
          </a:p>
        </p:txBody>
      </p:sp>
      <p:pic>
        <p:nvPicPr>
          <p:cNvPr id="271" name="Shape 271"/>
          <p:cNvPicPr preferRelativeResize="0"/>
          <p:nvPr/>
        </p:nvPicPr>
        <p:blipFill>
          <a:blip r:embed="rId3"/>
          <a:stretch>
            <a:fillRect/>
          </a:stretch>
        </p:blipFill>
        <p:spPr>
          <a:xfrm>
            <a:off x="5134625" y="1698387"/>
            <a:ext cx="3873924" cy="22663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fade">
                                      <p:cBhvr>
                                        <p:cTn id="7" dur="1000"/>
                                        <p:tgtEl>
                                          <p:spTgt spid="269"/>
                                        </p:tgtEl>
                                      </p:cBhvr>
                                    </p:animEffect>
                                    <p:anim calcmode="lin" valueType="num">
                                      <p:cBhvr>
                                        <p:cTn id="8" dur="1000" fill="hold"/>
                                        <p:tgtEl>
                                          <p:spTgt spid="269"/>
                                        </p:tgtEl>
                                        <p:attrNameLst>
                                          <p:attrName>ppt_x</p:attrName>
                                        </p:attrNameLst>
                                      </p:cBhvr>
                                      <p:tavLst>
                                        <p:tav tm="0">
                                          <p:val>
                                            <p:strVal val="#ppt_x"/>
                                          </p:val>
                                        </p:tav>
                                        <p:tav tm="100000">
                                          <p:val>
                                            <p:strVal val="#ppt_x"/>
                                          </p:val>
                                        </p:tav>
                                      </p:tavLst>
                                    </p:anim>
                                    <p:anim calcmode="lin" valueType="num">
                                      <p:cBhvr>
                                        <p:cTn id="9" dur="1000" fill="hold"/>
                                        <p:tgtEl>
                                          <p:spTgt spid="26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1"/>
                                        </p:tgtEl>
                                        <p:attrNameLst>
                                          <p:attrName>style.visibility</p:attrName>
                                        </p:attrNameLst>
                                      </p:cBhvr>
                                      <p:to>
                                        <p:strVal val="visible"/>
                                      </p:to>
                                    </p:set>
                                    <p:animEffect transition="in" filter="fade">
                                      <p:cBhvr>
                                        <p:cTn id="12" dur="1000"/>
                                        <p:tgtEl>
                                          <p:spTgt spid="271"/>
                                        </p:tgtEl>
                                      </p:cBhvr>
                                    </p:animEffect>
                                    <p:anim calcmode="lin" valueType="num">
                                      <p:cBhvr>
                                        <p:cTn id="13" dur="1000" fill="hold"/>
                                        <p:tgtEl>
                                          <p:spTgt spid="271"/>
                                        </p:tgtEl>
                                        <p:attrNameLst>
                                          <p:attrName>ppt_x</p:attrName>
                                        </p:attrNameLst>
                                      </p:cBhvr>
                                      <p:tavLst>
                                        <p:tav tm="0">
                                          <p:val>
                                            <p:strVal val="#ppt_x"/>
                                          </p:val>
                                        </p:tav>
                                        <p:tav tm="100000">
                                          <p:val>
                                            <p:strVal val="#ppt_x"/>
                                          </p:val>
                                        </p:tav>
                                      </p:tavLst>
                                    </p:anim>
                                    <p:anim calcmode="lin" valueType="num">
                                      <p:cBhvr>
                                        <p:cTn id="14" dur="1000" fill="hold"/>
                                        <p:tgtEl>
                                          <p:spTgt spid="27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70">
                                            <p:txEl>
                                              <p:pRg st="0" end="0"/>
                                            </p:txEl>
                                          </p:spTgt>
                                        </p:tgtEl>
                                        <p:attrNameLst>
                                          <p:attrName>style.visibility</p:attrName>
                                        </p:attrNameLst>
                                      </p:cBhvr>
                                      <p:to>
                                        <p:strVal val="visible"/>
                                      </p:to>
                                    </p:set>
                                    <p:animEffect transition="in" filter="fade">
                                      <p:cBhvr>
                                        <p:cTn id="18" dur="1000"/>
                                        <p:tgtEl>
                                          <p:spTgt spid="270">
                                            <p:txEl>
                                              <p:pRg st="0" end="0"/>
                                            </p:txEl>
                                          </p:spTgt>
                                        </p:tgtEl>
                                      </p:cBhvr>
                                    </p:animEffect>
                                    <p:anim calcmode="lin" valueType="num">
                                      <p:cBhvr>
                                        <p:cTn id="19" dur="1000" fill="hold"/>
                                        <p:tgtEl>
                                          <p:spTgt spid="270">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270">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70">
                                            <p:txEl>
                                              <p:pRg st="1" end="1"/>
                                            </p:txEl>
                                          </p:spTgt>
                                        </p:tgtEl>
                                        <p:attrNameLst>
                                          <p:attrName>style.visibility</p:attrName>
                                        </p:attrNameLst>
                                      </p:cBhvr>
                                      <p:to>
                                        <p:strVal val="visible"/>
                                      </p:to>
                                    </p:set>
                                    <p:animEffect transition="in" filter="fade">
                                      <p:cBhvr>
                                        <p:cTn id="23" dur="1000"/>
                                        <p:tgtEl>
                                          <p:spTgt spid="270">
                                            <p:txEl>
                                              <p:pRg st="1" end="1"/>
                                            </p:txEl>
                                          </p:spTgt>
                                        </p:tgtEl>
                                      </p:cBhvr>
                                    </p:animEffect>
                                    <p:anim calcmode="lin" valueType="num">
                                      <p:cBhvr>
                                        <p:cTn id="24" dur="1000" fill="hold"/>
                                        <p:tgtEl>
                                          <p:spTgt spid="270">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270">
                                            <p:txEl>
                                              <p:pRg st="1" end="1"/>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70">
                                            <p:txEl>
                                              <p:pRg st="2" end="2"/>
                                            </p:txEl>
                                          </p:spTgt>
                                        </p:tgtEl>
                                        <p:attrNameLst>
                                          <p:attrName>style.visibility</p:attrName>
                                        </p:attrNameLst>
                                      </p:cBhvr>
                                      <p:to>
                                        <p:strVal val="visible"/>
                                      </p:to>
                                    </p:set>
                                    <p:animEffect transition="in" filter="fade">
                                      <p:cBhvr>
                                        <p:cTn id="28" dur="1000"/>
                                        <p:tgtEl>
                                          <p:spTgt spid="270">
                                            <p:txEl>
                                              <p:pRg st="2" end="2"/>
                                            </p:txEl>
                                          </p:spTgt>
                                        </p:tgtEl>
                                      </p:cBhvr>
                                    </p:animEffect>
                                    <p:anim calcmode="lin" valueType="num">
                                      <p:cBhvr>
                                        <p:cTn id="29" dur="1000" fill="hold"/>
                                        <p:tgtEl>
                                          <p:spTgt spid="270">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70">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70">
                                            <p:txEl>
                                              <p:pRg st="3" end="3"/>
                                            </p:txEl>
                                          </p:spTgt>
                                        </p:tgtEl>
                                        <p:attrNameLst>
                                          <p:attrName>style.visibility</p:attrName>
                                        </p:attrNameLst>
                                      </p:cBhvr>
                                      <p:to>
                                        <p:strVal val="visible"/>
                                      </p:to>
                                    </p:set>
                                    <p:animEffect transition="in" filter="fade">
                                      <p:cBhvr>
                                        <p:cTn id="33" dur="1000"/>
                                        <p:tgtEl>
                                          <p:spTgt spid="270">
                                            <p:txEl>
                                              <p:pRg st="3" end="3"/>
                                            </p:txEl>
                                          </p:spTgt>
                                        </p:tgtEl>
                                      </p:cBhvr>
                                    </p:animEffect>
                                    <p:anim calcmode="lin" valueType="num">
                                      <p:cBhvr>
                                        <p:cTn id="34" dur="1000" fill="hold"/>
                                        <p:tgtEl>
                                          <p:spTgt spid="270">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70">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70">
                                            <p:txEl>
                                              <p:pRg st="4" end="4"/>
                                            </p:txEl>
                                          </p:spTgt>
                                        </p:tgtEl>
                                        <p:attrNameLst>
                                          <p:attrName>style.visibility</p:attrName>
                                        </p:attrNameLst>
                                      </p:cBhvr>
                                      <p:to>
                                        <p:strVal val="visible"/>
                                      </p:to>
                                    </p:set>
                                    <p:animEffect transition="in" filter="fade">
                                      <p:cBhvr>
                                        <p:cTn id="38" dur="1000"/>
                                        <p:tgtEl>
                                          <p:spTgt spid="270">
                                            <p:txEl>
                                              <p:pRg st="4" end="4"/>
                                            </p:txEl>
                                          </p:spTgt>
                                        </p:tgtEl>
                                      </p:cBhvr>
                                    </p:animEffect>
                                    <p:anim calcmode="lin" valueType="num">
                                      <p:cBhvr>
                                        <p:cTn id="39" dur="1000" fill="hold"/>
                                        <p:tgtEl>
                                          <p:spTgt spid="270">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27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txBox="1">
            <a:spLocks noGrp="1"/>
          </p:cNvSpPr>
          <p:nvPr>
            <p:ph type="subTitle" idx="1"/>
          </p:nvPr>
        </p:nvSpPr>
        <p:spPr>
          <a:xfrm>
            <a:off x="10072050" y="1577300"/>
            <a:ext cx="426599" cy="750000"/>
          </a:xfrm>
          <a:prstGeom prst="rect">
            <a:avLst/>
          </a:prstGeom>
        </p:spPr>
        <p:txBody>
          <a:bodyPr lIns="91425" tIns="91425" rIns="91425" bIns="91425" anchor="t" anchorCtr="0">
            <a:noAutofit/>
          </a:bodyPr>
          <a:lstStyle/>
          <a:p>
            <a:endParaRPr/>
          </a:p>
        </p:txBody>
      </p:sp>
      <p:sp>
        <p:nvSpPr>
          <p:cNvPr id="46" name="Shape 46"/>
          <p:cNvSpPr txBox="1"/>
          <p:nvPr/>
        </p:nvSpPr>
        <p:spPr>
          <a:xfrm>
            <a:off x="3642675" y="882950"/>
            <a:ext cx="3721199" cy="1444499"/>
          </a:xfrm>
          <a:prstGeom prst="rect">
            <a:avLst/>
          </a:prstGeom>
        </p:spPr>
        <p:txBody>
          <a:bodyPr lIns="91425" tIns="91425" rIns="91425" bIns="91425" anchor="ctr" anchorCtr="0">
            <a:noAutofit/>
          </a:bodyPr>
          <a:lstStyle/>
          <a:p>
            <a:pPr marL="177800" lvl="0" indent="0" algn="ctr" rtl="0">
              <a:lnSpc>
                <a:spcPct val="115000"/>
              </a:lnSpc>
              <a:buNone/>
            </a:pPr>
            <a:r>
              <a:rPr lang="pl" sz="4400" b="1" dirty="0">
                <a:solidFill>
                  <a:srgbClr val="85200C"/>
                </a:solidFill>
              </a:rPr>
              <a:t>Dlaczego razem?</a:t>
            </a:r>
          </a:p>
        </p:txBody>
      </p:sp>
      <p:pic>
        <p:nvPicPr>
          <p:cNvPr id="47" name="Shape 47"/>
          <p:cNvPicPr preferRelativeResize="0"/>
          <p:nvPr/>
        </p:nvPicPr>
        <p:blipFill>
          <a:blip r:embed="rId3"/>
          <a:stretch>
            <a:fillRect/>
          </a:stretch>
        </p:blipFill>
        <p:spPr>
          <a:xfrm>
            <a:off x="830525" y="307275"/>
            <a:ext cx="2560662" cy="3775574"/>
          </a:xfrm>
          <a:prstGeom prst="rect">
            <a:avLst/>
          </a:prstGeom>
        </p:spPr>
      </p:pic>
      <p:sp>
        <p:nvSpPr>
          <p:cNvPr id="48" name="Shape 48"/>
          <p:cNvSpPr txBox="1"/>
          <p:nvPr/>
        </p:nvSpPr>
        <p:spPr>
          <a:xfrm>
            <a:off x="3774550" y="2388800"/>
            <a:ext cx="5770499" cy="1760399"/>
          </a:xfrm>
          <a:prstGeom prst="rect">
            <a:avLst/>
          </a:prstGeom>
        </p:spPr>
        <p:txBody>
          <a:bodyPr lIns="91425" tIns="91425" rIns="91425" bIns="91425" anchor="t" anchorCtr="0">
            <a:noAutofit/>
          </a:bodyPr>
          <a:lstStyle/>
          <a:p>
            <a:pPr lvl="0" rtl="0">
              <a:lnSpc>
                <a:spcPct val="115000"/>
              </a:lnSpc>
              <a:buNone/>
            </a:pPr>
            <a:r>
              <a:rPr lang="pl" sz="2000" b="1" dirty="0">
                <a:solidFill>
                  <a:srgbClr val="85200C"/>
                </a:solidFill>
              </a:rPr>
              <a:t>zaufanie</a:t>
            </a:r>
          </a:p>
          <a:p>
            <a:pPr lvl="0" rtl="0">
              <a:lnSpc>
                <a:spcPct val="115000"/>
              </a:lnSpc>
              <a:buNone/>
            </a:pPr>
            <a:r>
              <a:rPr lang="pl" sz="2000" b="1" dirty="0">
                <a:solidFill>
                  <a:srgbClr val="85200C"/>
                </a:solidFill>
              </a:rPr>
              <a:t>znajomość</a:t>
            </a:r>
          </a:p>
          <a:p>
            <a:pPr lvl="0" rtl="0">
              <a:lnSpc>
                <a:spcPct val="115000"/>
              </a:lnSpc>
              <a:buNone/>
            </a:pPr>
            <a:r>
              <a:rPr lang="pl" sz="2000" b="1" dirty="0">
                <a:solidFill>
                  <a:srgbClr val="85200C"/>
                </a:solidFill>
              </a:rPr>
              <a:t>chęć wymiany doświadczeń</a:t>
            </a:r>
          </a:p>
          <a:p>
            <a:pPr>
              <a:lnSpc>
                <a:spcPct val="115000"/>
              </a:lnSpc>
              <a:buNone/>
            </a:pPr>
            <a:r>
              <a:rPr lang="pl" sz="2000" b="1" dirty="0">
                <a:solidFill>
                  <a:srgbClr val="85200C"/>
                </a:solidFill>
              </a:rPr>
              <a:t>docenienie doświadczenia partnerów</a:t>
            </a: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90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1000"/>
                                        <p:tgtEl>
                                          <p:spTgt spid="48"/>
                                        </p:tgtEl>
                                      </p:cBhvr>
                                    </p:animEffect>
                                    <p:anim calcmode="lin" valueType="num">
                                      <p:cBhvr>
                                        <p:cTn id="19" dur="1000" fill="hold"/>
                                        <p:tgtEl>
                                          <p:spTgt spid="48"/>
                                        </p:tgtEl>
                                        <p:attrNameLst>
                                          <p:attrName>ppt_x</p:attrName>
                                        </p:attrNameLst>
                                      </p:cBhvr>
                                      <p:tavLst>
                                        <p:tav tm="0">
                                          <p:val>
                                            <p:strVal val="#ppt_x"/>
                                          </p:val>
                                        </p:tav>
                                        <p:tav tm="100000">
                                          <p:val>
                                            <p:strVal val="#ppt_x"/>
                                          </p:val>
                                        </p:tav>
                                      </p:tavLst>
                                    </p:anim>
                                    <p:anim calcmode="lin" valueType="num">
                                      <p:cBhvr>
                                        <p:cTn id="2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ctrTitle"/>
          </p:nvPr>
        </p:nvSpPr>
        <p:spPr>
          <a:xfrm>
            <a:off x="333600" y="523200"/>
            <a:ext cx="8625899" cy="890700"/>
          </a:xfrm>
          <a:prstGeom prst="rect">
            <a:avLst/>
          </a:prstGeom>
        </p:spPr>
        <p:txBody>
          <a:bodyPr lIns="91425" tIns="91425" rIns="91425" bIns="91425" anchor="b" anchorCtr="0">
            <a:noAutofit/>
          </a:bodyPr>
          <a:lstStyle/>
          <a:p>
            <a:pPr>
              <a:buNone/>
            </a:pPr>
            <a:r>
              <a:rPr lang="pl" sz="3600" dirty="0">
                <a:solidFill>
                  <a:srgbClr val="990000"/>
                </a:solidFill>
              </a:rPr>
              <a:t>Kurs językowy dla uczestników projektu</a:t>
            </a:r>
          </a:p>
        </p:txBody>
      </p:sp>
      <p:sp>
        <p:nvSpPr>
          <p:cNvPr id="277" name="Shape 277"/>
          <p:cNvSpPr txBox="1">
            <a:spLocks noGrp="1"/>
          </p:cNvSpPr>
          <p:nvPr>
            <p:ph type="subTitle" idx="1"/>
          </p:nvPr>
        </p:nvSpPr>
        <p:spPr>
          <a:xfrm>
            <a:off x="685800" y="2840053"/>
            <a:ext cx="7772400" cy="784799"/>
          </a:xfrm>
          <a:prstGeom prst="rect">
            <a:avLst/>
          </a:prstGeom>
        </p:spPr>
        <p:txBody>
          <a:bodyPr lIns="91425" tIns="91425" rIns="91425" bIns="91425" anchor="t" anchorCtr="0">
            <a:noAutofit/>
          </a:bodyPr>
          <a:lstStyle/>
          <a:p>
            <a:endParaRPr/>
          </a:p>
        </p:txBody>
      </p:sp>
      <p:pic>
        <p:nvPicPr>
          <p:cNvPr id="278" name="Shape 278"/>
          <p:cNvPicPr preferRelativeResize="0"/>
          <p:nvPr/>
        </p:nvPicPr>
        <p:blipFill>
          <a:blip r:embed="rId3"/>
          <a:stretch>
            <a:fillRect/>
          </a:stretch>
        </p:blipFill>
        <p:spPr>
          <a:xfrm rot="-594013">
            <a:off x="371598" y="1646007"/>
            <a:ext cx="2886999" cy="2160557"/>
          </a:xfrm>
          <a:prstGeom prst="rect">
            <a:avLst/>
          </a:prstGeom>
          <a:noFill/>
          <a:ln>
            <a:noFill/>
          </a:ln>
        </p:spPr>
      </p:pic>
      <p:pic>
        <p:nvPicPr>
          <p:cNvPr id="279" name="Shape 279"/>
          <p:cNvPicPr preferRelativeResize="0"/>
          <p:nvPr/>
        </p:nvPicPr>
        <p:blipFill>
          <a:blip r:embed="rId4"/>
          <a:stretch>
            <a:fillRect/>
          </a:stretch>
        </p:blipFill>
        <p:spPr>
          <a:xfrm rot="402004">
            <a:off x="5819801" y="1634525"/>
            <a:ext cx="2961273" cy="2183523"/>
          </a:xfrm>
          <a:prstGeom prst="rect">
            <a:avLst/>
          </a:prstGeom>
          <a:noFill/>
          <a:ln>
            <a:noFill/>
          </a:ln>
        </p:spPr>
      </p:pic>
      <p:pic>
        <p:nvPicPr>
          <p:cNvPr id="280" name="Shape 280"/>
          <p:cNvPicPr preferRelativeResize="0"/>
          <p:nvPr/>
        </p:nvPicPr>
        <p:blipFill>
          <a:blip r:embed="rId5"/>
          <a:stretch>
            <a:fillRect/>
          </a:stretch>
        </p:blipFill>
        <p:spPr>
          <a:xfrm>
            <a:off x="3172800" y="1569575"/>
            <a:ext cx="2947501" cy="23343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fade">
                                      <p:cBhvr>
                                        <p:cTn id="7" dur="1000"/>
                                        <p:tgtEl>
                                          <p:spTgt spid="276"/>
                                        </p:tgtEl>
                                      </p:cBhvr>
                                    </p:animEffect>
                                    <p:anim calcmode="lin" valueType="num">
                                      <p:cBhvr>
                                        <p:cTn id="8" dur="1000" fill="hold"/>
                                        <p:tgtEl>
                                          <p:spTgt spid="276"/>
                                        </p:tgtEl>
                                        <p:attrNameLst>
                                          <p:attrName>ppt_x</p:attrName>
                                        </p:attrNameLst>
                                      </p:cBhvr>
                                      <p:tavLst>
                                        <p:tav tm="0">
                                          <p:val>
                                            <p:strVal val="#ppt_x"/>
                                          </p:val>
                                        </p:tav>
                                        <p:tav tm="100000">
                                          <p:val>
                                            <p:strVal val="#ppt_x"/>
                                          </p:val>
                                        </p:tav>
                                      </p:tavLst>
                                    </p:anim>
                                    <p:anim calcmode="lin" valueType="num">
                                      <p:cBhvr>
                                        <p:cTn id="9" dur="1000" fill="hold"/>
                                        <p:tgtEl>
                                          <p:spTgt spid="27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8"/>
                                        </p:tgtEl>
                                        <p:attrNameLst>
                                          <p:attrName>style.visibility</p:attrName>
                                        </p:attrNameLst>
                                      </p:cBhvr>
                                      <p:to>
                                        <p:strVal val="visible"/>
                                      </p:to>
                                    </p:set>
                                    <p:animEffect transition="in" filter="fade">
                                      <p:cBhvr>
                                        <p:cTn id="12" dur="1000"/>
                                        <p:tgtEl>
                                          <p:spTgt spid="278"/>
                                        </p:tgtEl>
                                      </p:cBhvr>
                                    </p:animEffect>
                                    <p:anim calcmode="lin" valueType="num">
                                      <p:cBhvr>
                                        <p:cTn id="13" dur="1000" fill="hold"/>
                                        <p:tgtEl>
                                          <p:spTgt spid="278"/>
                                        </p:tgtEl>
                                        <p:attrNameLst>
                                          <p:attrName>ppt_x</p:attrName>
                                        </p:attrNameLst>
                                      </p:cBhvr>
                                      <p:tavLst>
                                        <p:tav tm="0">
                                          <p:val>
                                            <p:strVal val="#ppt_x"/>
                                          </p:val>
                                        </p:tav>
                                        <p:tav tm="100000">
                                          <p:val>
                                            <p:strVal val="#ppt_x"/>
                                          </p:val>
                                        </p:tav>
                                      </p:tavLst>
                                    </p:anim>
                                    <p:anim calcmode="lin" valueType="num">
                                      <p:cBhvr>
                                        <p:cTn id="14" dur="1000" fill="hold"/>
                                        <p:tgtEl>
                                          <p:spTgt spid="27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80"/>
                                        </p:tgtEl>
                                        <p:attrNameLst>
                                          <p:attrName>style.visibility</p:attrName>
                                        </p:attrNameLst>
                                      </p:cBhvr>
                                      <p:to>
                                        <p:strVal val="visible"/>
                                      </p:to>
                                    </p:set>
                                    <p:animEffect transition="in" filter="fade">
                                      <p:cBhvr>
                                        <p:cTn id="18" dur="1000"/>
                                        <p:tgtEl>
                                          <p:spTgt spid="280"/>
                                        </p:tgtEl>
                                      </p:cBhvr>
                                    </p:animEffect>
                                    <p:anim calcmode="lin" valueType="num">
                                      <p:cBhvr>
                                        <p:cTn id="19" dur="1000" fill="hold"/>
                                        <p:tgtEl>
                                          <p:spTgt spid="280"/>
                                        </p:tgtEl>
                                        <p:attrNameLst>
                                          <p:attrName>ppt_x</p:attrName>
                                        </p:attrNameLst>
                                      </p:cBhvr>
                                      <p:tavLst>
                                        <p:tav tm="0">
                                          <p:val>
                                            <p:strVal val="#ppt_x"/>
                                          </p:val>
                                        </p:tav>
                                        <p:tav tm="100000">
                                          <p:val>
                                            <p:strVal val="#ppt_x"/>
                                          </p:val>
                                        </p:tav>
                                      </p:tavLst>
                                    </p:anim>
                                    <p:anim calcmode="lin" valueType="num">
                                      <p:cBhvr>
                                        <p:cTn id="20" dur="1000" fill="hold"/>
                                        <p:tgtEl>
                                          <p:spTgt spid="280"/>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79"/>
                                        </p:tgtEl>
                                        <p:attrNameLst>
                                          <p:attrName>style.visibility</p:attrName>
                                        </p:attrNameLst>
                                      </p:cBhvr>
                                      <p:to>
                                        <p:strVal val="visible"/>
                                      </p:to>
                                    </p:set>
                                    <p:animEffect transition="in" filter="fade">
                                      <p:cBhvr>
                                        <p:cTn id="24" dur="1000"/>
                                        <p:tgtEl>
                                          <p:spTgt spid="279"/>
                                        </p:tgtEl>
                                      </p:cBhvr>
                                    </p:animEffect>
                                    <p:anim calcmode="lin" valueType="num">
                                      <p:cBhvr>
                                        <p:cTn id="25" dur="1000" fill="hold"/>
                                        <p:tgtEl>
                                          <p:spTgt spid="279"/>
                                        </p:tgtEl>
                                        <p:attrNameLst>
                                          <p:attrName>ppt_x</p:attrName>
                                        </p:attrNameLst>
                                      </p:cBhvr>
                                      <p:tavLst>
                                        <p:tav tm="0">
                                          <p:val>
                                            <p:strVal val="#ppt_x"/>
                                          </p:val>
                                        </p:tav>
                                        <p:tav tm="100000">
                                          <p:val>
                                            <p:strVal val="#ppt_x"/>
                                          </p:val>
                                        </p:tav>
                                      </p:tavLst>
                                    </p:anim>
                                    <p:anim calcmode="lin" valueType="num">
                                      <p:cBhvr>
                                        <p:cTn id="26" dur="1000" fill="hold"/>
                                        <p:tgtEl>
                                          <p:spTgt spid="2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ctrTitle"/>
          </p:nvPr>
        </p:nvSpPr>
        <p:spPr>
          <a:xfrm rot="153">
            <a:off x="2375124" y="63099"/>
            <a:ext cx="6732300" cy="1368600"/>
          </a:xfrm>
          <a:prstGeom prst="rect">
            <a:avLst/>
          </a:prstGeom>
        </p:spPr>
        <p:txBody>
          <a:bodyPr lIns="91425" tIns="91425" rIns="91425" bIns="91425" anchor="b" anchorCtr="0">
            <a:noAutofit/>
          </a:bodyPr>
          <a:lstStyle/>
          <a:p>
            <a:pPr marL="0" lvl="0" indent="0" rtl="0">
              <a:lnSpc>
                <a:spcPct val="115000"/>
              </a:lnSpc>
              <a:buNone/>
            </a:pPr>
            <a:r>
              <a:rPr lang="pl" sz="3600" b="0" dirty="0">
                <a:solidFill>
                  <a:srgbClr val="990000"/>
                </a:solidFill>
              </a:rPr>
              <a:t>Korzyści dla wszystkich partnerów</a:t>
            </a:r>
          </a:p>
        </p:txBody>
      </p:sp>
      <p:sp>
        <p:nvSpPr>
          <p:cNvPr id="286" name="Shape 286"/>
          <p:cNvSpPr txBox="1">
            <a:spLocks noGrp="1"/>
          </p:cNvSpPr>
          <p:nvPr>
            <p:ph type="subTitle" idx="1"/>
          </p:nvPr>
        </p:nvSpPr>
        <p:spPr>
          <a:xfrm>
            <a:off x="233125" y="1448700"/>
            <a:ext cx="6928800" cy="2246100"/>
          </a:xfrm>
          <a:prstGeom prst="rect">
            <a:avLst/>
          </a:prstGeom>
        </p:spPr>
        <p:txBody>
          <a:bodyPr lIns="91425" tIns="91425" rIns="91425" bIns="91425" anchor="t" anchorCtr="0">
            <a:noAutofit/>
          </a:bodyPr>
          <a:lstStyle/>
          <a:p>
            <a:pPr lvl="0" rtl="0">
              <a:buNone/>
            </a:pPr>
            <a:r>
              <a:rPr lang="pl" sz="1800" b="1" u="sng" dirty="0">
                <a:solidFill>
                  <a:srgbClr val="A61C00"/>
                </a:solidFill>
              </a:rPr>
              <a:t>Nauczyliśmy się:</a:t>
            </a:r>
          </a:p>
          <a:p>
            <a:pPr marL="457200" lvl="0" indent="-342900" algn="l" rtl="0">
              <a:buClr>
                <a:srgbClr val="A61C00"/>
              </a:buClr>
              <a:buSzPct val="100000"/>
              <a:buFont typeface="Arial"/>
              <a:buChar char="●"/>
            </a:pPr>
            <a:r>
              <a:rPr lang="pl" sz="1800" b="1" dirty="0">
                <a:solidFill>
                  <a:srgbClr val="A61C00"/>
                </a:solidFill>
              </a:rPr>
              <a:t>sprawnie komunikować się w języku obcym</a:t>
            </a:r>
          </a:p>
          <a:p>
            <a:pPr marL="457200" lvl="0" indent="-342900" algn="l" rtl="0">
              <a:buClr>
                <a:srgbClr val="A61C00"/>
              </a:buClr>
              <a:buSzPct val="100000"/>
              <a:buFont typeface="Arial"/>
              <a:buChar char="●"/>
            </a:pPr>
            <a:r>
              <a:rPr lang="pl" sz="1800" b="1" dirty="0">
                <a:solidFill>
                  <a:srgbClr val="A61C00"/>
                </a:solidFill>
              </a:rPr>
              <a:t>współpracy w grupie,także międzynarodowej </a:t>
            </a:r>
          </a:p>
          <a:p>
            <a:pPr marL="457200" lvl="0" indent="-342900" algn="l" rtl="0">
              <a:buClr>
                <a:srgbClr val="A61C00"/>
              </a:buClr>
              <a:buSzPct val="100000"/>
              <a:buFont typeface="Arial"/>
              <a:buChar char="●"/>
            </a:pPr>
            <a:r>
              <a:rPr lang="pl" sz="1800" b="1" dirty="0">
                <a:solidFill>
                  <a:srgbClr val="A61C00"/>
                </a:solidFill>
              </a:rPr>
              <a:t>prezentowania wyników swojej pracy (także w języku angielskim)</a:t>
            </a:r>
          </a:p>
          <a:p>
            <a:pPr marL="457200" lvl="0" indent="-342900" algn="l" rtl="0">
              <a:buClr>
                <a:srgbClr val="A61C00"/>
              </a:buClr>
              <a:buSzPct val="100000"/>
              <a:buFont typeface="Arial"/>
              <a:buChar char="●"/>
            </a:pPr>
            <a:r>
              <a:rPr lang="pl" sz="1800" b="1" dirty="0">
                <a:solidFill>
                  <a:srgbClr val="A61C00"/>
                </a:solidFill>
              </a:rPr>
              <a:t>odporności na stres</a:t>
            </a:r>
          </a:p>
          <a:p>
            <a:pPr marL="457200" lvl="0" indent="-342900" algn="l" rtl="0">
              <a:buClr>
                <a:srgbClr val="A61C00"/>
              </a:buClr>
              <a:buSzPct val="100000"/>
              <a:buFont typeface="Arial"/>
              <a:buChar char="●"/>
            </a:pPr>
            <a:r>
              <a:rPr lang="pl" sz="1800" b="1" dirty="0">
                <a:solidFill>
                  <a:srgbClr val="A61C00"/>
                </a:solidFill>
              </a:rPr>
              <a:t>radzenia sobie w sprawach administracyjnych i budżetowych</a:t>
            </a:r>
          </a:p>
          <a:p>
            <a:pPr marL="457200" lvl="0" indent="-342900" algn="l" rtl="0">
              <a:buClr>
                <a:srgbClr val="A61C00"/>
              </a:buClr>
              <a:buSzPct val="100000"/>
              <a:buFont typeface="Arial"/>
              <a:buChar char="●"/>
            </a:pPr>
            <a:r>
              <a:rPr lang="pl" sz="1800" b="1" dirty="0">
                <a:solidFill>
                  <a:srgbClr val="A61C00"/>
                </a:solidFill>
              </a:rPr>
              <a:t>korzystania z różnych programów np. Google Docs/Drive, kalendarz  Google, Power Point, Dropbox</a:t>
            </a:r>
          </a:p>
          <a:p>
            <a:endParaRPr lang="pl" sz="1800" b="1" dirty="0">
              <a:solidFill>
                <a:srgbClr val="A61C00"/>
              </a:solidFill>
            </a:endParaRPr>
          </a:p>
          <a:p>
            <a:endParaRPr lang="pl" sz="1800" b="1" dirty="0">
              <a:solidFill>
                <a:srgbClr val="A61C00"/>
              </a:solidFill>
            </a:endParaRPr>
          </a:p>
          <a:p>
            <a:endParaRPr lang="pl" sz="1800" b="1" dirty="0">
              <a:solidFill>
                <a:srgbClr val="A61C00"/>
              </a:solidFill>
            </a:endParaRPr>
          </a:p>
        </p:txBody>
      </p:sp>
      <p:pic>
        <p:nvPicPr>
          <p:cNvPr id="287" name="Shape 287"/>
          <p:cNvPicPr preferRelativeResize="0"/>
          <p:nvPr/>
        </p:nvPicPr>
        <p:blipFill rotWithShape="1">
          <a:blip r:embed="rId3"/>
          <a:srcRect b="-32082"/>
          <a:stretch/>
        </p:blipFill>
        <p:spPr>
          <a:xfrm>
            <a:off x="6766100" y="1571625"/>
            <a:ext cx="2163599" cy="2246100"/>
          </a:xfrm>
          <a:prstGeom prst="rect">
            <a:avLst/>
          </a:prstGeom>
          <a:noFill/>
          <a:ln>
            <a:noFill/>
          </a:ln>
        </p:spPr>
      </p:pic>
      <p:pic>
        <p:nvPicPr>
          <p:cNvPr id="288" name="Shape 288"/>
          <p:cNvPicPr preferRelativeResize="0"/>
          <p:nvPr/>
        </p:nvPicPr>
        <p:blipFill rotWithShape="1">
          <a:blip r:embed="rId4"/>
          <a:srcRect l="18449" t="16789" r="-18449" b="-16789"/>
          <a:stretch/>
        </p:blipFill>
        <p:spPr>
          <a:xfrm>
            <a:off x="950528" y="562075"/>
            <a:ext cx="1781700" cy="14528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85"/>
                                        </p:tgtEl>
                                        <p:attrNameLst>
                                          <p:attrName>style.visibility</p:attrName>
                                        </p:attrNameLst>
                                      </p:cBhvr>
                                      <p:to>
                                        <p:strVal val="visible"/>
                                      </p:to>
                                    </p:set>
                                    <p:animEffect transition="in" filter="fade">
                                      <p:cBhvr>
                                        <p:cTn id="7" dur="1000"/>
                                        <p:tgtEl>
                                          <p:spTgt spid="285"/>
                                        </p:tgtEl>
                                      </p:cBhvr>
                                    </p:animEffect>
                                    <p:anim calcmode="lin" valueType="num">
                                      <p:cBhvr>
                                        <p:cTn id="8" dur="1000" fill="hold"/>
                                        <p:tgtEl>
                                          <p:spTgt spid="285"/>
                                        </p:tgtEl>
                                        <p:attrNameLst>
                                          <p:attrName>ppt_x</p:attrName>
                                        </p:attrNameLst>
                                      </p:cBhvr>
                                      <p:tavLst>
                                        <p:tav tm="0">
                                          <p:val>
                                            <p:strVal val="#ppt_x"/>
                                          </p:val>
                                        </p:tav>
                                        <p:tav tm="100000">
                                          <p:val>
                                            <p:strVal val="#ppt_x"/>
                                          </p:val>
                                        </p:tav>
                                      </p:tavLst>
                                    </p:anim>
                                    <p:anim calcmode="lin" valueType="num">
                                      <p:cBhvr>
                                        <p:cTn id="9" dur="1000" fill="hold"/>
                                        <p:tgtEl>
                                          <p:spTgt spid="28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87"/>
                                        </p:tgtEl>
                                        <p:attrNameLst>
                                          <p:attrName>style.visibility</p:attrName>
                                        </p:attrNameLst>
                                      </p:cBhvr>
                                      <p:to>
                                        <p:strVal val="visible"/>
                                      </p:to>
                                    </p:set>
                                    <p:animEffect transition="in" filter="fade">
                                      <p:cBhvr>
                                        <p:cTn id="13" dur="1000"/>
                                        <p:tgtEl>
                                          <p:spTgt spid="287"/>
                                        </p:tgtEl>
                                      </p:cBhvr>
                                    </p:animEffect>
                                    <p:anim calcmode="lin" valueType="num">
                                      <p:cBhvr>
                                        <p:cTn id="14" dur="1000" fill="hold"/>
                                        <p:tgtEl>
                                          <p:spTgt spid="287"/>
                                        </p:tgtEl>
                                        <p:attrNameLst>
                                          <p:attrName>ppt_x</p:attrName>
                                        </p:attrNameLst>
                                      </p:cBhvr>
                                      <p:tavLst>
                                        <p:tav tm="0">
                                          <p:val>
                                            <p:strVal val="#ppt_x"/>
                                          </p:val>
                                        </p:tav>
                                        <p:tav tm="100000">
                                          <p:val>
                                            <p:strVal val="#ppt_x"/>
                                          </p:val>
                                        </p:tav>
                                      </p:tavLst>
                                    </p:anim>
                                    <p:anim calcmode="lin" valueType="num">
                                      <p:cBhvr>
                                        <p:cTn id="15" dur="1000" fill="hold"/>
                                        <p:tgtEl>
                                          <p:spTgt spid="28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86">
                                            <p:txEl>
                                              <p:pRg st="0" end="0"/>
                                            </p:txEl>
                                          </p:spTgt>
                                        </p:tgtEl>
                                        <p:attrNameLst>
                                          <p:attrName>style.visibility</p:attrName>
                                        </p:attrNameLst>
                                      </p:cBhvr>
                                      <p:to>
                                        <p:strVal val="visible"/>
                                      </p:to>
                                    </p:set>
                                    <p:animEffect transition="in" filter="fade">
                                      <p:cBhvr>
                                        <p:cTn id="19" dur="1000"/>
                                        <p:tgtEl>
                                          <p:spTgt spid="286">
                                            <p:txEl>
                                              <p:pRg st="0" end="0"/>
                                            </p:txEl>
                                          </p:spTgt>
                                        </p:tgtEl>
                                      </p:cBhvr>
                                    </p:animEffect>
                                    <p:anim calcmode="lin" valueType="num">
                                      <p:cBhvr>
                                        <p:cTn id="20" dur="1000" fill="hold"/>
                                        <p:tgtEl>
                                          <p:spTgt spid="28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86">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86">
                                            <p:txEl>
                                              <p:pRg st="1" end="1"/>
                                            </p:txEl>
                                          </p:spTgt>
                                        </p:tgtEl>
                                        <p:attrNameLst>
                                          <p:attrName>style.visibility</p:attrName>
                                        </p:attrNameLst>
                                      </p:cBhvr>
                                      <p:to>
                                        <p:strVal val="visible"/>
                                      </p:to>
                                    </p:set>
                                    <p:animEffect transition="in" filter="fade">
                                      <p:cBhvr>
                                        <p:cTn id="25" dur="1000"/>
                                        <p:tgtEl>
                                          <p:spTgt spid="286">
                                            <p:txEl>
                                              <p:pRg st="1" end="1"/>
                                            </p:txEl>
                                          </p:spTgt>
                                        </p:tgtEl>
                                      </p:cBhvr>
                                    </p:animEffect>
                                    <p:anim calcmode="lin" valueType="num">
                                      <p:cBhvr>
                                        <p:cTn id="26" dur="1000" fill="hold"/>
                                        <p:tgtEl>
                                          <p:spTgt spid="286">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286">
                                            <p:txEl>
                                              <p:pRg st="1" end="1"/>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86">
                                            <p:txEl>
                                              <p:pRg st="2" end="2"/>
                                            </p:txEl>
                                          </p:spTgt>
                                        </p:tgtEl>
                                        <p:attrNameLst>
                                          <p:attrName>style.visibility</p:attrName>
                                        </p:attrNameLst>
                                      </p:cBhvr>
                                      <p:to>
                                        <p:strVal val="visible"/>
                                      </p:to>
                                    </p:set>
                                    <p:animEffect transition="in" filter="fade">
                                      <p:cBhvr>
                                        <p:cTn id="30" dur="1000"/>
                                        <p:tgtEl>
                                          <p:spTgt spid="286">
                                            <p:txEl>
                                              <p:pRg st="2" end="2"/>
                                            </p:txEl>
                                          </p:spTgt>
                                        </p:tgtEl>
                                      </p:cBhvr>
                                    </p:animEffect>
                                    <p:anim calcmode="lin" valueType="num">
                                      <p:cBhvr>
                                        <p:cTn id="31" dur="1000" fill="hold"/>
                                        <p:tgtEl>
                                          <p:spTgt spid="286">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286">
                                            <p:txEl>
                                              <p:pRg st="2" end="2"/>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86">
                                            <p:txEl>
                                              <p:pRg st="3" end="3"/>
                                            </p:txEl>
                                          </p:spTgt>
                                        </p:tgtEl>
                                        <p:attrNameLst>
                                          <p:attrName>style.visibility</p:attrName>
                                        </p:attrNameLst>
                                      </p:cBhvr>
                                      <p:to>
                                        <p:strVal val="visible"/>
                                      </p:to>
                                    </p:set>
                                    <p:animEffect transition="in" filter="fade">
                                      <p:cBhvr>
                                        <p:cTn id="35" dur="1000"/>
                                        <p:tgtEl>
                                          <p:spTgt spid="286">
                                            <p:txEl>
                                              <p:pRg st="3" end="3"/>
                                            </p:txEl>
                                          </p:spTgt>
                                        </p:tgtEl>
                                      </p:cBhvr>
                                    </p:animEffect>
                                    <p:anim calcmode="lin" valueType="num">
                                      <p:cBhvr>
                                        <p:cTn id="36" dur="1000" fill="hold"/>
                                        <p:tgtEl>
                                          <p:spTgt spid="28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86">
                                            <p:txEl>
                                              <p:pRg st="3" end="3"/>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86">
                                            <p:txEl>
                                              <p:pRg st="4" end="4"/>
                                            </p:txEl>
                                          </p:spTgt>
                                        </p:tgtEl>
                                        <p:attrNameLst>
                                          <p:attrName>style.visibility</p:attrName>
                                        </p:attrNameLst>
                                      </p:cBhvr>
                                      <p:to>
                                        <p:strVal val="visible"/>
                                      </p:to>
                                    </p:set>
                                    <p:animEffect transition="in" filter="fade">
                                      <p:cBhvr>
                                        <p:cTn id="40" dur="1000"/>
                                        <p:tgtEl>
                                          <p:spTgt spid="286">
                                            <p:txEl>
                                              <p:pRg st="4" end="4"/>
                                            </p:txEl>
                                          </p:spTgt>
                                        </p:tgtEl>
                                      </p:cBhvr>
                                    </p:animEffect>
                                    <p:anim calcmode="lin" valueType="num">
                                      <p:cBhvr>
                                        <p:cTn id="41" dur="1000" fill="hold"/>
                                        <p:tgtEl>
                                          <p:spTgt spid="286">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86">
                                            <p:txEl>
                                              <p:pRg st="4" end="4"/>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286">
                                            <p:txEl>
                                              <p:pRg st="5" end="5"/>
                                            </p:txEl>
                                          </p:spTgt>
                                        </p:tgtEl>
                                        <p:attrNameLst>
                                          <p:attrName>style.visibility</p:attrName>
                                        </p:attrNameLst>
                                      </p:cBhvr>
                                      <p:to>
                                        <p:strVal val="visible"/>
                                      </p:to>
                                    </p:set>
                                    <p:animEffect transition="in" filter="fade">
                                      <p:cBhvr>
                                        <p:cTn id="45" dur="1000"/>
                                        <p:tgtEl>
                                          <p:spTgt spid="286">
                                            <p:txEl>
                                              <p:pRg st="5" end="5"/>
                                            </p:txEl>
                                          </p:spTgt>
                                        </p:tgtEl>
                                      </p:cBhvr>
                                    </p:animEffect>
                                    <p:anim calcmode="lin" valueType="num">
                                      <p:cBhvr>
                                        <p:cTn id="46" dur="1000" fill="hold"/>
                                        <p:tgtEl>
                                          <p:spTgt spid="286">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286">
                                            <p:txEl>
                                              <p:pRg st="5" end="5"/>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286">
                                            <p:txEl>
                                              <p:pRg st="6" end="6"/>
                                            </p:txEl>
                                          </p:spTgt>
                                        </p:tgtEl>
                                        <p:attrNameLst>
                                          <p:attrName>style.visibility</p:attrName>
                                        </p:attrNameLst>
                                      </p:cBhvr>
                                      <p:to>
                                        <p:strVal val="visible"/>
                                      </p:to>
                                    </p:set>
                                    <p:animEffect transition="in" filter="fade">
                                      <p:cBhvr>
                                        <p:cTn id="50" dur="1000"/>
                                        <p:tgtEl>
                                          <p:spTgt spid="286">
                                            <p:txEl>
                                              <p:pRg st="6" end="6"/>
                                            </p:txEl>
                                          </p:spTgt>
                                        </p:tgtEl>
                                      </p:cBhvr>
                                    </p:animEffect>
                                    <p:anim calcmode="lin" valueType="num">
                                      <p:cBhvr>
                                        <p:cTn id="51" dur="1000" fill="hold"/>
                                        <p:tgtEl>
                                          <p:spTgt spid="286">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286">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42" presetClass="entr" presetSubtype="0" fill="hold" nodeType="afterEffect">
                                  <p:stCondLst>
                                    <p:cond delay="0"/>
                                  </p:stCondLst>
                                  <p:childTnLst>
                                    <p:set>
                                      <p:cBhvr>
                                        <p:cTn id="55" dur="1" fill="hold">
                                          <p:stCondLst>
                                            <p:cond delay="0"/>
                                          </p:stCondLst>
                                        </p:cTn>
                                        <p:tgtEl>
                                          <p:spTgt spid="288"/>
                                        </p:tgtEl>
                                        <p:attrNameLst>
                                          <p:attrName>style.visibility</p:attrName>
                                        </p:attrNameLst>
                                      </p:cBhvr>
                                      <p:to>
                                        <p:strVal val="visible"/>
                                      </p:to>
                                    </p:set>
                                    <p:animEffect transition="in" filter="fade">
                                      <p:cBhvr>
                                        <p:cTn id="56" dur="1000"/>
                                        <p:tgtEl>
                                          <p:spTgt spid="288"/>
                                        </p:tgtEl>
                                      </p:cBhvr>
                                    </p:animEffect>
                                    <p:anim calcmode="lin" valueType="num">
                                      <p:cBhvr>
                                        <p:cTn id="57" dur="1000" fill="hold"/>
                                        <p:tgtEl>
                                          <p:spTgt spid="288"/>
                                        </p:tgtEl>
                                        <p:attrNameLst>
                                          <p:attrName>ppt_x</p:attrName>
                                        </p:attrNameLst>
                                      </p:cBhvr>
                                      <p:tavLst>
                                        <p:tav tm="0">
                                          <p:val>
                                            <p:strVal val="#ppt_x"/>
                                          </p:val>
                                        </p:tav>
                                        <p:tav tm="100000">
                                          <p:val>
                                            <p:strVal val="#ppt_x"/>
                                          </p:val>
                                        </p:tav>
                                      </p:tavLst>
                                    </p:anim>
                                    <p:anim calcmode="lin" valueType="num">
                                      <p:cBhvr>
                                        <p:cTn id="58" dur="1000" fill="hold"/>
                                        <p:tgtEl>
                                          <p:spTgt spid="2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Shape 293"/>
          <p:cNvPicPr preferRelativeResize="0"/>
          <p:nvPr/>
        </p:nvPicPr>
        <p:blipFill rotWithShape="1">
          <a:blip r:embed="rId3"/>
          <a:srcRect l="-1978" t="2091" b="4099"/>
          <a:stretch/>
        </p:blipFill>
        <p:spPr>
          <a:xfrm>
            <a:off x="6199828" y="809509"/>
            <a:ext cx="2770800" cy="1733100"/>
          </a:xfrm>
          <a:prstGeom prst="rect">
            <a:avLst/>
          </a:prstGeom>
        </p:spPr>
      </p:pic>
      <p:sp>
        <p:nvSpPr>
          <p:cNvPr id="294" name="Shape 294"/>
          <p:cNvSpPr txBox="1">
            <a:spLocks noGrp="1"/>
          </p:cNvSpPr>
          <p:nvPr>
            <p:ph type="ctrTitle"/>
          </p:nvPr>
        </p:nvSpPr>
        <p:spPr>
          <a:xfrm>
            <a:off x="23700" y="71225"/>
            <a:ext cx="9096600" cy="848399"/>
          </a:xfrm>
          <a:prstGeom prst="rect">
            <a:avLst/>
          </a:prstGeom>
        </p:spPr>
        <p:txBody>
          <a:bodyPr lIns="91425" tIns="91425" rIns="91425" bIns="91425" anchor="b" anchorCtr="0">
            <a:noAutofit/>
          </a:bodyPr>
          <a:lstStyle/>
          <a:p>
            <a:pPr>
              <a:buNone/>
            </a:pPr>
            <a:r>
              <a:rPr lang="pl" sz="3600" dirty="0">
                <a:solidFill>
                  <a:srgbClr val="990000"/>
                </a:solidFill>
              </a:rPr>
              <a:t>Co jeszcze zyskaliśmy</a:t>
            </a:r>
          </a:p>
        </p:txBody>
      </p:sp>
      <p:sp>
        <p:nvSpPr>
          <p:cNvPr id="295" name="Shape 295"/>
          <p:cNvSpPr txBox="1">
            <a:spLocks noGrp="1"/>
          </p:cNvSpPr>
          <p:nvPr>
            <p:ph type="subTitle" idx="1"/>
          </p:nvPr>
        </p:nvSpPr>
        <p:spPr>
          <a:xfrm>
            <a:off x="103850" y="1112400"/>
            <a:ext cx="8646899" cy="3921000"/>
          </a:xfrm>
          <a:prstGeom prst="rect">
            <a:avLst/>
          </a:prstGeom>
        </p:spPr>
        <p:txBody>
          <a:bodyPr lIns="91425" tIns="91425" rIns="91425" bIns="91425" anchor="t" anchorCtr="0">
            <a:noAutofit/>
          </a:bodyPr>
          <a:lstStyle/>
          <a:p>
            <a:pPr marL="457200" lvl="0" indent="-342900" algn="l" rtl="0">
              <a:lnSpc>
                <a:spcPct val="115000"/>
              </a:lnSpc>
              <a:buClr>
                <a:srgbClr val="A61C00"/>
              </a:buClr>
              <a:buSzPct val="100000"/>
              <a:buFont typeface="Arial"/>
              <a:buChar char="●"/>
            </a:pPr>
            <a:r>
              <a:rPr lang="pl" sz="1800" b="1" dirty="0">
                <a:solidFill>
                  <a:srgbClr val="A61C00"/>
                </a:solidFill>
              </a:rPr>
              <a:t>wymiana doświadczeń z ludźmi z innego kraju</a:t>
            </a:r>
          </a:p>
          <a:p>
            <a:pPr marL="457200" lvl="0" indent="-342900" algn="l" rtl="0">
              <a:lnSpc>
                <a:spcPct val="115000"/>
              </a:lnSpc>
              <a:buClr>
                <a:srgbClr val="A61C00"/>
              </a:buClr>
              <a:buSzPct val="100000"/>
              <a:buFont typeface="Arial"/>
              <a:buChar char="●"/>
            </a:pPr>
            <a:r>
              <a:rPr lang="pl" sz="1800" b="1" dirty="0">
                <a:solidFill>
                  <a:srgbClr val="A61C00"/>
                </a:solidFill>
              </a:rPr>
              <a:t>zacieśnienie kontaktów z rodzicami, </a:t>
            </a:r>
          </a:p>
          <a:p>
            <a:pPr marL="457200" lvl="0" indent="-342900" algn="l" rtl="0">
              <a:lnSpc>
                <a:spcPct val="115000"/>
              </a:lnSpc>
              <a:buClr>
                <a:srgbClr val="A61C00"/>
              </a:buClr>
              <a:buSzPct val="100000"/>
              <a:buFont typeface="Arial"/>
              <a:buChar char="●"/>
            </a:pPr>
            <a:r>
              <a:rPr lang="pl" sz="1800" b="1" dirty="0">
                <a:solidFill>
                  <a:srgbClr val="A61C00"/>
                </a:solidFill>
              </a:rPr>
              <a:t>poznanie potrzeb uczniów i nauczycieli</a:t>
            </a:r>
          </a:p>
          <a:p>
            <a:pPr marL="457200" lvl="0" indent="-342900" algn="l" rtl="0">
              <a:lnSpc>
                <a:spcPct val="115000"/>
              </a:lnSpc>
              <a:buClr>
                <a:srgbClr val="A61C00"/>
              </a:buClr>
              <a:buSzPct val="100000"/>
              <a:buFont typeface="Arial"/>
              <a:buChar char="●"/>
            </a:pPr>
            <a:r>
              <a:rPr lang="pl" sz="1800" b="1" dirty="0">
                <a:solidFill>
                  <a:srgbClr val="A61C00"/>
                </a:solidFill>
              </a:rPr>
              <a:t>zarządzanie czasem</a:t>
            </a:r>
          </a:p>
          <a:p>
            <a:pPr marL="457200" lvl="0" indent="-342900" algn="l" rtl="0">
              <a:lnSpc>
                <a:spcPct val="115000"/>
              </a:lnSpc>
              <a:buClr>
                <a:srgbClr val="A61C00"/>
              </a:buClr>
              <a:buSzPct val="100000"/>
              <a:buFont typeface="Arial"/>
              <a:buChar char="●"/>
            </a:pPr>
            <a:r>
              <a:rPr lang="pl" sz="1800" b="1" dirty="0">
                <a:solidFill>
                  <a:srgbClr val="A61C00"/>
                </a:solidFill>
              </a:rPr>
              <a:t>nawiązanie  lub zacieśnienie współpracy między instytucjami</a:t>
            </a:r>
          </a:p>
          <a:p>
            <a:pPr marL="457200" lvl="0" indent="-342900" algn="l" rtl="0">
              <a:lnSpc>
                <a:spcPct val="115000"/>
              </a:lnSpc>
              <a:buClr>
                <a:srgbClr val="A61C00"/>
              </a:buClr>
              <a:buSzPct val="100000"/>
              <a:buFont typeface="Arial"/>
              <a:buChar char="●"/>
            </a:pPr>
            <a:r>
              <a:rPr lang="pl" sz="1800" b="1" dirty="0">
                <a:solidFill>
                  <a:srgbClr val="A61C00"/>
                </a:solidFill>
              </a:rPr>
              <a:t>zaangażowanie władz lokalnych w projekt, </a:t>
            </a:r>
          </a:p>
          <a:p>
            <a:pPr marL="457200" lvl="0" indent="-342900" algn="l" rtl="0">
              <a:lnSpc>
                <a:spcPct val="115000"/>
              </a:lnSpc>
              <a:buClr>
                <a:srgbClr val="A61C00"/>
              </a:buClr>
              <a:buSzPct val="100000"/>
              <a:buFont typeface="Arial"/>
              <a:buChar char="●"/>
            </a:pPr>
            <a:r>
              <a:rPr lang="pl" sz="1800" b="1" dirty="0">
                <a:solidFill>
                  <a:srgbClr val="A61C00"/>
                </a:solidFill>
              </a:rPr>
              <a:t>poznanie funkcjonowania instytucji partnerskich w tym instytucji wspierających uczenie/uczenie się </a:t>
            </a:r>
          </a:p>
          <a:p>
            <a:pPr marL="457200" lvl="0" indent="-342900" algn="l" rtl="0">
              <a:lnSpc>
                <a:spcPct val="115000"/>
              </a:lnSpc>
              <a:buClr>
                <a:srgbClr val="A61C00"/>
              </a:buClr>
              <a:buSzPct val="100000"/>
              <a:buFont typeface="Arial"/>
              <a:buChar char="●"/>
            </a:pPr>
            <a:r>
              <a:rPr lang="pl" sz="1800" b="1" dirty="0">
                <a:solidFill>
                  <a:srgbClr val="A61C00"/>
                </a:solidFill>
              </a:rPr>
              <a:t>wzajemna nauka poprzez poszukiwanie</a:t>
            </a:r>
          </a:p>
          <a:p>
            <a:pPr marL="457200" lvl="0" indent="-342900" algn="l" rtl="0">
              <a:lnSpc>
                <a:spcPct val="115000"/>
              </a:lnSpc>
              <a:buClr>
                <a:srgbClr val="A61C00"/>
              </a:buClr>
              <a:buSzPct val="100000"/>
              <a:buFont typeface="Arial"/>
              <a:buChar char="●"/>
            </a:pPr>
            <a:r>
              <a:rPr lang="pl" sz="1800" b="1" dirty="0">
                <a:solidFill>
                  <a:srgbClr val="A61C00"/>
                </a:solidFill>
              </a:rPr>
              <a:t>spojrzenie na współpracę w wymiarze międzynarodowym</a:t>
            </a:r>
          </a:p>
          <a:p>
            <a:endParaRPr lang="pl" sz="1800" b="1" dirty="0">
              <a:solidFill>
                <a:srgbClr val="A61C00"/>
              </a:solidFill>
            </a:endParaRP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4"/>
                                        </p:tgtEl>
                                        <p:attrNameLst>
                                          <p:attrName>style.visibility</p:attrName>
                                        </p:attrNameLst>
                                      </p:cBhvr>
                                      <p:to>
                                        <p:strVal val="visible"/>
                                      </p:to>
                                    </p:set>
                                    <p:animEffect transition="in" filter="fade">
                                      <p:cBhvr>
                                        <p:cTn id="7" dur="1000"/>
                                        <p:tgtEl>
                                          <p:spTgt spid="294"/>
                                        </p:tgtEl>
                                      </p:cBhvr>
                                    </p:animEffect>
                                    <p:anim calcmode="lin" valueType="num">
                                      <p:cBhvr>
                                        <p:cTn id="8" dur="1000" fill="hold"/>
                                        <p:tgtEl>
                                          <p:spTgt spid="294"/>
                                        </p:tgtEl>
                                        <p:attrNameLst>
                                          <p:attrName>ppt_x</p:attrName>
                                        </p:attrNameLst>
                                      </p:cBhvr>
                                      <p:tavLst>
                                        <p:tav tm="0">
                                          <p:val>
                                            <p:strVal val="#ppt_x"/>
                                          </p:val>
                                        </p:tav>
                                        <p:tav tm="100000">
                                          <p:val>
                                            <p:strVal val="#ppt_x"/>
                                          </p:val>
                                        </p:tav>
                                      </p:tavLst>
                                    </p:anim>
                                    <p:anim calcmode="lin" valueType="num">
                                      <p:cBhvr>
                                        <p:cTn id="9" dur="1000" fill="hold"/>
                                        <p:tgtEl>
                                          <p:spTgt spid="29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93"/>
                                        </p:tgtEl>
                                        <p:attrNameLst>
                                          <p:attrName>style.visibility</p:attrName>
                                        </p:attrNameLst>
                                      </p:cBhvr>
                                      <p:to>
                                        <p:strVal val="visible"/>
                                      </p:to>
                                    </p:set>
                                    <p:animEffect transition="in" filter="fade">
                                      <p:cBhvr>
                                        <p:cTn id="13" dur="1000"/>
                                        <p:tgtEl>
                                          <p:spTgt spid="293"/>
                                        </p:tgtEl>
                                      </p:cBhvr>
                                    </p:animEffect>
                                    <p:anim calcmode="lin" valueType="num">
                                      <p:cBhvr>
                                        <p:cTn id="14" dur="1000" fill="hold"/>
                                        <p:tgtEl>
                                          <p:spTgt spid="293"/>
                                        </p:tgtEl>
                                        <p:attrNameLst>
                                          <p:attrName>ppt_x</p:attrName>
                                        </p:attrNameLst>
                                      </p:cBhvr>
                                      <p:tavLst>
                                        <p:tav tm="0">
                                          <p:val>
                                            <p:strVal val="#ppt_x"/>
                                          </p:val>
                                        </p:tav>
                                        <p:tav tm="100000">
                                          <p:val>
                                            <p:strVal val="#ppt_x"/>
                                          </p:val>
                                        </p:tav>
                                      </p:tavLst>
                                    </p:anim>
                                    <p:anim calcmode="lin" valueType="num">
                                      <p:cBhvr>
                                        <p:cTn id="15" dur="1000" fill="hold"/>
                                        <p:tgtEl>
                                          <p:spTgt spid="29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95">
                                            <p:txEl>
                                              <p:pRg st="0" end="0"/>
                                            </p:txEl>
                                          </p:spTgt>
                                        </p:tgtEl>
                                        <p:attrNameLst>
                                          <p:attrName>style.visibility</p:attrName>
                                        </p:attrNameLst>
                                      </p:cBhvr>
                                      <p:to>
                                        <p:strVal val="visible"/>
                                      </p:to>
                                    </p:set>
                                    <p:animEffect transition="in" filter="fade">
                                      <p:cBhvr>
                                        <p:cTn id="19" dur="1000"/>
                                        <p:tgtEl>
                                          <p:spTgt spid="295">
                                            <p:txEl>
                                              <p:pRg st="0" end="0"/>
                                            </p:txEl>
                                          </p:spTgt>
                                        </p:tgtEl>
                                      </p:cBhvr>
                                    </p:animEffect>
                                    <p:anim calcmode="lin" valueType="num">
                                      <p:cBhvr>
                                        <p:cTn id="20" dur="1000" fill="hold"/>
                                        <p:tgtEl>
                                          <p:spTgt spid="29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95">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95">
                                            <p:txEl>
                                              <p:pRg st="1" end="1"/>
                                            </p:txEl>
                                          </p:spTgt>
                                        </p:tgtEl>
                                        <p:attrNameLst>
                                          <p:attrName>style.visibility</p:attrName>
                                        </p:attrNameLst>
                                      </p:cBhvr>
                                      <p:to>
                                        <p:strVal val="visible"/>
                                      </p:to>
                                    </p:set>
                                    <p:animEffect transition="in" filter="fade">
                                      <p:cBhvr>
                                        <p:cTn id="24" dur="1000"/>
                                        <p:tgtEl>
                                          <p:spTgt spid="295">
                                            <p:txEl>
                                              <p:pRg st="1" end="1"/>
                                            </p:txEl>
                                          </p:spTgt>
                                        </p:tgtEl>
                                      </p:cBhvr>
                                    </p:animEffect>
                                    <p:anim calcmode="lin" valueType="num">
                                      <p:cBhvr>
                                        <p:cTn id="25" dur="1000" fill="hold"/>
                                        <p:tgtEl>
                                          <p:spTgt spid="29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95">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95">
                                            <p:txEl>
                                              <p:pRg st="2" end="2"/>
                                            </p:txEl>
                                          </p:spTgt>
                                        </p:tgtEl>
                                        <p:attrNameLst>
                                          <p:attrName>style.visibility</p:attrName>
                                        </p:attrNameLst>
                                      </p:cBhvr>
                                      <p:to>
                                        <p:strVal val="visible"/>
                                      </p:to>
                                    </p:set>
                                    <p:animEffect transition="in" filter="fade">
                                      <p:cBhvr>
                                        <p:cTn id="29" dur="1000"/>
                                        <p:tgtEl>
                                          <p:spTgt spid="295">
                                            <p:txEl>
                                              <p:pRg st="2" end="2"/>
                                            </p:txEl>
                                          </p:spTgt>
                                        </p:tgtEl>
                                      </p:cBhvr>
                                    </p:animEffect>
                                    <p:anim calcmode="lin" valueType="num">
                                      <p:cBhvr>
                                        <p:cTn id="30" dur="1000" fill="hold"/>
                                        <p:tgtEl>
                                          <p:spTgt spid="295">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295">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95">
                                            <p:txEl>
                                              <p:pRg st="3" end="3"/>
                                            </p:txEl>
                                          </p:spTgt>
                                        </p:tgtEl>
                                        <p:attrNameLst>
                                          <p:attrName>style.visibility</p:attrName>
                                        </p:attrNameLst>
                                      </p:cBhvr>
                                      <p:to>
                                        <p:strVal val="visible"/>
                                      </p:to>
                                    </p:set>
                                    <p:animEffect transition="in" filter="fade">
                                      <p:cBhvr>
                                        <p:cTn id="34" dur="1000"/>
                                        <p:tgtEl>
                                          <p:spTgt spid="295">
                                            <p:txEl>
                                              <p:pRg st="3" end="3"/>
                                            </p:txEl>
                                          </p:spTgt>
                                        </p:tgtEl>
                                      </p:cBhvr>
                                    </p:animEffect>
                                    <p:anim calcmode="lin" valueType="num">
                                      <p:cBhvr>
                                        <p:cTn id="35" dur="1000" fill="hold"/>
                                        <p:tgtEl>
                                          <p:spTgt spid="295">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95">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95">
                                            <p:txEl>
                                              <p:pRg st="4" end="4"/>
                                            </p:txEl>
                                          </p:spTgt>
                                        </p:tgtEl>
                                        <p:attrNameLst>
                                          <p:attrName>style.visibility</p:attrName>
                                        </p:attrNameLst>
                                      </p:cBhvr>
                                      <p:to>
                                        <p:strVal val="visible"/>
                                      </p:to>
                                    </p:set>
                                    <p:animEffect transition="in" filter="fade">
                                      <p:cBhvr>
                                        <p:cTn id="39" dur="1000"/>
                                        <p:tgtEl>
                                          <p:spTgt spid="295">
                                            <p:txEl>
                                              <p:pRg st="4" end="4"/>
                                            </p:txEl>
                                          </p:spTgt>
                                        </p:tgtEl>
                                      </p:cBhvr>
                                    </p:animEffect>
                                    <p:anim calcmode="lin" valueType="num">
                                      <p:cBhvr>
                                        <p:cTn id="40" dur="1000" fill="hold"/>
                                        <p:tgtEl>
                                          <p:spTgt spid="295">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295">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95">
                                            <p:txEl>
                                              <p:pRg st="5" end="5"/>
                                            </p:txEl>
                                          </p:spTgt>
                                        </p:tgtEl>
                                        <p:attrNameLst>
                                          <p:attrName>style.visibility</p:attrName>
                                        </p:attrNameLst>
                                      </p:cBhvr>
                                      <p:to>
                                        <p:strVal val="visible"/>
                                      </p:to>
                                    </p:set>
                                    <p:animEffect transition="in" filter="fade">
                                      <p:cBhvr>
                                        <p:cTn id="44" dur="1000"/>
                                        <p:tgtEl>
                                          <p:spTgt spid="295">
                                            <p:txEl>
                                              <p:pRg st="5" end="5"/>
                                            </p:txEl>
                                          </p:spTgt>
                                        </p:tgtEl>
                                      </p:cBhvr>
                                    </p:animEffect>
                                    <p:anim calcmode="lin" valueType="num">
                                      <p:cBhvr>
                                        <p:cTn id="45" dur="1000" fill="hold"/>
                                        <p:tgtEl>
                                          <p:spTgt spid="295">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295">
                                            <p:txEl>
                                              <p:pRg st="5" end="5"/>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95">
                                            <p:txEl>
                                              <p:pRg st="6" end="6"/>
                                            </p:txEl>
                                          </p:spTgt>
                                        </p:tgtEl>
                                        <p:attrNameLst>
                                          <p:attrName>style.visibility</p:attrName>
                                        </p:attrNameLst>
                                      </p:cBhvr>
                                      <p:to>
                                        <p:strVal val="visible"/>
                                      </p:to>
                                    </p:set>
                                    <p:animEffect transition="in" filter="fade">
                                      <p:cBhvr>
                                        <p:cTn id="49" dur="1000"/>
                                        <p:tgtEl>
                                          <p:spTgt spid="295">
                                            <p:txEl>
                                              <p:pRg st="6" end="6"/>
                                            </p:txEl>
                                          </p:spTgt>
                                        </p:tgtEl>
                                      </p:cBhvr>
                                    </p:animEffect>
                                    <p:anim calcmode="lin" valueType="num">
                                      <p:cBhvr>
                                        <p:cTn id="50" dur="1000" fill="hold"/>
                                        <p:tgtEl>
                                          <p:spTgt spid="29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95">
                                            <p:txEl>
                                              <p:pRg st="6" end="6"/>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95">
                                            <p:txEl>
                                              <p:pRg st="7" end="7"/>
                                            </p:txEl>
                                          </p:spTgt>
                                        </p:tgtEl>
                                        <p:attrNameLst>
                                          <p:attrName>style.visibility</p:attrName>
                                        </p:attrNameLst>
                                      </p:cBhvr>
                                      <p:to>
                                        <p:strVal val="visible"/>
                                      </p:to>
                                    </p:set>
                                    <p:animEffect transition="in" filter="fade">
                                      <p:cBhvr>
                                        <p:cTn id="54" dur="1000"/>
                                        <p:tgtEl>
                                          <p:spTgt spid="295">
                                            <p:txEl>
                                              <p:pRg st="7" end="7"/>
                                            </p:txEl>
                                          </p:spTgt>
                                        </p:tgtEl>
                                      </p:cBhvr>
                                    </p:animEffect>
                                    <p:anim calcmode="lin" valueType="num">
                                      <p:cBhvr>
                                        <p:cTn id="55" dur="1000" fill="hold"/>
                                        <p:tgtEl>
                                          <p:spTgt spid="295">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295">
                                            <p:txEl>
                                              <p:pRg st="7" end="7"/>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95">
                                            <p:txEl>
                                              <p:pRg st="8" end="8"/>
                                            </p:txEl>
                                          </p:spTgt>
                                        </p:tgtEl>
                                        <p:attrNameLst>
                                          <p:attrName>style.visibility</p:attrName>
                                        </p:attrNameLst>
                                      </p:cBhvr>
                                      <p:to>
                                        <p:strVal val="visible"/>
                                      </p:to>
                                    </p:set>
                                    <p:animEffect transition="in" filter="fade">
                                      <p:cBhvr>
                                        <p:cTn id="59" dur="1000"/>
                                        <p:tgtEl>
                                          <p:spTgt spid="295">
                                            <p:txEl>
                                              <p:pRg st="8" end="8"/>
                                            </p:txEl>
                                          </p:spTgt>
                                        </p:tgtEl>
                                      </p:cBhvr>
                                    </p:animEffect>
                                    <p:anim calcmode="lin" valueType="num">
                                      <p:cBhvr>
                                        <p:cTn id="60" dur="1000" fill="hold"/>
                                        <p:tgtEl>
                                          <p:spTgt spid="295">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29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ctrTitle"/>
          </p:nvPr>
        </p:nvSpPr>
        <p:spPr>
          <a:xfrm>
            <a:off x="607150" y="786475"/>
            <a:ext cx="7772400" cy="2743199"/>
          </a:xfrm>
          <a:prstGeom prst="rect">
            <a:avLst/>
          </a:prstGeom>
        </p:spPr>
        <p:txBody>
          <a:bodyPr lIns="91425" tIns="91425" rIns="91425" bIns="91425" anchor="b" anchorCtr="0">
            <a:noAutofit/>
          </a:bodyPr>
          <a:lstStyle/>
          <a:p>
            <a:pPr lvl="0" indent="-228600" rtl="0">
              <a:lnSpc>
                <a:spcPct val="200000"/>
              </a:lnSpc>
              <a:buNone/>
            </a:pPr>
            <a:r>
              <a:rPr lang="pl" sz="3600" dirty="0">
                <a:solidFill>
                  <a:srgbClr val="990000"/>
                </a:solidFill>
              </a:rPr>
              <a:t>Dyskusja podsumowująca</a:t>
            </a:r>
          </a:p>
          <a:p>
            <a:pPr lvl="0" indent="-228600" rtl="0">
              <a:lnSpc>
                <a:spcPct val="200000"/>
              </a:lnSpc>
              <a:buNone/>
            </a:pPr>
            <a:r>
              <a:rPr lang="pl" sz="3000" dirty="0">
                <a:solidFill>
                  <a:srgbClr val="990000"/>
                </a:solidFill>
              </a:rPr>
              <a:t>prowadzi: Lucyna Legierska</a:t>
            </a:r>
          </a:p>
          <a:p>
            <a:pPr lvl="0" indent="-228600" rtl="0">
              <a:lnSpc>
                <a:spcPct val="200000"/>
              </a:lnSpc>
              <a:buNone/>
            </a:pPr>
            <a:r>
              <a:rPr lang="pl" sz="2400" dirty="0">
                <a:solidFill>
                  <a:srgbClr val="990000"/>
                </a:solidFill>
              </a:rPr>
              <a:t>Zespół Poradni Pedagogiczno - Psychologicznych</a:t>
            </a:r>
          </a:p>
        </p:txBody>
      </p:sp>
      <p:sp>
        <p:nvSpPr>
          <p:cNvPr id="301" name="Shape 301"/>
          <p:cNvSpPr txBox="1">
            <a:spLocks noGrp="1"/>
          </p:cNvSpPr>
          <p:nvPr>
            <p:ph type="subTitle" idx="1"/>
          </p:nvPr>
        </p:nvSpPr>
        <p:spPr>
          <a:xfrm>
            <a:off x="-4127375" y="4145603"/>
            <a:ext cx="7772400" cy="784799"/>
          </a:xfrm>
          <a:prstGeom prst="rect">
            <a:avLst/>
          </a:prstGeom>
        </p:spPr>
        <p:txBody>
          <a:bodyPr lIns="91425" tIns="91425" rIns="91425" bIns="91425" anchor="t" anchorCtr="0">
            <a:noAutofit/>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fade">
                                      <p:cBhvr>
                                        <p:cTn id="7" dur="1000"/>
                                        <p:tgtEl>
                                          <p:spTgt spid="300"/>
                                        </p:tgtEl>
                                      </p:cBhvr>
                                    </p:animEffect>
                                    <p:anim calcmode="lin" valueType="num">
                                      <p:cBhvr>
                                        <p:cTn id="8" dur="1000" fill="hold"/>
                                        <p:tgtEl>
                                          <p:spTgt spid="300"/>
                                        </p:tgtEl>
                                        <p:attrNameLst>
                                          <p:attrName>ppt_x</p:attrName>
                                        </p:attrNameLst>
                                      </p:cBhvr>
                                      <p:tavLst>
                                        <p:tav tm="0">
                                          <p:val>
                                            <p:strVal val="#ppt_x"/>
                                          </p:val>
                                        </p:tav>
                                        <p:tav tm="100000">
                                          <p:val>
                                            <p:strVal val="#ppt_x"/>
                                          </p:val>
                                        </p:tav>
                                      </p:tavLst>
                                    </p:anim>
                                    <p:anim calcmode="lin" valueType="num">
                                      <p:cBhvr>
                                        <p:cTn id="9" dur="1000" fill="hold"/>
                                        <p:tgtEl>
                                          <p:spTgt spid="3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ctrTitle"/>
          </p:nvPr>
        </p:nvSpPr>
        <p:spPr>
          <a:xfrm>
            <a:off x="685800" y="891242"/>
            <a:ext cx="7772400" cy="1159799"/>
          </a:xfrm>
          <a:prstGeom prst="rect">
            <a:avLst/>
          </a:prstGeom>
        </p:spPr>
        <p:txBody>
          <a:bodyPr lIns="91425" tIns="91425" rIns="91425" bIns="91425" anchor="b" anchorCtr="0">
            <a:noAutofit/>
          </a:bodyPr>
          <a:lstStyle/>
          <a:p>
            <a:pPr>
              <a:buNone/>
            </a:pPr>
            <a:r>
              <a:rPr lang="pl" dirty="0">
                <a:solidFill>
                  <a:srgbClr val="FF0000"/>
                </a:solidFill>
              </a:rPr>
              <a:t>Dziękujemy za uwagę</a:t>
            </a:r>
          </a:p>
        </p:txBody>
      </p:sp>
      <p:sp>
        <p:nvSpPr>
          <p:cNvPr id="307" name="Shape 307"/>
          <p:cNvSpPr txBox="1">
            <a:spLocks noGrp="1"/>
          </p:cNvSpPr>
          <p:nvPr>
            <p:ph type="subTitle" idx="1"/>
          </p:nvPr>
        </p:nvSpPr>
        <p:spPr>
          <a:xfrm>
            <a:off x="685800" y="2446803"/>
            <a:ext cx="7772400" cy="784799"/>
          </a:xfrm>
          <a:prstGeom prst="rect">
            <a:avLst/>
          </a:prstGeom>
        </p:spPr>
        <p:txBody>
          <a:bodyPr lIns="91425" tIns="91425" rIns="91425" bIns="91425" anchor="t" anchorCtr="0">
            <a:noAutofit/>
          </a:bodyPr>
          <a:lstStyle/>
          <a:p>
            <a:pPr lvl="0" algn="r" rtl="0">
              <a:lnSpc>
                <a:spcPct val="150000"/>
              </a:lnSpc>
              <a:buNone/>
            </a:pPr>
            <a:r>
              <a:rPr lang="pl" sz="1800" b="1" u="sng" dirty="0">
                <a:solidFill>
                  <a:srgbClr val="990000"/>
                </a:solidFill>
              </a:rPr>
              <a:t>Autorzy: </a:t>
            </a:r>
          </a:p>
          <a:p>
            <a:pPr lvl="0" algn="r" rtl="0">
              <a:lnSpc>
                <a:spcPct val="150000"/>
              </a:lnSpc>
              <a:buNone/>
            </a:pPr>
            <a:r>
              <a:rPr lang="pl" sz="1800" b="1" dirty="0">
                <a:solidFill>
                  <a:srgbClr val="990000"/>
                </a:solidFill>
              </a:rPr>
              <a:t>Powiat Cieszyński</a:t>
            </a:r>
          </a:p>
          <a:p>
            <a:pPr lvl="0" algn="r" rtl="0">
              <a:lnSpc>
                <a:spcPct val="150000"/>
              </a:lnSpc>
              <a:buNone/>
            </a:pPr>
            <a:r>
              <a:rPr lang="pl" sz="1800" b="1" dirty="0">
                <a:solidFill>
                  <a:srgbClr val="990000"/>
                </a:solidFill>
              </a:rPr>
              <a:t>Zespół Szkół im. W. Szybińskiego</a:t>
            </a:r>
          </a:p>
          <a:p>
            <a:pPr algn="r">
              <a:lnSpc>
                <a:spcPct val="150000"/>
              </a:lnSpc>
              <a:buNone/>
            </a:pPr>
            <a:r>
              <a:rPr lang="pl" sz="1800" b="1" dirty="0">
                <a:solidFill>
                  <a:srgbClr val="990000"/>
                </a:solidFill>
              </a:rPr>
              <a:t>Zespół Poradni Psychologiczno-Pedagogicznych</a:t>
            </a:r>
          </a:p>
        </p:txBody>
      </p:sp>
      <p:pic>
        <p:nvPicPr>
          <p:cNvPr id="4" name="Picture 2" descr="https://encrypted-tbn0.gstatic.com/images?q=tbn:ANd9GcS1hPN68vf6UUEm3GYluLDqaEn6800HdT4tYnrg4PMjgkwrSM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173869">
            <a:off x="12081" y="1771838"/>
            <a:ext cx="1663067" cy="16630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encrypted-tbn0.gstatic.com/images?q=tbn:ANd9GcTkNS56i4-yVFYyLAcfFN3AV3yNfiC9kdWA4_q0xAr1_q-8rUN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215106">
            <a:off x="1558319" y="2297461"/>
            <a:ext cx="2122464" cy="1589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6"/>
                                        </p:tgtEl>
                                        <p:attrNameLst>
                                          <p:attrName>style.visibility</p:attrName>
                                        </p:attrNameLst>
                                      </p:cBhvr>
                                      <p:to>
                                        <p:strVal val="visible"/>
                                      </p:to>
                                    </p:set>
                                    <p:animEffect transition="in" filter="fade">
                                      <p:cBhvr>
                                        <p:cTn id="7" dur="1000"/>
                                        <p:tgtEl>
                                          <p:spTgt spid="306"/>
                                        </p:tgtEl>
                                      </p:cBhvr>
                                    </p:animEffect>
                                    <p:anim calcmode="lin" valueType="num">
                                      <p:cBhvr>
                                        <p:cTn id="8" dur="1000" fill="hold"/>
                                        <p:tgtEl>
                                          <p:spTgt spid="306"/>
                                        </p:tgtEl>
                                        <p:attrNameLst>
                                          <p:attrName>ppt_x</p:attrName>
                                        </p:attrNameLst>
                                      </p:cBhvr>
                                      <p:tavLst>
                                        <p:tav tm="0">
                                          <p:val>
                                            <p:strVal val="#ppt_x"/>
                                          </p:val>
                                        </p:tav>
                                        <p:tav tm="100000">
                                          <p:val>
                                            <p:strVal val="#ppt_x"/>
                                          </p:val>
                                        </p:tav>
                                      </p:tavLst>
                                    </p:anim>
                                    <p:anim calcmode="lin" valueType="num">
                                      <p:cBhvr>
                                        <p:cTn id="9" dur="1000" fill="hold"/>
                                        <p:tgtEl>
                                          <p:spTgt spid="3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07">
                                            <p:txEl>
                                              <p:pRg st="0" end="0"/>
                                            </p:txEl>
                                          </p:spTgt>
                                        </p:tgtEl>
                                        <p:attrNameLst>
                                          <p:attrName>style.visibility</p:attrName>
                                        </p:attrNameLst>
                                      </p:cBhvr>
                                      <p:to>
                                        <p:strVal val="visible"/>
                                      </p:to>
                                    </p:set>
                                    <p:animEffect transition="in" filter="fade">
                                      <p:cBhvr>
                                        <p:cTn id="13" dur="1000"/>
                                        <p:tgtEl>
                                          <p:spTgt spid="307">
                                            <p:txEl>
                                              <p:pRg st="0" end="0"/>
                                            </p:txEl>
                                          </p:spTgt>
                                        </p:tgtEl>
                                      </p:cBhvr>
                                    </p:animEffect>
                                    <p:anim calcmode="lin" valueType="num">
                                      <p:cBhvr>
                                        <p:cTn id="14" dur="1000" fill="hold"/>
                                        <p:tgtEl>
                                          <p:spTgt spid="30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07">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07">
                                            <p:txEl>
                                              <p:pRg st="1" end="1"/>
                                            </p:txEl>
                                          </p:spTgt>
                                        </p:tgtEl>
                                        <p:attrNameLst>
                                          <p:attrName>style.visibility</p:attrName>
                                        </p:attrNameLst>
                                      </p:cBhvr>
                                      <p:to>
                                        <p:strVal val="visible"/>
                                      </p:to>
                                    </p:set>
                                    <p:animEffect transition="in" filter="fade">
                                      <p:cBhvr>
                                        <p:cTn id="19" dur="1000"/>
                                        <p:tgtEl>
                                          <p:spTgt spid="307">
                                            <p:txEl>
                                              <p:pRg st="1" end="1"/>
                                            </p:txEl>
                                          </p:spTgt>
                                        </p:tgtEl>
                                      </p:cBhvr>
                                    </p:animEffect>
                                    <p:anim calcmode="lin" valueType="num">
                                      <p:cBhvr>
                                        <p:cTn id="20" dur="1000" fill="hold"/>
                                        <p:tgtEl>
                                          <p:spTgt spid="30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07">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07">
                                            <p:txEl>
                                              <p:pRg st="2" end="2"/>
                                            </p:txEl>
                                          </p:spTgt>
                                        </p:tgtEl>
                                        <p:attrNameLst>
                                          <p:attrName>style.visibility</p:attrName>
                                        </p:attrNameLst>
                                      </p:cBhvr>
                                      <p:to>
                                        <p:strVal val="visible"/>
                                      </p:to>
                                    </p:set>
                                    <p:animEffect transition="in" filter="fade">
                                      <p:cBhvr>
                                        <p:cTn id="25" dur="1000"/>
                                        <p:tgtEl>
                                          <p:spTgt spid="307">
                                            <p:txEl>
                                              <p:pRg st="2" end="2"/>
                                            </p:txEl>
                                          </p:spTgt>
                                        </p:tgtEl>
                                      </p:cBhvr>
                                    </p:animEffect>
                                    <p:anim calcmode="lin" valueType="num">
                                      <p:cBhvr>
                                        <p:cTn id="26" dur="1000" fill="hold"/>
                                        <p:tgtEl>
                                          <p:spTgt spid="307">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07">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07">
                                            <p:txEl>
                                              <p:pRg st="3" end="3"/>
                                            </p:txEl>
                                          </p:spTgt>
                                        </p:tgtEl>
                                        <p:attrNameLst>
                                          <p:attrName>style.visibility</p:attrName>
                                        </p:attrNameLst>
                                      </p:cBhvr>
                                      <p:to>
                                        <p:strVal val="visible"/>
                                      </p:to>
                                    </p:set>
                                    <p:animEffect transition="in" filter="fade">
                                      <p:cBhvr>
                                        <p:cTn id="31" dur="1000"/>
                                        <p:tgtEl>
                                          <p:spTgt spid="307">
                                            <p:txEl>
                                              <p:pRg st="3" end="3"/>
                                            </p:txEl>
                                          </p:spTgt>
                                        </p:tgtEl>
                                      </p:cBhvr>
                                    </p:animEffect>
                                    <p:anim calcmode="lin" valueType="num">
                                      <p:cBhvr>
                                        <p:cTn id="32" dur="1000" fill="hold"/>
                                        <p:tgtEl>
                                          <p:spTgt spid="307">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07">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 grpId="0"/>
      <p:bldP spid="30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ctrTitle"/>
          </p:nvPr>
        </p:nvSpPr>
        <p:spPr>
          <a:xfrm>
            <a:off x="685800" y="1583342"/>
            <a:ext cx="7772400" cy="1159799"/>
          </a:xfrm>
          <a:prstGeom prst="rect">
            <a:avLst/>
          </a:prstGeom>
        </p:spPr>
        <p:txBody>
          <a:bodyPr lIns="91425" tIns="91425" rIns="91425" bIns="91425" anchor="b" anchorCtr="0">
            <a:noAutofit/>
          </a:bodyPr>
          <a:lstStyle/>
          <a:p>
            <a:endParaRPr/>
          </a:p>
        </p:txBody>
      </p:sp>
      <p:sp>
        <p:nvSpPr>
          <p:cNvPr id="54" name="Shape 54"/>
          <p:cNvSpPr txBox="1">
            <a:spLocks noGrp="1"/>
          </p:cNvSpPr>
          <p:nvPr>
            <p:ph type="subTitle" idx="1"/>
          </p:nvPr>
        </p:nvSpPr>
        <p:spPr>
          <a:xfrm>
            <a:off x="685800" y="2840053"/>
            <a:ext cx="7772400" cy="784799"/>
          </a:xfrm>
          <a:prstGeom prst="rect">
            <a:avLst/>
          </a:prstGeom>
        </p:spPr>
        <p:txBody>
          <a:bodyPr lIns="91425" tIns="91425" rIns="91425" bIns="91425" anchor="t" anchorCtr="0">
            <a:noAutofit/>
          </a:bodyPr>
          <a:lstStyle/>
          <a:p>
            <a:endParaRPr/>
          </a:p>
        </p:txBody>
      </p:sp>
      <p:pic>
        <p:nvPicPr>
          <p:cNvPr id="55" name="Shape 55"/>
          <p:cNvPicPr preferRelativeResize="0"/>
          <p:nvPr/>
        </p:nvPicPr>
        <p:blipFill>
          <a:blip r:embed="rId3"/>
          <a:stretch>
            <a:fillRect/>
          </a:stretch>
        </p:blipFill>
        <p:spPr>
          <a:xfrm>
            <a:off x="685800" y="0"/>
            <a:ext cx="2429524" cy="2429496"/>
          </a:xfrm>
          <a:prstGeom prst="rect">
            <a:avLst/>
          </a:prstGeom>
        </p:spPr>
      </p:pic>
      <p:pic>
        <p:nvPicPr>
          <p:cNvPr id="56" name="Shape 56"/>
          <p:cNvPicPr preferRelativeResize="0"/>
          <p:nvPr/>
        </p:nvPicPr>
        <p:blipFill>
          <a:blip r:embed="rId4"/>
          <a:stretch>
            <a:fillRect/>
          </a:stretch>
        </p:blipFill>
        <p:spPr>
          <a:xfrm>
            <a:off x="4356879" y="634850"/>
            <a:ext cx="3821554" cy="1159799"/>
          </a:xfrm>
          <a:prstGeom prst="rect">
            <a:avLst/>
          </a:prstGeom>
          <a:noFill/>
          <a:ln>
            <a:noFill/>
          </a:ln>
        </p:spPr>
      </p:pic>
      <p:pic>
        <p:nvPicPr>
          <p:cNvPr id="57" name="Shape 57"/>
          <p:cNvPicPr preferRelativeResize="0"/>
          <p:nvPr/>
        </p:nvPicPr>
        <p:blipFill>
          <a:blip r:embed="rId5"/>
          <a:stretch>
            <a:fillRect/>
          </a:stretch>
        </p:blipFill>
        <p:spPr>
          <a:xfrm>
            <a:off x="1336599" y="2478275"/>
            <a:ext cx="3434473" cy="938550"/>
          </a:xfrm>
          <a:prstGeom prst="rect">
            <a:avLst/>
          </a:prstGeom>
          <a:noFill/>
          <a:ln>
            <a:noFill/>
          </a:ln>
        </p:spPr>
      </p:pic>
      <p:pic>
        <p:nvPicPr>
          <p:cNvPr id="58" name="Shape 58"/>
          <p:cNvPicPr preferRelativeResize="0"/>
          <p:nvPr/>
        </p:nvPicPr>
        <p:blipFill>
          <a:blip r:embed="rId6"/>
          <a:stretch>
            <a:fillRect/>
          </a:stretch>
        </p:blipFill>
        <p:spPr>
          <a:xfrm>
            <a:off x="1329226" y="3624859"/>
            <a:ext cx="3449225" cy="676315"/>
          </a:xfrm>
          <a:prstGeom prst="rect">
            <a:avLst/>
          </a:prstGeom>
          <a:noFill/>
          <a:ln>
            <a:noFill/>
          </a:ln>
        </p:spPr>
      </p:pic>
      <p:pic>
        <p:nvPicPr>
          <p:cNvPr id="9" name="Obraz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1850" y="2681019"/>
            <a:ext cx="1471612"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1000"/>
                                        <p:tgtEl>
                                          <p:spTgt spid="56"/>
                                        </p:tgtEl>
                                      </p:cBhvr>
                                    </p:animEffect>
                                    <p:anim calcmode="lin" valueType="num">
                                      <p:cBhvr>
                                        <p:cTn id="14" dur="1000" fill="hold"/>
                                        <p:tgtEl>
                                          <p:spTgt spid="56"/>
                                        </p:tgtEl>
                                        <p:attrNameLst>
                                          <p:attrName>ppt_x</p:attrName>
                                        </p:attrNameLst>
                                      </p:cBhvr>
                                      <p:tavLst>
                                        <p:tav tm="0">
                                          <p:val>
                                            <p:strVal val="#ppt_x"/>
                                          </p:val>
                                        </p:tav>
                                        <p:tav tm="100000">
                                          <p:val>
                                            <p:strVal val="#ppt_x"/>
                                          </p:val>
                                        </p:tav>
                                      </p:tavLst>
                                    </p:anim>
                                    <p:anim calcmode="lin" valueType="num">
                                      <p:cBhvr>
                                        <p:cTn id="15" dur="1000" fill="hold"/>
                                        <p:tgtEl>
                                          <p:spTgt spid="56"/>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1000"/>
                                        <p:tgtEl>
                                          <p:spTgt spid="57"/>
                                        </p:tgtEl>
                                      </p:cBhvr>
                                    </p:animEffect>
                                    <p:anim calcmode="lin" valueType="num">
                                      <p:cBhvr>
                                        <p:cTn id="19" dur="1000" fill="hold"/>
                                        <p:tgtEl>
                                          <p:spTgt spid="57"/>
                                        </p:tgtEl>
                                        <p:attrNameLst>
                                          <p:attrName>ppt_x</p:attrName>
                                        </p:attrNameLst>
                                      </p:cBhvr>
                                      <p:tavLst>
                                        <p:tav tm="0">
                                          <p:val>
                                            <p:strVal val="#ppt_x"/>
                                          </p:val>
                                        </p:tav>
                                        <p:tav tm="100000">
                                          <p:val>
                                            <p:strVal val="#ppt_x"/>
                                          </p:val>
                                        </p:tav>
                                      </p:tavLst>
                                    </p:anim>
                                    <p:anim calcmode="lin" valueType="num">
                                      <p:cBhvr>
                                        <p:cTn id="20" dur="1000" fill="hold"/>
                                        <p:tgtEl>
                                          <p:spTgt spid="5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fade">
                                      <p:cBhvr>
                                        <p:cTn id="23" dur="1000"/>
                                        <p:tgtEl>
                                          <p:spTgt spid="58"/>
                                        </p:tgtEl>
                                      </p:cBhvr>
                                    </p:animEffect>
                                    <p:anim calcmode="lin" valueType="num">
                                      <p:cBhvr>
                                        <p:cTn id="24" dur="1000" fill="hold"/>
                                        <p:tgtEl>
                                          <p:spTgt spid="58"/>
                                        </p:tgtEl>
                                        <p:attrNameLst>
                                          <p:attrName>ppt_x</p:attrName>
                                        </p:attrNameLst>
                                      </p:cBhvr>
                                      <p:tavLst>
                                        <p:tav tm="0">
                                          <p:val>
                                            <p:strVal val="#ppt_x"/>
                                          </p:val>
                                        </p:tav>
                                        <p:tav tm="100000">
                                          <p:val>
                                            <p:strVal val="#ppt_x"/>
                                          </p:val>
                                        </p:tav>
                                      </p:tavLst>
                                    </p:anim>
                                    <p:anim calcmode="lin" valueType="num">
                                      <p:cBhvr>
                                        <p:cTn id="25" dur="1000" fill="hold"/>
                                        <p:tgtEl>
                                          <p:spTgt spid="58"/>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ctrTitle"/>
          </p:nvPr>
        </p:nvSpPr>
        <p:spPr>
          <a:xfrm>
            <a:off x="685800" y="1583342"/>
            <a:ext cx="7772400" cy="1159799"/>
          </a:xfrm>
          <a:prstGeom prst="rect">
            <a:avLst/>
          </a:prstGeom>
        </p:spPr>
        <p:txBody>
          <a:bodyPr lIns="91425" tIns="91425" rIns="91425" bIns="91425" anchor="b" anchorCtr="0">
            <a:noAutofit/>
          </a:bodyPr>
          <a:lstStyle/>
          <a:p>
            <a:endParaRPr/>
          </a:p>
        </p:txBody>
      </p:sp>
      <p:sp>
        <p:nvSpPr>
          <p:cNvPr id="65" name="Shape 65"/>
          <p:cNvSpPr txBox="1">
            <a:spLocks noGrp="1"/>
          </p:cNvSpPr>
          <p:nvPr>
            <p:ph type="subTitle" idx="1"/>
          </p:nvPr>
        </p:nvSpPr>
        <p:spPr>
          <a:xfrm>
            <a:off x="685800" y="2840053"/>
            <a:ext cx="7772400" cy="784799"/>
          </a:xfrm>
          <a:prstGeom prst="rect">
            <a:avLst/>
          </a:prstGeom>
        </p:spPr>
        <p:txBody>
          <a:bodyPr lIns="91425" tIns="91425" rIns="91425" bIns="91425" anchor="t" anchorCtr="0">
            <a:noAutofit/>
          </a:bodyPr>
          <a:lstStyle/>
          <a:p>
            <a:endParaRPr/>
          </a:p>
        </p:txBody>
      </p:sp>
      <p:pic>
        <p:nvPicPr>
          <p:cNvPr id="66" name="Shape 66"/>
          <p:cNvPicPr preferRelativeResize="0"/>
          <p:nvPr/>
        </p:nvPicPr>
        <p:blipFill>
          <a:blip r:embed="rId3"/>
          <a:stretch>
            <a:fillRect/>
          </a:stretch>
        </p:blipFill>
        <p:spPr>
          <a:xfrm>
            <a:off x="1030525" y="0"/>
            <a:ext cx="2258124" cy="2258124"/>
          </a:xfrm>
          <a:prstGeom prst="rect">
            <a:avLst/>
          </a:prstGeom>
        </p:spPr>
      </p:pic>
      <p:pic>
        <p:nvPicPr>
          <p:cNvPr id="68" name="Shape 68"/>
          <p:cNvPicPr preferRelativeResize="0"/>
          <p:nvPr/>
        </p:nvPicPr>
        <p:blipFill>
          <a:blip r:embed="rId4"/>
          <a:stretch>
            <a:fillRect/>
          </a:stretch>
        </p:blipFill>
        <p:spPr>
          <a:xfrm>
            <a:off x="2741446" y="2258124"/>
            <a:ext cx="2171942" cy="2029399"/>
          </a:xfrm>
          <a:prstGeom prst="rect">
            <a:avLst/>
          </a:prstGeom>
          <a:noFill/>
          <a:ln>
            <a:noFill/>
          </a:ln>
        </p:spPr>
      </p:pic>
      <p:pic>
        <p:nvPicPr>
          <p:cNvPr id="69" name="Shape 69"/>
          <p:cNvPicPr preferRelativeResize="0"/>
          <p:nvPr/>
        </p:nvPicPr>
        <p:blipFill>
          <a:blip r:embed="rId5"/>
          <a:stretch>
            <a:fillRect/>
          </a:stretch>
        </p:blipFill>
        <p:spPr>
          <a:xfrm>
            <a:off x="6804248" y="1989025"/>
            <a:ext cx="1954575" cy="2258124"/>
          </a:xfrm>
          <a:prstGeom prst="rect">
            <a:avLst/>
          </a:prstGeom>
          <a:noFill/>
          <a:ln>
            <a:noFill/>
          </a:ln>
        </p:spPr>
      </p:pic>
      <p:pic>
        <p:nvPicPr>
          <p:cNvPr id="8"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3763" y="422974"/>
            <a:ext cx="1752600"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fade">
                                      <p:cBhvr>
                                        <p:cTn id="13" dur="1000"/>
                                        <p:tgtEl>
                                          <p:spTgt spid="68"/>
                                        </p:tgtEl>
                                      </p:cBhvr>
                                    </p:animEffect>
                                    <p:anim calcmode="lin" valueType="num">
                                      <p:cBhvr>
                                        <p:cTn id="14" dur="1000" fill="hold"/>
                                        <p:tgtEl>
                                          <p:spTgt spid="68"/>
                                        </p:tgtEl>
                                        <p:attrNameLst>
                                          <p:attrName>ppt_x</p:attrName>
                                        </p:attrNameLst>
                                      </p:cBhvr>
                                      <p:tavLst>
                                        <p:tav tm="0">
                                          <p:val>
                                            <p:strVal val="#ppt_x"/>
                                          </p:val>
                                        </p:tav>
                                        <p:tav tm="100000">
                                          <p:val>
                                            <p:strVal val="#ppt_x"/>
                                          </p:val>
                                        </p:tav>
                                      </p:tavLst>
                                    </p:anim>
                                    <p:anim calcmode="lin" valueType="num">
                                      <p:cBhvr>
                                        <p:cTn id="15" dur="1000" fill="hold"/>
                                        <p:tgtEl>
                                          <p:spTgt spid="68"/>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1000"/>
                                        <p:tgtEl>
                                          <p:spTgt spid="69"/>
                                        </p:tgtEl>
                                      </p:cBhvr>
                                    </p:animEffect>
                                    <p:anim calcmode="lin" valueType="num">
                                      <p:cBhvr>
                                        <p:cTn id="19" dur="1000" fill="hold"/>
                                        <p:tgtEl>
                                          <p:spTgt spid="69"/>
                                        </p:tgtEl>
                                        <p:attrNameLst>
                                          <p:attrName>ppt_x</p:attrName>
                                        </p:attrNameLst>
                                      </p:cBhvr>
                                      <p:tavLst>
                                        <p:tav tm="0">
                                          <p:val>
                                            <p:strVal val="#ppt_x"/>
                                          </p:val>
                                        </p:tav>
                                        <p:tav tm="100000">
                                          <p:val>
                                            <p:strVal val="#ppt_x"/>
                                          </p:val>
                                        </p:tav>
                                      </p:tavLst>
                                    </p:anim>
                                    <p:anim calcmode="lin" valueType="num">
                                      <p:cBhvr>
                                        <p:cTn id="20" dur="1000" fill="hold"/>
                                        <p:tgtEl>
                                          <p:spTgt spid="69"/>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ctrTitle"/>
          </p:nvPr>
        </p:nvSpPr>
        <p:spPr>
          <a:xfrm>
            <a:off x="1731900" y="293850"/>
            <a:ext cx="5057699" cy="784799"/>
          </a:xfrm>
          <a:prstGeom prst="rect">
            <a:avLst/>
          </a:prstGeom>
        </p:spPr>
        <p:txBody>
          <a:bodyPr lIns="91425" tIns="91425" rIns="91425" bIns="91425" anchor="b" anchorCtr="0">
            <a:noAutofit/>
          </a:bodyPr>
          <a:lstStyle/>
          <a:p>
            <a:pPr>
              <a:buNone/>
            </a:pPr>
            <a:r>
              <a:rPr lang="pl" sz="3600" dirty="0">
                <a:solidFill>
                  <a:srgbClr val="85200C"/>
                </a:solidFill>
              </a:rPr>
              <a:t>Cele projektu</a:t>
            </a:r>
          </a:p>
        </p:txBody>
      </p:sp>
      <p:sp>
        <p:nvSpPr>
          <p:cNvPr id="75" name="Shape 75"/>
          <p:cNvSpPr txBox="1">
            <a:spLocks noGrp="1"/>
          </p:cNvSpPr>
          <p:nvPr>
            <p:ph type="subTitle" idx="1"/>
          </p:nvPr>
        </p:nvSpPr>
        <p:spPr>
          <a:xfrm>
            <a:off x="221725" y="1078650"/>
            <a:ext cx="9144000" cy="2986200"/>
          </a:xfrm>
          <a:prstGeom prst="rect">
            <a:avLst/>
          </a:prstGeom>
        </p:spPr>
        <p:txBody>
          <a:bodyPr lIns="91425" tIns="91425" rIns="91425" bIns="91425" anchor="t" anchorCtr="0">
            <a:noAutofit/>
          </a:bodyPr>
          <a:lstStyle/>
          <a:p>
            <a:pPr lvl="0" indent="-228600" algn="l" rtl="0">
              <a:lnSpc>
                <a:spcPct val="115000"/>
              </a:lnSpc>
              <a:buClr>
                <a:schemeClr val="dk1"/>
              </a:buClr>
              <a:buSzPct val="61111"/>
              <a:buFont typeface="Arial"/>
              <a:buNone/>
            </a:pPr>
            <a:r>
              <a:rPr lang="pl" sz="1800" dirty="0">
                <a:solidFill>
                  <a:srgbClr val="85200C"/>
                </a:solidFill>
                <a:latin typeface="Times New Roman"/>
                <a:ea typeface="Times New Roman"/>
                <a:cs typeface="Times New Roman"/>
                <a:sym typeface="Times New Roman"/>
              </a:rPr>
              <a:t>   -  </a:t>
            </a:r>
            <a:r>
              <a:rPr lang="pl" sz="1800" b="1" dirty="0">
                <a:solidFill>
                  <a:srgbClr val="A61C00"/>
                </a:solidFill>
              </a:rPr>
              <a:t>Porównanie metod nauczania i analiza ich transferu w zakresie      </a:t>
            </a:r>
          </a:p>
          <a:p>
            <a:pPr lvl="0" indent="-228600" algn="l" rtl="0">
              <a:lnSpc>
                <a:spcPct val="115000"/>
              </a:lnSpc>
              <a:buClr>
                <a:schemeClr val="dk1"/>
              </a:buClr>
              <a:buSzPct val="61111"/>
              <a:buFont typeface="Arial"/>
              <a:buNone/>
            </a:pPr>
            <a:r>
              <a:rPr lang="pl" sz="1800" b="1" dirty="0">
                <a:solidFill>
                  <a:srgbClr val="A61C00"/>
                </a:solidFill>
              </a:rPr>
              <a:t>     “pokonywania porażek edukacyjnych”, “środowiska i zrównoważonego </a:t>
            </a:r>
          </a:p>
          <a:p>
            <a:pPr lvl="0" indent="-228600" algn="l" rtl="0">
              <a:lnSpc>
                <a:spcPct val="115000"/>
              </a:lnSpc>
              <a:buClr>
                <a:schemeClr val="dk1"/>
              </a:buClr>
              <a:buSzPct val="61111"/>
              <a:buFont typeface="Arial"/>
              <a:buNone/>
            </a:pPr>
            <a:r>
              <a:rPr lang="pl" sz="1800" b="1" dirty="0">
                <a:solidFill>
                  <a:srgbClr val="A61C00"/>
                </a:solidFill>
              </a:rPr>
              <a:t>     rozwoju”,</a:t>
            </a:r>
          </a:p>
          <a:p>
            <a:pPr lvl="0" indent="-228600" algn="l" rtl="0">
              <a:lnSpc>
                <a:spcPct val="115000"/>
              </a:lnSpc>
              <a:buClr>
                <a:schemeClr val="dk1"/>
              </a:buClr>
              <a:buSzPct val="61111"/>
              <a:buFont typeface="Arial"/>
              <a:buNone/>
            </a:pPr>
            <a:r>
              <a:rPr lang="pl" sz="1800" b="1" dirty="0">
                <a:solidFill>
                  <a:srgbClr val="A61C00"/>
                </a:solidFill>
              </a:rPr>
              <a:t>   - Motywacja uczniów do otwartości, ciekawości i krytycznego myślenia,</a:t>
            </a:r>
          </a:p>
          <a:p>
            <a:pPr lvl="0" indent="-228600" algn="l" rtl="0">
              <a:lnSpc>
                <a:spcPct val="115000"/>
              </a:lnSpc>
              <a:buClr>
                <a:schemeClr val="dk1"/>
              </a:buClr>
              <a:buSzPct val="61111"/>
              <a:buFont typeface="Arial"/>
              <a:buNone/>
            </a:pPr>
            <a:r>
              <a:rPr lang="pl" sz="1800" b="1" dirty="0">
                <a:solidFill>
                  <a:srgbClr val="A61C00"/>
                </a:solidFill>
              </a:rPr>
              <a:t>   - Podniesienie ich pewności siebie, świadomości i wiedzy, poszanowania </a:t>
            </a:r>
          </a:p>
          <a:p>
            <a:pPr lvl="0" indent="-228600" algn="l" rtl="0">
              <a:lnSpc>
                <a:spcPct val="115000"/>
              </a:lnSpc>
              <a:buClr>
                <a:schemeClr val="dk1"/>
              </a:buClr>
              <a:buSzPct val="61111"/>
              <a:buFont typeface="Arial"/>
              <a:buNone/>
            </a:pPr>
            <a:r>
              <a:rPr lang="pl" sz="1800" b="1" dirty="0">
                <a:solidFill>
                  <a:srgbClr val="A61C00"/>
                </a:solidFill>
              </a:rPr>
              <a:t>     innych punktów widzenia,</a:t>
            </a:r>
          </a:p>
          <a:p>
            <a:pPr lvl="0" indent="-228600" algn="l" rtl="0">
              <a:lnSpc>
                <a:spcPct val="115000"/>
              </a:lnSpc>
              <a:buClr>
                <a:schemeClr val="dk1"/>
              </a:buClr>
              <a:buSzPct val="61111"/>
              <a:buFont typeface="Arial"/>
              <a:buNone/>
            </a:pPr>
            <a:r>
              <a:rPr lang="pl" sz="1800" b="1" dirty="0">
                <a:solidFill>
                  <a:srgbClr val="A61C00"/>
                </a:solidFill>
              </a:rPr>
              <a:t>   - Stworzenia strategii wzmacniających proces uczenia się przez całe życie </a:t>
            </a:r>
          </a:p>
          <a:p>
            <a:pPr lvl="0" indent="-228600" algn="l" rtl="0">
              <a:lnSpc>
                <a:spcPct val="115000"/>
              </a:lnSpc>
              <a:buClr>
                <a:schemeClr val="dk1"/>
              </a:buClr>
              <a:buSzPct val="61111"/>
              <a:buFont typeface="Arial"/>
              <a:buNone/>
            </a:pPr>
            <a:r>
              <a:rPr lang="pl" sz="1800" b="1" dirty="0">
                <a:solidFill>
                  <a:srgbClr val="A61C00"/>
                </a:solidFill>
              </a:rPr>
              <a:t>     wśród ludzi w różnym wieku,</a:t>
            </a:r>
          </a:p>
          <a:p>
            <a:pPr lvl="0" indent="-228600" algn="l" rtl="0">
              <a:lnSpc>
                <a:spcPct val="115000"/>
              </a:lnSpc>
              <a:buClr>
                <a:schemeClr val="dk1"/>
              </a:buClr>
              <a:buSzPct val="61111"/>
              <a:buFont typeface="Arial"/>
              <a:buNone/>
            </a:pPr>
            <a:r>
              <a:rPr lang="pl" sz="1800" b="1" dirty="0">
                <a:solidFill>
                  <a:srgbClr val="A61C00"/>
                </a:solidFill>
              </a:rPr>
              <a:t>   - Wzmocnienie współpracy pomiędzy instytucjami zaangażowanymi w zakresie tematyki edukacyjnej, ekologicznej i nowych technologii, </a:t>
            </a:r>
          </a:p>
          <a:p>
            <a:endParaRPr lang="pl" sz="1800" b="1" dirty="0">
              <a:solidFill>
                <a:srgbClr val="A61C00"/>
              </a:solidFill>
            </a:endParaRPr>
          </a:p>
        </p:txBody>
      </p:sp>
      <p:pic>
        <p:nvPicPr>
          <p:cNvPr id="76" name="Shape 76"/>
          <p:cNvPicPr preferRelativeResize="0"/>
          <p:nvPr/>
        </p:nvPicPr>
        <p:blipFill>
          <a:blip r:embed="rId3"/>
          <a:stretch>
            <a:fillRect/>
          </a:stretch>
        </p:blipFill>
        <p:spPr>
          <a:xfrm>
            <a:off x="6789600" y="85149"/>
            <a:ext cx="2019500" cy="10925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0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1000"/>
                                        <p:tgtEl>
                                          <p:spTgt spid="76"/>
                                        </p:tgtEl>
                                      </p:cBhvr>
                                    </p:animEffect>
                                    <p:anim calcmode="lin" valueType="num">
                                      <p:cBhvr>
                                        <p:cTn id="13" dur="1000" fill="hold"/>
                                        <p:tgtEl>
                                          <p:spTgt spid="76"/>
                                        </p:tgtEl>
                                        <p:attrNameLst>
                                          <p:attrName>ppt_x</p:attrName>
                                        </p:attrNameLst>
                                      </p:cBhvr>
                                      <p:tavLst>
                                        <p:tav tm="0">
                                          <p:val>
                                            <p:strVal val="#ppt_x"/>
                                          </p:val>
                                        </p:tav>
                                        <p:tav tm="100000">
                                          <p:val>
                                            <p:strVal val="#ppt_x"/>
                                          </p:val>
                                        </p:tav>
                                      </p:tavLst>
                                    </p:anim>
                                    <p:anim calcmode="lin" valueType="num">
                                      <p:cBhvr>
                                        <p:cTn id="14" dur="1000" fill="hold"/>
                                        <p:tgtEl>
                                          <p:spTgt spid="76"/>
                                        </p:tgtEl>
                                        <p:attrNameLst>
                                          <p:attrName>ppt_y</p:attrName>
                                        </p:attrNameLst>
                                      </p:cBhvr>
                                      <p:tavLst>
                                        <p:tav tm="0">
                                          <p:val>
                                            <p:strVal val="#ppt_y+.1"/>
                                          </p:val>
                                        </p:tav>
                                        <p:tav tm="100000">
                                          <p:val>
                                            <p:strVal val="#ppt_y"/>
                                          </p:val>
                                        </p:tav>
                                      </p:tavLst>
                                    </p:anim>
                                  </p:childTnLst>
                                </p:cTn>
                              </p:par>
                            </p:childTnLst>
                          </p:cTn>
                        </p:par>
                        <p:par>
                          <p:cTn id="15" fill="hold">
                            <p:stCondLst>
                              <p:cond delay="1200"/>
                            </p:stCondLst>
                            <p:childTnLst>
                              <p:par>
                                <p:cTn id="16" presetID="42" presetClass="entr" presetSubtype="0" fill="hold" grpId="0" nodeType="afterEffect">
                                  <p:stCondLst>
                                    <p:cond delay="0"/>
                                  </p:stCondLst>
                                  <p:childTnLst>
                                    <p:set>
                                      <p:cBhvr>
                                        <p:cTn id="17" dur="1" fill="hold">
                                          <p:stCondLst>
                                            <p:cond delay="0"/>
                                          </p:stCondLst>
                                        </p:cTn>
                                        <p:tgtEl>
                                          <p:spTgt spid="75">
                                            <p:txEl>
                                              <p:pRg st="0" end="0"/>
                                            </p:txEl>
                                          </p:spTgt>
                                        </p:tgtEl>
                                        <p:attrNameLst>
                                          <p:attrName>style.visibility</p:attrName>
                                        </p:attrNameLst>
                                      </p:cBhvr>
                                      <p:to>
                                        <p:strVal val="visible"/>
                                      </p:to>
                                    </p:set>
                                    <p:animEffect transition="in" filter="fade">
                                      <p:cBhvr>
                                        <p:cTn id="18" dur="1000"/>
                                        <p:tgtEl>
                                          <p:spTgt spid="75">
                                            <p:txEl>
                                              <p:pRg st="0" end="0"/>
                                            </p:txEl>
                                          </p:spTgt>
                                        </p:tgtEl>
                                      </p:cBhvr>
                                    </p:animEffect>
                                    <p:anim calcmode="lin" valueType="num">
                                      <p:cBhvr>
                                        <p:cTn id="19" dur="1000" fill="hold"/>
                                        <p:tgtEl>
                                          <p:spTgt spid="75">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5">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75">
                                            <p:txEl>
                                              <p:pRg st="1" end="1"/>
                                            </p:txEl>
                                          </p:spTgt>
                                        </p:tgtEl>
                                        <p:attrNameLst>
                                          <p:attrName>style.visibility</p:attrName>
                                        </p:attrNameLst>
                                      </p:cBhvr>
                                      <p:to>
                                        <p:strVal val="visible"/>
                                      </p:to>
                                    </p:set>
                                    <p:animEffect transition="in" filter="fade">
                                      <p:cBhvr>
                                        <p:cTn id="23" dur="1000"/>
                                        <p:tgtEl>
                                          <p:spTgt spid="75">
                                            <p:txEl>
                                              <p:pRg st="1" end="1"/>
                                            </p:txEl>
                                          </p:spTgt>
                                        </p:tgtEl>
                                      </p:cBhvr>
                                    </p:animEffect>
                                    <p:anim calcmode="lin" valueType="num">
                                      <p:cBhvr>
                                        <p:cTn id="24" dur="1000" fill="hold"/>
                                        <p:tgtEl>
                                          <p:spTgt spid="75">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75">
                                            <p:txEl>
                                              <p:pRg st="1" end="1"/>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75">
                                            <p:txEl>
                                              <p:pRg st="2" end="2"/>
                                            </p:txEl>
                                          </p:spTgt>
                                        </p:tgtEl>
                                        <p:attrNameLst>
                                          <p:attrName>style.visibility</p:attrName>
                                        </p:attrNameLst>
                                      </p:cBhvr>
                                      <p:to>
                                        <p:strVal val="visible"/>
                                      </p:to>
                                    </p:set>
                                    <p:animEffect transition="in" filter="fade">
                                      <p:cBhvr>
                                        <p:cTn id="28" dur="1000"/>
                                        <p:tgtEl>
                                          <p:spTgt spid="75">
                                            <p:txEl>
                                              <p:pRg st="2" end="2"/>
                                            </p:txEl>
                                          </p:spTgt>
                                        </p:tgtEl>
                                      </p:cBhvr>
                                    </p:animEffect>
                                    <p:anim calcmode="lin" valueType="num">
                                      <p:cBhvr>
                                        <p:cTn id="29" dur="1000" fill="hold"/>
                                        <p:tgtEl>
                                          <p:spTgt spid="7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75">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75">
                                            <p:txEl>
                                              <p:pRg st="3" end="3"/>
                                            </p:txEl>
                                          </p:spTgt>
                                        </p:tgtEl>
                                        <p:attrNameLst>
                                          <p:attrName>style.visibility</p:attrName>
                                        </p:attrNameLst>
                                      </p:cBhvr>
                                      <p:to>
                                        <p:strVal val="visible"/>
                                      </p:to>
                                    </p:set>
                                    <p:animEffect transition="in" filter="fade">
                                      <p:cBhvr>
                                        <p:cTn id="33" dur="1000"/>
                                        <p:tgtEl>
                                          <p:spTgt spid="75">
                                            <p:txEl>
                                              <p:pRg st="3" end="3"/>
                                            </p:txEl>
                                          </p:spTgt>
                                        </p:tgtEl>
                                      </p:cBhvr>
                                    </p:animEffect>
                                    <p:anim calcmode="lin" valueType="num">
                                      <p:cBhvr>
                                        <p:cTn id="34" dur="1000" fill="hold"/>
                                        <p:tgtEl>
                                          <p:spTgt spid="7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75">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5">
                                            <p:txEl>
                                              <p:pRg st="4" end="4"/>
                                            </p:txEl>
                                          </p:spTgt>
                                        </p:tgtEl>
                                        <p:attrNameLst>
                                          <p:attrName>style.visibility</p:attrName>
                                        </p:attrNameLst>
                                      </p:cBhvr>
                                      <p:to>
                                        <p:strVal val="visible"/>
                                      </p:to>
                                    </p:set>
                                    <p:animEffect transition="in" filter="fade">
                                      <p:cBhvr>
                                        <p:cTn id="38" dur="1000"/>
                                        <p:tgtEl>
                                          <p:spTgt spid="75">
                                            <p:txEl>
                                              <p:pRg st="4" end="4"/>
                                            </p:txEl>
                                          </p:spTgt>
                                        </p:tgtEl>
                                      </p:cBhvr>
                                    </p:animEffect>
                                    <p:anim calcmode="lin" valueType="num">
                                      <p:cBhvr>
                                        <p:cTn id="39" dur="1000" fill="hold"/>
                                        <p:tgtEl>
                                          <p:spTgt spid="75">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75">
                                            <p:txEl>
                                              <p:pRg st="4" end="4"/>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75">
                                            <p:txEl>
                                              <p:pRg st="5" end="5"/>
                                            </p:txEl>
                                          </p:spTgt>
                                        </p:tgtEl>
                                        <p:attrNameLst>
                                          <p:attrName>style.visibility</p:attrName>
                                        </p:attrNameLst>
                                      </p:cBhvr>
                                      <p:to>
                                        <p:strVal val="visible"/>
                                      </p:to>
                                    </p:set>
                                    <p:animEffect transition="in" filter="fade">
                                      <p:cBhvr>
                                        <p:cTn id="43" dur="1000"/>
                                        <p:tgtEl>
                                          <p:spTgt spid="75">
                                            <p:txEl>
                                              <p:pRg st="5" end="5"/>
                                            </p:txEl>
                                          </p:spTgt>
                                        </p:tgtEl>
                                      </p:cBhvr>
                                    </p:animEffect>
                                    <p:anim calcmode="lin" valueType="num">
                                      <p:cBhvr>
                                        <p:cTn id="44" dur="1000" fill="hold"/>
                                        <p:tgtEl>
                                          <p:spTgt spid="75">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75">
                                            <p:txEl>
                                              <p:pRg st="5" end="5"/>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75">
                                            <p:txEl>
                                              <p:pRg st="6" end="6"/>
                                            </p:txEl>
                                          </p:spTgt>
                                        </p:tgtEl>
                                        <p:attrNameLst>
                                          <p:attrName>style.visibility</p:attrName>
                                        </p:attrNameLst>
                                      </p:cBhvr>
                                      <p:to>
                                        <p:strVal val="visible"/>
                                      </p:to>
                                    </p:set>
                                    <p:animEffect transition="in" filter="fade">
                                      <p:cBhvr>
                                        <p:cTn id="48" dur="1000"/>
                                        <p:tgtEl>
                                          <p:spTgt spid="75">
                                            <p:txEl>
                                              <p:pRg st="6" end="6"/>
                                            </p:txEl>
                                          </p:spTgt>
                                        </p:tgtEl>
                                      </p:cBhvr>
                                    </p:animEffect>
                                    <p:anim calcmode="lin" valueType="num">
                                      <p:cBhvr>
                                        <p:cTn id="49" dur="1000" fill="hold"/>
                                        <p:tgtEl>
                                          <p:spTgt spid="75">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75">
                                            <p:txEl>
                                              <p:pRg st="6" end="6"/>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75">
                                            <p:txEl>
                                              <p:pRg st="7" end="7"/>
                                            </p:txEl>
                                          </p:spTgt>
                                        </p:tgtEl>
                                        <p:attrNameLst>
                                          <p:attrName>style.visibility</p:attrName>
                                        </p:attrNameLst>
                                      </p:cBhvr>
                                      <p:to>
                                        <p:strVal val="visible"/>
                                      </p:to>
                                    </p:set>
                                    <p:animEffect transition="in" filter="fade">
                                      <p:cBhvr>
                                        <p:cTn id="53" dur="1000"/>
                                        <p:tgtEl>
                                          <p:spTgt spid="75">
                                            <p:txEl>
                                              <p:pRg st="7" end="7"/>
                                            </p:txEl>
                                          </p:spTgt>
                                        </p:tgtEl>
                                      </p:cBhvr>
                                    </p:animEffect>
                                    <p:anim calcmode="lin" valueType="num">
                                      <p:cBhvr>
                                        <p:cTn id="54" dur="1000" fill="hold"/>
                                        <p:tgtEl>
                                          <p:spTgt spid="75">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75">
                                            <p:txEl>
                                              <p:pRg st="7" end="7"/>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75">
                                            <p:txEl>
                                              <p:pRg st="8" end="8"/>
                                            </p:txEl>
                                          </p:spTgt>
                                        </p:tgtEl>
                                        <p:attrNameLst>
                                          <p:attrName>style.visibility</p:attrName>
                                        </p:attrNameLst>
                                      </p:cBhvr>
                                      <p:to>
                                        <p:strVal val="visible"/>
                                      </p:to>
                                    </p:set>
                                    <p:animEffect transition="in" filter="fade">
                                      <p:cBhvr>
                                        <p:cTn id="58" dur="1000"/>
                                        <p:tgtEl>
                                          <p:spTgt spid="75">
                                            <p:txEl>
                                              <p:pRg st="8" end="8"/>
                                            </p:txEl>
                                          </p:spTgt>
                                        </p:tgtEl>
                                      </p:cBhvr>
                                    </p:animEffect>
                                    <p:anim calcmode="lin" valueType="num">
                                      <p:cBhvr>
                                        <p:cTn id="59" dur="1000" fill="hold"/>
                                        <p:tgtEl>
                                          <p:spTgt spid="75">
                                            <p:txEl>
                                              <p:pRg st="8" end="8"/>
                                            </p:txEl>
                                          </p:spTgt>
                                        </p:tgtEl>
                                        <p:attrNameLst>
                                          <p:attrName>ppt_x</p:attrName>
                                        </p:attrNameLst>
                                      </p:cBhvr>
                                      <p:tavLst>
                                        <p:tav tm="0">
                                          <p:val>
                                            <p:strVal val="#ppt_x"/>
                                          </p:val>
                                        </p:tav>
                                        <p:tav tm="100000">
                                          <p:val>
                                            <p:strVal val="#ppt_x"/>
                                          </p:val>
                                        </p:tav>
                                      </p:tavLst>
                                    </p:anim>
                                    <p:anim calcmode="lin" valueType="num">
                                      <p:cBhvr>
                                        <p:cTn id="60" dur="1000" fill="hold"/>
                                        <p:tgtEl>
                                          <p:spTgt spid="7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ctrTitle"/>
          </p:nvPr>
        </p:nvSpPr>
        <p:spPr>
          <a:xfrm>
            <a:off x="408850" y="1989850"/>
            <a:ext cx="8801100" cy="2522099"/>
          </a:xfrm>
          <a:prstGeom prst="rect">
            <a:avLst/>
          </a:prstGeom>
        </p:spPr>
        <p:txBody>
          <a:bodyPr lIns="91425" tIns="91425" rIns="91425" bIns="91425" anchor="b" anchorCtr="0">
            <a:noAutofit/>
          </a:bodyPr>
          <a:lstStyle/>
          <a:p>
            <a:pPr lvl="0" indent="-228600" algn="l" rtl="0">
              <a:lnSpc>
                <a:spcPct val="150000"/>
              </a:lnSpc>
              <a:buClr>
                <a:schemeClr val="dk1"/>
              </a:buClr>
              <a:buSzPct val="61111"/>
              <a:buFont typeface="Arial"/>
              <a:buNone/>
            </a:pPr>
            <a:r>
              <a:rPr lang="pl" sz="1800" dirty="0">
                <a:solidFill>
                  <a:srgbClr val="A61C00"/>
                </a:solidFill>
              </a:rPr>
              <a:t> - Zdobycie wiedzy i doświadczenia związanych z partnerskim regionem,</a:t>
            </a:r>
          </a:p>
          <a:p>
            <a:pPr lvl="0" indent="-228600" algn="l" rtl="0">
              <a:lnSpc>
                <a:spcPct val="150000"/>
              </a:lnSpc>
              <a:buClr>
                <a:schemeClr val="dk1"/>
              </a:buClr>
              <a:buSzPct val="61111"/>
              <a:buFont typeface="Arial"/>
              <a:buNone/>
            </a:pPr>
            <a:r>
              <a:rPr lang="pl" sz="1800" dirty="0">
                <a:solidFill>
                  <a:srgbClr val="A61C00"/>
                </a:solidFill>
              </a:rPr>
              <a:t> - Wymiana doświadczeń,</a:t>
            </a:r>
          </a:p>
          <a:p>
            <a:pPr lvl="0" indent="-228600" algn="l" rtl="0">
              <a:lnSpc>
                <a:spcPct val="150000"/>
              </a:lnSpc>
              <a:buClr>
                <a:schemeClr val="dk1"/>
              </a:buClr>
              <a:buSzPct val="61111"/>
              <a:buFont typeface="Arial"/>
              <a:buNone/>
            </a:pPr>
            <a:r>
              <a:rPr lang="pl" sz="1800" dirty="0">
                <a:solidFill>
                  <a:srgbClr val="A61C00"/>
                </a:solidFill>
              </a:rPr>
              <a:t> - Podniesienie znajomości języka angielskiego wśród uczestników projektu,</a:t>
            </a:r>
          </a:p>
          <a:p>
            <a:pPr lvl="0" indent="-228600" algn="l" rtl="0">
              <a:lnSpc>
                <a:spcPct val="150000"/>
              </a:lnSpc>
              <a:buClr>
                <a:schemeClr val="dk1"/>
              </a:buClr>
              <a:buSzPct val="61111"/>
              <a:buFont typeface="Arial"/>
              <a:buNone/>
            </a:pPr>
            <a:r>
              <a:rPr lang="pl" sz="1800" dirty="0">
                <a:solidFill>
                  <a:srgbClr val="A61C00"/>
                </a:solidFill>
              </a:rPr>
              <a:t> - Wzmocnienie współpracy pomiędzy instytucjami zarządzającymi edukacją</a:t>
            </a:r>
          </a:p>
          <a:p>
            <a:pPr lvl="0" indent="-228600" algn="l" rtl="0">
              <a:lnSpc>
                <a:spcPct val="150000"/>
              </a:lnSpc>
              <a:buClr>
                <a:schemeClr val="dk1"/>
              </a:buClr>
              <a:buSzPct val="61111"/>
              <a:buFont typeface="Arial"/>
              <a:buNone/>
            </a:pPr>
            <a:r>
              <a:rPr lang="pl" sz="1800" dirty="0">
                <a:solidFill>
                  <a:srgbClr val="A61C00"/>
                </a:solidFill>
              </a:rPr>
              <a:t>   i   szkołami, zarówno na szczeblu narodowym, jak i międzynarodowym,</a:t>
            </a:r>
          </a:p>
          <a:p>
            <a:pPr lvl="0" indent="-228600" algn="l" rtl="0">
              <a:lnSpc>
                <a:spcPct val="150000"/>
              </a:lnSpc>
              <a:buClr>
                <a:schemeClr val="dk1"/>
              </a:buClr>
              <a:buSzPct val="61111"/>
              <a:buFont typeface="Arial"/>
              <a:buNone/>
            </a:pPr>
            <a:r>
              <a:rPr lang="pl" sz="1800" dirty="0">
                <a:solidFill>
                  <a:srgbClr val="A61C00"/>
                </a:solidFill>
              </a:rPr>
              <a:t> - Budowanie przyjaźni i działanie w nowych inicjatywach europejskich.</a:t>
            </a:r>
          </a:p>
          <a:p>
            <a:endParaRPr lang="pl" sz="1800" dirty="0">
              <a:solidFill>
                <a:srgbClr val="A61C00"/>
              </a:solidFill>
            </a:endParaRPr>
          </a:p>
        </p:txBody>
      </p:sp>
      <p:sp>
        <p:nvSpPr>
          <p:cNvPr id="82" name="Shape 82"/>
          <p:cNvSpPr txBox="1">
            <a:spLocks noGrp="1"/>
          </p:cNvSpPr>
          <p:nvPr>
            <p:ph type="subTitle" idx="1"/>
          </p:nvPr>
        </p:nvSpPr>
        <p:spPr>
          <a:xfrm rot="10800000">
            <a:off x="7772549" y="3624931"/>
            <a:ext cx="2071500" cy="554700"/>
          </a:xfrm>
          <a:prstGeom prst="rect">
            <a:avLst/>
          </a:prstGeom>
        </p:spPr>
        <p:txBody>
          <a:bodyPr lIns="91425" tIns="91425" rIns="91425" bIns="91425" anchor="t" anchorCtr="0">
            <a:noAutofit/>
          </a:bodyPr>
          <a:lstStyle/>
          <a:p>
            <a:endParaRPr/>
          </a:p>
        </p:txBody>
      </p:sp>
      <p:sp>
        <p:nvSpPr>
          <p:cNvPr id="83" name="Shape 83"/>
          <p:cNvSpPr txBox="1">
            <a:spLocks noGrp="1"/>
          </p:cNvSpPr>
          <p:nvPr>
            <p:ph type="ctrTitle" idx="2"/>
          </p:nvPr>
        </p:nvSpPr>
        <p:spPr>
          <a:xfrm>
            <a:off x="3322500" y="322875"/>
            <a:ext cx="5364300" cy="784799"/>
          </a:xfrm>
          <a:prstGeom prst="rect">
            <a:avLst/>
          </a:prstGeom>
        </p:spPr>
        <p:txBody>
          <a:bodyPr lIns="91425" tIns="91425" rIns="91425" bIns="91425" anchor="b" anchorCtr="0">
            <a:noAutofit/>
          </a:bodyPr>
          <a:lstStyle/>
          <a:p>
            <a:pPr lvl="0" rtl="0">
              <a:buNone/>
            </a:pPr>
            <a:r>
              <a:rPr lang="pl" sz="3600" b="1" dirty="0">
                <a:solidFill>
                  <a:srgbClr val="85200C"/>
                </a:solidFill>
              </a:rPr>
              <a:t>Cele projektu</a:t>
            </a:r>
          </a:p>
        </p:txBody>
      </p:sp>
      <p:pic>
        <p:nvPicPr>
          <p:cNvPr id="84" name="Shape 84"/>
          <p:cNvPicPr preferRelativeResize="0"/>
          <p:nvPr/>
        </p:nvPicPr>
        <p:blipFill>
          <a:blip r:embed="rId3"/>
          <a:stretch>
            <a:fillRect/>
          </a:stretch>
        </p:blipFill>
        <p:spPr>
          <a:xfrm>
            <a:off x="638175" y="123825"/>
            <a:ext cx="2505150" cy="13552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anim calcmode="lin" valueType="num">
                                      <p:cBhvr>
                                        <p:cTn id="8" dur="1000" fill="hold"/>
                                        <p:tgtEl>
                                          <p:spTgt spid="83"/>
                                        </p:tgtEl>
                                        <p:attrNameLst>
                                          <p:attrName>ppt_x</p:attrName>
                                        </p:attrNameLst>
                                      </p:cBhvr>
                                      <p:tavLst>
                                        <p:tav tm="0">
                                          <p:val>
                                            <p:strVal val="#ppt_x"/>
                                          </p:val>
                                        </p:tav>
                                        <p:tav tm="100000">
                                          <p:val>
                                            <p:strVal val="#ppt_x"/>
                                          </p:val>
                                        </p:tav>
                                      </p:tavLst>
                                    </p:anim>
                                    <p:anim calcmode="lin" valueType="num">
                                      <p:cBhvr>
                                        <p:cTn id="9" dur="1000" fill="hold"/>
                                        <p:tgtEl>
                                          <p:spTgt spid="83"/>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fade">
                                      <p:cBhvr>
                                        <p:cTn id="13" dur="1000"/>
                                        <p:tgtEl>
                                          <p:spTgt spid="81"/>
                                        </p:tgtEl>
                                      </p:cBhvr>
                                    </p:animEffect>
                                    <p:anim calcmode="lin" valueType="num">
                                      <p:cBhvr>
                                        <p:cTn id="14" dur="1000" fill="hold"/>
                                        <p:tgtEl>
                                          <p:spTgt spid="81"/>
                                        </p:tgtEl>
                                        <p:attrNameLst>
                                          <p:attrName>ppt_x</p:attrName>
                                        </p:attrNameLst>
                                      </p:cBhvr>
                                      <p:tavLst>
                                        <p:tav tm="0">
                                          <p:val>
                                            <p:strVal val="#ppt_x"/>
                                          </p:val>
                                        </p:tav>
                                        <p:tav tm="100000">
                                          <p:val>
                                            <p:strVal val="#ppt_x"/>
                                          </p:val>
                                        </p:tav>
                                      </p:tavLst>
                                    </p:anim>
                                    <p:anim calcmode="lin" valueType="num">
                                      <p:cBhvr>
                                        <p:cTn id="15"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ctrTitle"/>
          </p:nvPr>
        </p:nvSpPr>
        <p:spPr>
          <a:xfrm>
            <a:off x="685800" y="153953"/>
            <a:ext cx="7772400" cy="1079400"/>
          </a:xfrm>
          <a:prstGeom prst="rect">
            <a:avLst/>
          </a:prstGeom>
        </p:spPr>
        <p:txBody>
          <a:bodyPr lIns="91425" tIns="91425" rIns="91425" bIns="91425" anchor="b" anchorCtr="0">
            <a:noAutofit/>
          </a:bodyPr>
          <a:lstStyle/>
          <a:p>
            <a:pPr>
              <a:buNone/>
            </a:pPr>
            <a:r>
              <a:rPr lang="pl" dirty="0">
                <a:solidFill>
                  <a:srgbClr val="85200C"/>
                </a:solidFill>
              </a:rPr>
              <a:t>Działania w projekcie</a:t>
            </a:r>
          </a:p>
        </p:txBody>
      </p:sp>
      <p:sp>
        <p:nvSpPr>
          <p:cNvPr id="90" name="Shape 90"/>
          <p:cNvSpPr txBox="1">
            <a:spLocks noGrp="1"/>
          </p:cNvSpPr>
          <p:nvPr>
            <p:ph type="subTitle" idx="1"/>
          </p:nvPr>
        </p:nvSpPr>
        <p:spPr>
          <a:xfrm>
            <a:off x="89600" y="1233350"/>
            <a:ext cx="9570600" cy="2938800"/>
          </a:xfrm>
          <a:prstGeom prst="rect">
            <a:avLst/>
          </a:prstGeom>
        </p:spPr>
        <p:txBody>
          <a:bodyPr lIns="91425" tIns="91425" rIns="91425" bIns="91425" anchor="t" anchorCtr="0">
            <a:noAutofit/>
          </a:bodyPr>
          <a:lstStyle/>
          <a:p>
            <a:pPr lvl="0" algn="l" rtl="0">
              <a:buClr>
                <a:schemeClr val="dk1"/>
              </a:buClr>
              <a:buSzPct val="61111"/>
              <a:buFont typeface="Arial"/>
              <a:buNone/>
            </a:pPr>
            <a:r>
              <a:rPr lang="pl" sz="1800" b="1" dirty="0">
                <a:solidFill>
                  <a:srgbClr val="A61C00"/>
                </a:solidFill>
              </a:rPr>
              <a:t>Prowadzenie badań i analiz</a:t>
            </a:r>
          </a:p>
          <a:p>
            <a:endParaRPr lang="pl" sz="1800" b="1" dirty="0">
              <a:solidFill>
                <a:srgbClr val="A61C00"/>
              </a:solidFill>
            </a:endParaRPr>
          </a:p>
          <a:p>
            <a:pPr marL="457200" lvl="0" indent="-342900" algn="l" rtl="0">
              <a:buClr>
                <a:srgbClr val="A61C00"/>
              </a:buClr>
              <a:buSzPct val="100000"/>
              <a:buFont typeface="Arial"/>
              <a:buChar char="●"/>
            </a:pPr>
            <a:r>
              <a:rPr lang="pl" sz="1800" b="1" dirty="0">
                <a:solidFill>
                  <a:srgbClr val="A61C00"/>
                </a:solidFill>
              </a:rPr>
              <a:t>wyniki egzaminów maturalnych</a:t>
            </a:r>
          </a:p>
          <a:p>
            <a:pPr marL="457200" lvl="0" indent="-342900" algn="l" rtl="0">
              <a:lnSpc>
                <a:spcPct val="115000"/>
              </a:lnSpc>
              <a:buClr>
                <a:srgbClr val="A61C00"/>
              </a:buClr>
              <a:buSzPct val="100000"/>
              <a:buFont typeface="Arial"/>
              <a:buChar char="●"/>
            </a:pPr>
            <a:r>
              <a:rPr lang="pl" sz="1800" b="1" dirty="0">
                <a:solidFill>
                  <a:srgbClr val="A61C00"/>
                </a:solidFill>
              </a:rPr>
              <a:t>sposoby przygotowania uczniów </a:t>
            </a:r>
          </a:p>
          <a:p>
            <a:pPr marL="457200" lvl="0" indent="-342900" algn="l" rtl="0">
              <a:lnSpc>
                <a:spcPct val="115000"/>
              </a:lnSpc>
              <a:buClr>
                <a:srgbClr val="A61C00"/>
              </a:buClr>
              <a:buSzPct val="100000"/>
              <a:buFont typeface="Arial"/>
              <a:buChar char="●"/>
            </a:pPr>
            <a:r>
              <a:rPr lang="pl" sz="1800" b="1" dirty="0">
                <a:solidFill>
                  <a:srgbClr val="A61C00"/>
                </a:solidFill>
              </a:rPr>
              <a:t>do egzaminów maturalnych </a:t>
            </a:r>
          </a:p>
          <a:p>
            <a:pPr marL="457200" lvl="0" indent="-342900" algn="l" rtl="0">
              <a:lnSpc>
                <a:spcPct val="115000"/>
              </a:lnSpc>
              <a:buClr>
                <a:srgbClr val="A61C00"/>
              </a:buClr>
              <a:buSzPct val="100000"/>
              <a:buFont typeface="Arial"/>
              <a:buChar char="●"/>
            </a:pPr>
            <a:r>
              <a:rPr lang="pl" sz="1800" b="1" dirty="0">
                <a:solidFill>
                  <a:srgbClr val="A61C00"/>
                </a:solidFill>
              </a:rPr>
              <a:t>edukacja dla  zrównoważonego rozwoju</a:t>
            </a:r>
          </a:p>
          <a:p>
            <a:pPr marL="457200" lvl="0" indent="-342900" algn="l" rtl="0">
              <a:lnSpc>
                <a:spcPct val="115000"/>
              </a:lnSpc>
              <a:buClr>
                <a:srgbClr val="A61C00"/>
              </a:buClr>
              <a:buSzPct val="100000"/>
              <a:buFont typeface="Arial"/>
              <a:buChar char="●"/>
            </a:pPr>
            <a:r>
              <a:rPr lang="pl" sz="1800" b="1" dirty="0">
                <a:solidFill>
                  <a:srgbClr val="A61C00"/>
                </a:solidFill>
              </a:rPr>
              <a:t>metody nauczania</a:t>
            </a:r>
          </a:p>
          <a:p>
            <a:pPr marL="457200" lvl="0" indent="-342900" algn="l" rtl="0">
              <a:lnSpc>
                <a:spcPct val="115000"/>
              </a:lnSpc>
              <a:buClr>
                <a:srgbClr val="A61C00"/>
              </a:buClr>
              <a:buSzPct val="100000"/>
              <a:buFont typeface="Arial"/>
              <a:buChar char="●"/>
            </a:pPr>
            <a:r>
              <a:rPr lang="pl" sz="1800" b="1" dirty="0">
                <a:solidFill>
                  <a:srgbClr val="A61C00"/>
                </a:solidFill>
              </a:rPr>
              <a:t>analiza potrzeb uczniów</a:t>
            </a:r>
          </a:p>
          <a:p>
            <a:endParaRPr lang="pl" sz="1800" b="1" dirty="0">
              <a:solidFill>
                <a:srgbClr val="A61C00"/>
              </a:solidFill>
            </a:endParaRPr>
          </a:p>
        </p:txBody>
      </p:sp>
      <p:pic>
        <p:nvPicPr>
          <p:cNvPr id="91" name="Shape 91"/>
          <p:cNvPicPr preferRelativeResize="0"/>
          <p:nvPr/>
        </p:nvPicPr>
        <p:blipFill>
          <a:blip r:embed="rId3"/>
          <a:stretch>
            <a:fillRect/>
          </a:stretch>
        </p:blipFill>
        <p:spPr>
          <a:xfrm>
            <a:off x="5894200" y="1233350"/>
            <a:ext cx="2938828" cy="2938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1000"/>
                                        <p:tgtEl>
                                          <p:spTgt spid="89"/>
                                        </p:tgtEl>
                                      </p:cBhvr>
                                    </p:animEffect>
                                    <p:anim calcmode="lin" valueType="num">
                                      <p:cBhvr>
                                        <p:cTn id="8" dur="1000" fill="hold"/>
                                        <p:tgtEl>
                                          <p:spTgt spid="89"/>
                                        </p:tgtEl>
                                        <p:attrNameLst>
                                          <p:attrName>ppt_x</p:attrName>
                                        </p:attrNameLst>
                                      </p:cBhvr>
                                      <p:tavLst>
                                        <p:tav tm="0">
                                          <p:val>
                                            <p:strVal val="#ppt_x"/>
                                          </p:val>
                                        </p:tav>
                                        <p:tav tm="100000">
                                          <p:val>
                                            <p:strVal val="#ppt_x"/>
                                          </p:val>
                                        </p:tav>
                                      </p:tavLst>
                                    </p:anim>
                                    <p:anim calcmode="lin" valueType="num">
                                      <p:cBhvr>
                                        <p:cTn id="9" dur="1000" fill="hold"/>
                                        <p:tgtEl>
                                          <p:spTgt spid="8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1"/>
                                        </p:tgtEl>
                                        <p:attrNameLst>
                                          <p:attrName>style.visibility</p:attrName>
                                        </p:attrNameLst>
                                      </p:cBhvr>
                                      <p:to>
                                        <p:strVal val="visible"/>
                                      </p:to>
                                    </p:set>
                                    <p:animEffect transition="in" filter="fade">
                                      <p:cBhvr>
                                        <p:cTn id="13" dur="1000"/>
                                        <p:tgtEl>
                                          <p:spTgt spid="91"/>
                                        </p:tgtEl>
                                      </p:cBhvr>
                                    </p:animEffect>
                                    <p:anim calcmode="lin" valueType="num">
                                      <p:cBhvr>
                                        <p:cTn id="14" dur="1000" fill="hold"/>
                                        <p:tgtEl>
                                          <p:spTgt spid="91"/>
                                        </p:tgtEl>
                                        <p:attrNameLst>
                                          <p:attrName>ppt_x</p:attrName>
                                        </p:attrNameLst>
                                      </p:cBhvr>
                                      <p:tavLst>
                                        <p:tav tm="0">
                                          <p:val>
                                            <p:strVal val="#ppt_x"/>
                                          </p:val>
                                        </p:tav>
                                        <p:tav tm="100000">
                                          <p:val>
                                            <p:strVal val="#ppt_x"/>
                                          </p:val>
                                        </p:tav>
                                      </p:tavLst>
                                    </p:anim>
                                    <p:anim calcmode="lin" valueType="num">
                                      <p:cBhvr>
                                        <p:cTn id="15" dur="1000" fill="hold"/>
                                        <p:tgtEl>
                                          <p:spTgt spid="91"/>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90">
                                            <p:txEl>
                                              <p:pRg st="0" end="0"/>
                                            </p:txEl>
                                          </p:spTgt>
                                        </p:tgtEl>
                                        <p:attrNameLst>
                                          <p:attrName>style.visibility</p:attrName>
                                        </p:attrNameLst>
                                      </p:cBhvr>
                                      <p:to>
                                        <p:strVal val="visible"/>
                                      </p:to>
                                    </p:set>
                                    <p:animEffect transition="in" filter="fade">
                                      <p:cBhvr>
                                        <p:cTn id="18" dur="1000"/>
                                        <p:tgtEl>
                                          <p:spTgt spid="90">
                                            <p:txEl>
                                              <p:pRg st="0" end="0"/>
                                            </p:txEl>
                                          </p:spTgt>
                                        </p:tgtEl>
                                      </p:cBhvr>
                                    </p:animEffect>
                                    <p:anim calcmode="lin" valueType="num">
                                      <p:cBhvr>
                                        <p:cTn id="19" dur="1000" fill="hold"/>
                                        <p:tgtEl>
                                          <p:spTgt spid="90">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90">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90">
                                            <p:txEl>
                                              <p:pRg st="2" end="2"/>
                                            </p:txEl>
                                          </p:spTgt>
                                        </p:tgtEl>
                                        <p:attrNameLst>
                                          <p:attrName>style.visibility</p:attrName>
                                        </p:attrNameLst>
                                      </p:cBhvr>
                                      <p:to>
                                        <p:strVal val="visible"/>
                                      </p:to>
                                    </p:set>
                                    <p:animEffect transition="in" filter="fade">
                                      <p:cBhvr>
                                        <p:cTn id="24" dur="1000"/>
                                        <p:tgtEl>
                                          <p:spTgt spid="90">
                                            <p:txEl>
                                              <p:pRg st="2" end="2"/>
                                            </p:txEl>
                                          </p:spTgt>
                                        </p:tgtEl>
                                      </p:cBhvr>
                                    </p:animEffect>
                                    <p:anim calcmode="lin" valueType="num">
                                      <p:cBhvr>
                                        <p:cTn id="25" dur="1000" fill="hold"/>
                                        <p:tgtEl>
                                          <p:spTgt spid="90">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90">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90">
                                            <p:txEl>
                                              <p:pRg st="3" end="3"/>
                                            </p:txEl>
                                          </p:spTgt>
                                        </p:tgtEl>
                                        <p:attrNameLst>
                                          <p:attrName>style.visibility</p:attrName>
                                        </p:attrNameLst>
                                      </p:cBhvr>
                                      <p:to>
                                        <p:strVal val="visible"/>
                                      </p:to>
                                    </p:set>
                                    <p:animEffect transition="in" filter="fade">
                                      <p:cBhvr>
                                        <p:cTn id="29" dur="1000"/>
                                        <p:tgtEl>
                                          <p:spTgt spid="90">
                                            <p:txEl>
                                              <p:pRg st="3" end="3"/>
                                            </p:txEl>
                                          </p:spTgt>
                                        </p:tgtEl>
                                      </p:cBhvr>
                                    </p:animEffect>
                                    <p:anim calcmode="lin" valueType="num">
                                      <p:cBhvr>
                                        <p:cTn id="30" dur="1000" fill="hold"/>
                                        <p:tgtEl>
                                          <p:spTgt spid="90">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90">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90">
                                            <p:txEl>
                                              <p:pRg st="4" end="4"/>
                                            </p:txEl>
                                          </p:spTgt>
                                        </p:tgtEl>
                                        <p:attrNameLst>
                                          <p:attrName>style.visibility</p:attrName>
                                        </p:attrNameLst>
                                      </p:cBhvr>
                                      <p:to>
                                        <p:strVal val="visible"/>
                                      </p:to>
                                    </p:set>
                                    <p:animEffect transition="in" filter="fade">
                                      <p:cBhvr>
                                        <p:cTn id="34" dur="1000"/>
                                        <p:tgtEl>
                                          <p:spTgt spid="90">
                                            <p:txEl>
                                              <p:pRg st="4" end="4"/>
                                            </p:txEl>
                                          </p:spTgt>
                                        </p:tgtEl>
                                      </p:cBhvr>
                                    </p:animEffect>
                                    <p:anim calcmode="lin" valueType="num">
                                      <p:cBhvr>
                                        <p:cTn id="35" dur="1000" fill="hold"/>
                                        <p:tgtEl>
                                          <p:spTgt spid="90">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90">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90">
                                            <p:txEl>
                                              <p:pRg st="5" end="5"/>
                                            </p:txEl>
                                          </p:spTgt>
                                        </p:tgtEl>
                                        <p:attrNameLst>
                                          <p:attrName>style.visibility</p:attrName>
                                        </p:attrNameLst>
                                      </p:cBhvr>
                                      <p:to>
                                        <p:strVal val="visible"/>
                                      </p:to>
                                    </p:set>
                                    <p:animEffect transition="in" filter="fade">
                                      <p:cBhvr>
                                        <p:cTn id="39" dur="1000"/>
                                        <p:tgtEl>
                                          <p:spTgt spid="90">
                                            <p:txEl>
                                              <p:pRg st="5" end="5"/>
                                            </p:txEl>
                                          </p:spTgt>
                                        </p:tgtEl>
                                      </p:cBhvr>
                                    </p:animEffect>
                                    <p:anim calcmode="lin" valueType="num">
                                      <p:cBhvr>
                                        <p:cTn id="40" dur="1000" fill="hold"/>
                                        <p:tgtEl>
                                          <p:spTgt spid="90">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90">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90">
                                            <p:txEl>
                                              <p:pRg st="6" end="6"/>
                                            </p:txEl>
                                          </p:spTgt>
                                        </p:tgtEl>
                                        <p:attrNameLst>
                                          <p:attrName>style.visibility</p:attrName>
                                        </p:attrNameLst>
                                      </p:cBhvr>
                                      <p:to>
                                        <p:strVal val="visible"/>
                                      </p:to>
                                    </p:set>
                                    <p:animEffect transition="in" filter="fade">
                                      <p:cBhvr>
                                        <p:cTn id="44" dur="1000"/>
                                        <p:tgtEl>
                                          <p:spTgt spid="90">
                                            <p:txEl>
                                              <p:pRg st="6" end="6"/>
                                            </p:txEl>
                                          </p:spTgt>
                                        </p:tgtEl>
                                      </p:cBhvr>
                                    </p:animEffect>
                                    <p:anim calcmode="lin" valueType="num">
                                      <p:cBhvr>
                                        <p:cTn id="45" dur="1000" fill="hold"/>
                                        <p:tgtEl>
                                          <p:spTgt spid="90">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90">
                                            <p:txEl>
                                              <p:pRg st="6" end="6"/>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90">
                                            <p:txEl>
                                              <p:pRg st="7" end="7"/>
                                            </p:txEl>
                                          </p:spTgt>
                                        </p:tgtEl>
                                        <p:attrNameLst>
                                          <p:attrName>style.visibility</p:attrName>
                                        </p:attrNameLst>
                                      </p:cBhvr>
                                      <p:to>
                                        <p:strVal val="visible"/>
                                      </p:to>
                                    </p:set>
                                    <p:animEffect transition="in" filter="fade">
                                      <p:cBhvr>
                                        <p:cTn id="49" dur="1000"/>
                                        <p:tgtEl>
                                          <p:spTgt spid="90">
                                            <p:txEl>
                                              <p:pRg st="7" end="7"/>
                                            </p:txEl>
                                          </p:spTgt>
                                        </p:tgtEl>
                                      </p:cBhvr>
                                    </p:animEffect>
                                    <p:anim calcmode="lin" valueType="num">
                                      <p:cBhvr>
                                        <p:cTn id="50" dur="1000" fill="hold"/>
                                        <p:tgtEl>
                                          <p:spTgt spid="90">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90">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367275" y="149075"/>
            <a:ext cx="6084900" cy="729000"/>
          </a:xfrm>
          <a:prstGeom prst="rect">
            <a:avLst/>
          </a:prstGeom>
        </p:spPr>
        <p:txBody>
          <a:bodyPr lIns="91425" tIns="91425" rIns="91425" bIns="91425" anchor="b" anchorCtr="0">
            <a:noAutofit/>
          </a:bodyPr>
          <a:lstStyle/>
          <a:p>
            <a:pPr lvl="0" rtl="0">
              <a:buNone/>
            </a:pPr>
            <a:r>
              <a:rPr lang="pl" sz="4000" dirty="0">
                <a:solidFill>
                  <a:srgbClr val="85200C"/>
                </a:solidFill>
              </a:rPr>
              <a:t>Działania w projekcie</a:t>
            </a:r>
          </a:p>
        </p:txBody>
      </p:sp>
      <p:sp>
        <p:nvSpPr>
          <p:cNvPr id="97" name="Shape 97"/>
          <p:cNvSpPr txBox="1">
            <a:spLocks noGrp="1"/>
          </p:cNvSpPr>
          <p:nvPr>
            <p:ph type="subTitle" idx="1"/>
          </p:nvPr>
        </p:nvSpPr>
        <p:spPr>
          <a:xfrm>
            <a:off x="9493750" y="3070872"/>
            <a:ext cx="538199" cy="434999"/>
          </a:xfrm>
          <a:prstGeom prst="rect">
            <a:avLst/>
          </a:prstGeom>
        </p:spPr>
        <p:txBody>
          <a:bodyPr lIns="91425" tIns="91425" rIns="91425" bIns="91425" anchor="t" anchorCtr="0">
            <a:noAutofit/>
          </a:bodyPr>
          <a:lstStyle/>
          <a:p>
            <a:endParaRPr dirty="0"/>
          </a:p>
        </p:txBody>
      </p:sp>
      <p:sp>
        <p:nvSpPr>
          <p:cNvPr id="98" name="Shape 98"/>
          <p:cNvSpPr txBox="1"/>
          <p:nvPr/>
        </p:nvSpPr>
        <p:spPr>
          <a:xfrm>
            <a:off x="6026375" y="3160575"/>
            <a:ext cx="3044999" cy="1074900"/>
          </a:xfrm>
          <a:prstGeom prst="rect">
            <a:avLst/>
          </a:prstGeom>
        </p:spPr>
        <p:txBody>
          <a:bodyPr lIns="91425" tIns="91425" rIns="91425" bIns="91425" anchor="t" anchorCtr="0">
            <a:noAutofit/>
          </a:bodyPr>
          <a:lstStyle/>
          <a:p>
            <a:pPr>
              <a:buNone/>
            </a:pPr>
            <a:r>
              <a:rPr lang="pl" sz="3000" b="1" dirty="0">
                <a:solidFill>
                  <a:srgbClr val="C27BA0"/>
                </a:solidFill>
                <a:latin typeface="Courier New"/>
                <a:ea typeface="Courier New"/>
                <a:cs typeface="Courier New"/>
                <a:sym typeface="Courier New"/>
              </a:rPr>
              <a:t>kurs języka angielskiego</a:t>
            </a:r>
          </a:p>
        </p:txBody>
      </p:sp>
      <p:sp>
        <p:nvSpPr>
          <p:cNvPr id="99" name="Shape 99"/>
          <p:cNvSpPr txBox="1"/>
          <p:nvPr/>
        </p:nvSpPr>
        <p:spPr>
          <a:xfrm>
            <a:off x="177225" y="1064275"/>
            <a:ext cx="3429000" cy="1074900"/>
          </a:xfrm>
          <a:prstGeom prst="rect">
            <a:avLst/>
          </a:prstGeom>
        </p:spPr>
        <p:txBody>
          <a:bodyPr lIns="91425" tIns="91425" rIns="91425" bIns="91425" anchor="t" anchorCtr="0">
            <a:noAutofit/>
          </a:bodyPr>
          <a:lstStyle/>
          <a:p>
            <a:pPr>
              <a:buNone/>
            </a:pPr>
            <a:r>
              <a:rPr lang="pl" sz="3000" b="1" dirty="0">
                <a:solidFill>
                  <a:srgbClr val="0000FF"/>
                </a:solidFill>
                <a:latin typeface="Courier New"/>
                <a:ea typeface="Courier New"/>
                <a:cs typeface="Courier New"/>
                <a:sym typeface="Courier New"/>
              </a:rPr>
              <a:t>spotkania partnerów</a:t>
            </a:r>
          </a:p>
        </p:txBody>
      </p:sp>
      <p:sp>
        <p:nvSpPr>
          <p:cNvPr id="100" name="Shape 100"/>
          <p:cNvSpPr txBox="1"/>
          <p:nvPr/>
        </p:nvSpPr>
        <p:spPr>
          <a:xfrm>
            <a:off x="6026375" y="2085450"/>
            <a:ext cx="2541599" cy="972600"/>
          </a:xfrm>
          <a:prstGeom prst="rect">
            <a:avLst/>
          </a:prstGeom>
        </p:spPr>
        <p:txBody>
          <a:bodyPr lIns="91425" tIns="91425" rIns="91425" bIns="91425" anchor="t" anchorCtr="0">
            <a:noAutofit/>
          </a:bodyPr>
          <a:lstStyle/>
          <a:p>
            <a:pPr>
              <a:buNone/>
            </a:pPr>
            <a:r>
              <a:rPr lang="pl" sz="2800" b="1" dirty="0">
                <a:solidFill>
                  <a:srgbClr val="1C4587"/>
                </a:solidFill>
                <a:latin typeface="Courier New"/>
                <a:ea typeface="Courier New"/>
                <a:cs typeface="Courier New"/>
                <a:sym typeface="Courier New"/>
              </a:rPr>
              <a:t>obserwacje lekcji</a:t>
            </a:r>
          </a:p>
        </p:txBody>
      </p:sp>
      <p:sp>
        <p:nvSpPr>
          <p:cNvPr id="101" name="Shape 101"/>
          <p:cNvSpPr txBox="1"/>
          <p:nvPr/>
        </p:nvSpPr>
        <p:spPr>
          <a:xfrm rot="5400000">
            <a:off x="7324925" y="1324424"/>
            <a:ext cx="2354099" cy="1138799"/>
          </a:xfrm>
          <a:prstGeom prst="rect">
            <a:avLst/>
          </a:prstGeom>
        </p:spPr>
        <p:txBody>
          <a:bodyPr lIns="91425" tIns="91425" rIns="91425" bIns="91425" anchor="t" anchorCtr="0">
            <a:noAutofit/>
          </a:bodyPr>
          <a:lstStyle/>
          <a:p>
            <a:pPr>
              <a:buNone/>
            </a:pPr>
            <a:r>
              <a:rPr lang="pl" sz="3600" b="1" dirty="0">
                <a:solidFill>
                  <a:srgbClr val="FF00FF"/>
                </a:solidFill>
              </a:rPr>
              <a:t>warsztaty </a:t>
            </a:r>
          </a:p>
        </p:txBody>
      </p:sp>
      <p:sp>
        <p:nvSpPr>
          <p:cNvPr id="102" name="Shape 102"/>
          <p:cNvSpPr txBox="1"/>
          <p:nvPr/>
        </p:nvSpPr>
        <p:spPr>
          <a:xfrm rot="5400000">
            <a:off x="4695724" y="2910975"/>
            <a:ext cx="1906500" cy="754799"/>
          </a:xfrm>
          <a:prstGeom prst="rect">
            <a:avLst/>
          </a:prstGeom>
        </p:spPr>
        <p:txBody>
          <a:bodyPr lIns="91425" tIns="91425" rIns="91425" bIns="91425" anchor="t" anchorCtr="0">
            <a:noAutofit/>
          </a:bodyPr>
          <a:lstStyle/>
          <a:p>
            <a:pPr lvl="0" rtl="0">
              <a:buNone/>
            </a:pPr>
            <a:r>
              <a:rPr lang="pl" sz="3600" b="1" dirty="0">
                <a:solidFill>
                  <a:srgbClr val="6AA84F"/>
                </a:solidFill>
                <a:latin typeface="Courier New"/>
                <a:ea typeface="Courier New"/>
                <a:cs typeface="Courier New"/>
                <a:sym typeface="Courier New"/>
              </a:rPr>
              <a:t>ulotka</a:t>
            </a:r>
          </a:p>
          <a:p>
            <a:endParaRPr lang="pl" sz="3600" b="1" dirty="0">
              <a:solidFill>
                <a:srgbClr val="6AA84F"/>
              </a:solidFill>
              <a:latin typeface="Courier New"/>
              <a:ea typeface="Courier New"/>
              <a:cs typeface="Courier New"/>
              <a:sym typeface="Courier New"/>
            </a:endParaRPr>
          </a:p>
        </p:txBody>
      </p:sp>
      <p:sp>
        <p:nvSpPr>
          <p:cNvPr id="103" name="Shape 103"/>
          <p:cNvSpPr txBox="1"/>
          <p:nvPr/>
        </p:nvSpPr>
        <p:spPr>
          <a:xfrm>
            <a:off x="3207325" y="1011900"/>
            <a:ext cx="4439700" cy="754799"/>
          </a:xfrm>
          <a:prstGeom prst="rect">
            <a:avLst/>
          </a:prstGeom>
        </p:spPr>
        <p:txBody>
          <a:bodyPr lIns="91425" tIns="91425" rIns="91425" bIns="91425" anchor="t" anchorCtr="0">
            <a:noAutofit/>
          </a:bodyPr>
          <a:lstStyle/>
          <a:p>
            <a:pPr>
              <a:buNone/>
            </a:pPr>
            <a:r>
              <a:rPr lang="pl" sz="3600" b="1" dirty="0">
                <a:solidFill>
                  <a:srgbClr val="E69138"/>
                </a:solidFill>
                <a:latin typeface="Courier New"/>
                <a:ea typeface="Courier New"/>
                <a:cs typeface="Courier New"/>
                <a:sym typeface="Courier New"/>
              </a:rPr>
              <a:t>Letnia Akademia</a:t>
            </a:r>
          </a:p>
        </p:txBody>
      </p:sp>
      <p:sp>
        <p:nvSpPr>
          <p:cNvPr id="104" name="Shape 104"/>
          <p:cNvSpPr txBox="1"/>
          <p:nvPr/>
        </p:nvSpPr>
        <p:spPr>
          <a:xfrm>
            <a:off x="76800" y="3269025"/>
            <a:ext cx="5124299" cy="972600"/>
          </a:xfrm>
          <a:prstGeom prst="rect">
            <a:avLst/>
          </a:prstGeom>
        </p:spPr>
        <p:txBody>
          <a:bodyPr lIns="91425" tIns="91425" rIns="91425" bIns="91425" anchor="t" anchorCtr="0">
            <a:noAutofit/>
          </a:bodyPr>
          <a:lstStyle/>
          <a:p>
            <a:pPr>
              <a:buNone/>
            </a:pPr>
            <a:r>
              <a:rPr lang="pl" sz="2800" b="1" dirty="0">
                <a:solidFill>
                  <a:srgbClr val="18D31A"/>
                </a:solidFill>
                <a:latin typeface="Courier New"/>
                <a:ea typeface="Courier New"/>
                <a:cs typeface="Courier New"/>
                <a:sym typeface="Courier New"/>
              </a:rPr>
              <a:t>Przewodnik “Współpraca szkoła / rodzic” </a:t>
            </a:r>
          </a:p>
        </p:txBody>
      </p:sp>
      <p:sp>
        <p:nvSpPr>
          <p:cNvPr id="105" name="Shape 105"/>
          <p:cNvSpPr txBox="1"/>
          <p:nvPr/>
        </p:nvSpPr>
        <p:spPr>
          <a:xfrm>
            <a:off x="1362425" y="1796725"/>
            <a:ext cx="4299299" cy="754799"/>
          </a:xfrm>
          <a:prstGeom prst="rect">
            <a:avLst/>
          </a:prstGeom>
        </p:spPr>
        <p:txBody>
          <a:bodyPr lIns="91425" tIns="91425" rIns="91425" bIns="91425" anchor="t" anchorCtr="0">
            <a:noAutofit/>
          </a:bodyPr>
          <a:lstStyle/>
          <a:p>
            <a:pPr lvl="0" rtl="0">
              <a:buNone/>
            </a:pPr>
            <a:r>
              <a:rPr lang="pl" sz="4800" b="1" dirty="0">
                <a:solidFill>
                  <a:srgbClr val="FF0000"/>
                </a:solidFill>
                <a:latin typeface="Courier New"/>
                <a:ea typeface="Courier New"/>
                <a:cs typeface="Courier New"/>
                <a:sym typeface="Courier New"/>
              </a:rPr>
              <a:t>konferencja</a:t>
            </a:r>
          </a:p>
          <a:p>
            <a:endParaRPr lang="pl" sz="4800" b="1" dirty="0">
              <a:solidFill>
                <a:srgbClr val="FF0000"/>
              </a:solidFill>
              <a:latin typeface="Courier New"/>
              <a:ea typeface="Courier New"/>
              <a:cs typeface="Courier New"/>
              <a:sym typeface="Courier New"/>
            </a:endParaRPr>
          </a:p>
        </p:txBody>
      </p:sp>
      <p:pic>
        <p:nvPicPr>
          <p:cNvPr id="106" name="Shape 106"/>
          <p:cNvPicPr preferRelativeResize="0"/>
          <p:nvPr/>
        </p:nvPicPr>
        <p:blipFill>
          <a:blip r:embed="rId3"/>
          <a:stretch>
            <a:fillRect/>
          </a:stretch>
        </p:blipFill>
        <p:spPr>
          <a:xfrm>
            <a:off x="3140625" y="2730822"/>
            <a:ext cx="538200" cy="538200"/>
          </a:xfrm>
          <a:prstGeom prst="rect">
            <a:avLst/>
          </a:prstGeom>
        </p:spPr>
      </p:pic>
      <p:pic>
        <p:nvPicPr>
          <p:cNvPr id="107" name="Shape 107"/>
          <p:cNvPicPr preferRelativeResize="0"/>
          <p:nvPr/>
        </p:nvPicPr>
        <p:blipFill>
          <a:blip r:embed="rId4"/>
          <a:stretch>
            <a:fillRect/>
          </a:stretch>
        </p:blipFill>
        <p:spPr>
          <a:xfrm>
            <a:off x="1009674" y="2730825"/>
            <a:ext cx="538200" cy="538200"/>
          </a:xfrm>
          <a:prstGeom prst="rect">
            <a:avLst/>
          </a:prstGeom>
        </p:spPr>
      </p:pic>
      <p:sp>
        <p:nvSpPr>
          <p:cNvPr id="108" name="Shape 108"/>
          <p:cNvSpPr txBox="1"/>
          <p:nvPr/>
        </p:nvSpPr>
        <p:spPr>
          <a:xfrm rot="5400000">
            <a:off x="6489800" y="958424"/>
            <a:ext cx="2785499" cy="1088400"/>
          </a:xfrm>
          <a:prstGeom prst="rect">
            <a:avLst/>
          </a:prstGeom>
        </p:spPr>
        <p:txBody>
          <a:bodyPr lIns="91425" tIns="91425" rIns="91425" bIns="91425" anchor="t" anchorCtr="0">
            <a:noAutofit/>
          </a:bodyPr>
          <a:lstStyle/>
          <a:p>
            <a:pPr>
              <a:buNone/>
            </a:pPr>
            <a:r>
              <a:rPr lang="pl" sz="2400" b="1" dirty="0">
                <a:solidFill>
                  <a:srgbClr val="FF0000"/>
                </a:solidFill>
              </a:rPr>
              <a:t>wymiana doświadczeń</a:t>
            </a: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1600"/>
                                        <p:tgtEl>
                                          <p:spTgt spid="96"/>
                                        </p:tgtEl>
                                      </p:cBhvr>
                                    </p:animEffect>
                                    <p:anim calcmode="lin" valueType="num">
                                      <p:cBhvr>
                                        <p:cTn id="8" dur="1600" fill="hold"/>
                                        <p:tgtEl>
                                          <p:spTgt spid="96"/>
                                        </p:tgtEl>
                                        <p:attrNameLst>
                                          <p:attrName>ppt_x</p:attrName>
                                        </p:attrNameLst>
                                      </p:cBhvr>
                                      <p:tavLst>
                                        <p:tav tm="0">
                                          <p:val>
                                            <p:strVal val="#ppt_x"/>
                                          </p:val>
                                        </p:tav>
                                        <p:tav tm="100000">
                                          <p:val>
                                            <p:strVal val="#ppt_x"/>
                                          </p:val>
                                        </p:tav>
                                      </p:tavLst>
                                    </p:anim>
                                    <p:anim calcmode="lin" valueType="num">
                                      <p:cBhvr>
                                        <p:cTn id="9" dur="1600" fill="hold"/>
                                        <p:tgtEl>
                                          <p:spTgt spid="96"/>
                                        </p:tgtEl>
                                        <p:attrNameLst>
                                          <p:attrName>ppt_y</p:attrName>
                                        </p:attrNameLst>
                                      </p:cBhvr>
                                      <p:tavLst>
                                        <p:tav tm="0">
                                          <p:val>
                                            <p:strVal val="#ppt_y+.1"/>
                                          </p:val>
                                        </p:tav>
                                        <p:tav tm="100000">
                                          <p:val>
                                            <p:strVal val="#ppt_y"/>
                                          </p:val>
                                        </p:tav>
                                      </p:tavLst>
                                    </p:anim>
                                  </p:childTnLst>
                                </p:cTn>
                              </p:par>
                            </p:childTnLst>
                          </p:cTn>
                        </p:par>
                        <p:par>
                          <p:cTn id="10" fill="hold">
                            <p:stCondLst>
                              <p:cond delay="1600"/>
                            </p:stCondLst>
                            <p:childTnLst>
                              <p:par>
                                <p:cTn id="11" presetID="42" presetClass="entr" presetSubtype="0" fill="hold" grpId="0" nodeType="afterEffect">
                                  <p:stCondLst>
                                    <p:cond delay="400"/>
                                  </p:stCondLst>
                                  <p:childTnLst>
                                    <p:set>
                                      <p:cBhvr>
                                        <p:cTn id="12" dur="1" fill="hold">
                                          <p:stCondLst>
                                            <p:cond delay="0"/>
                                          </p:stCondLst>
                                        </p:cTn>
                                        <p:tgtEl>
                                          <p:spTgt spid="102"/>
                                        </p:tgtEl>
                                        <p:attrNameLst>
                                          <p:attrName>style.visibility</p:attrName>
                                        </p:attrNameLst>
                                      </p:cBhvr>
                                      <p:to>
                                        <p:strVal val="visible"/>
                                      </p:to>
                                    </p:set>
                                    <p:animEffect transition="in" filter="fade">
                                      <p:cBhvr>
                                        <p:cTn id="13" dur="1500"/>
                                        <p:tgtEl>
                                          <p:spTgt spid="102"/>
                                        </p:tgtEl>
                                      </p:cBhvr>
                                    </p:animEffect>
                                    <p:anim calcmode="lin" valueType="num">
                                      <p:cBhvr>
                                        <p:cTn id="14" dur="1500" fill="hold"/>
                                        <p:tgtEl>
                                          <p:spTgt spid="102"/>
                                        </p:tgtEl>
                                        <p:attrNameLst>
                                          <p:attrName>ppt_x</p:attrName>
                                        </p:attrNameLst>
                                      </p:cBhvr>
                                      <p:tavLst>
                                        <p:tav tm="0">
                                          <p:val>
                                            <p:strVal val="#ppt_x"/>
                                          </p:val>
                                        </p:tav>
                                        <p:tav tm="100000">
                                          <p:val>
                                            <p:strVal val="#ppt_x"/>
                                          </p:val>
                                        </p:tav>
                                      </p:tavLst>
                                    </p:anim>
                                    <p:anim calcmode="lin" valueType="num">
                                      <p:cBhvr>
                                        <p:cTn id="15" dur="1500" fill="hold"/>
                                        <p:tgtEl>
                                          <p:spTgt spid="102"/>
                                        </p:tgtEl>
                                        <p:attrNameLst>
                                          <p:attrName>ppt_y</p:attrName>
                                        </p:attrNameLst>
                                      </p:cBhvr>
                                      <p:tavLst>
                                        <p:tav tm="0">
                                          <p:val>
                                            <p:strVal val="#ppt_y+.1"/>
                                          </p:val>
                                        </p:tav>
                                        <p:tav tm="100000">
                                          <p:val>
                                            <p:strVal val="#ppt_y"/>
                                          </p:val>
                                        </p:tav>
                                      </p:tavLst>
                                    </p:anim>
                                  </p:childTnLst>
                                </p:cTn>
                              </p:par>
                            </p:childTnLst>
                          </p:cTn>
                        </p:par>
                        <p:par>
                          <p:cTn id="16" fill="hold">
                            <p:stCondLst>
                              <p:cond delay="3500"/>
                            </p:stCondLst>
                            <p:childTnLst>
                              <p:par>
                                <p:cTn id="17" presetID="42" presetClass="entr" presetSubtype="0" fill="hold" grpId="0" nodeType="afterEffect">
                                  <p:stCondLst>
                                    <p:cond delay="500"/>
                                  </p:stCondLst>
                                  <p:childTnLst>
                                    <p:set>
                                      <p:cBhvr>
                                        <p:cTn id="18" dur="1" fill="hold">
                                          <p:stCondLst>
                                            <p:cond delay="0"/>
                                          </p:stCondLst>
                                        </p:cTn>
                                        <p:tgtEl>
                                          <p:spTgt spid="104"/>
                                        </p:tgtEl>
                                        <p:attrNameLst>
                                          <p:attrName>style.visibility</p:attrName>
                                        </p:attrNameLst>
                                      </p:cBhvr>
                                      <p:to>
                                        <p:strVal val="visible"/>
                                      </p:to>
                                    </p:set>
                                    <p:animEffect transition="in" filter="fade">
                                      <p:cBhvr>
                                        <p:cTn id="19" dur="1600"/>
                                        <p:tgtEl>
                                          <p:spTgt spid="104"/>
                                        </p:tgtEl>
                                      </p:cBhvr>
                                    </p:animEffect>
                                    <p:anim calcmode="lin" valueType="num">
                                      <p:cBhvr>
                                        <p:cTn id="20" dur="1600" fill="hold"/>
                                        <p:tgtEl>
                                          <p:spTgt spid="104"/>
                                        </p:tgtEl>
                                        <p:attrNameLst>
                                          <p:attrName>ppt_x</p:attrName>
                                        </p:attrNameLst>
                                      </p:cBhvr>
                                      <p:tavLst>
                                        <p:tav tm="0">
                                          <p:val>
                                            <p:strVal val="#ppt_x"/>
                                          </p:val>
                                        </p:tav>
                                        <p:tav tm="100000">
                                          <p:val>
                                            <p:strVal val="#ppt_x"/>
                                          </p:val>
                                        </p:tav>
                                      </p:tavLst>
                                    </p:anim>
                                    <p:anim calcmode="lin" valueType="num">
                                      <p:cBhvr>
                                        <p:cTn id="21" dur="1600" fill="hold"/>
                                        <p:tgtEl>
                                          <p:spTgt spid="104"/>
                                        </p:tgtEl>
                                        <p:attrNameLst>
                                          <p:attrName>ppt_y</p:attrName>
                                        </p:attrNameLst>
                                      </p:cBhvr>
                                      <p:tavLst>
                                        <p:tav tm="0">
                                          <p:val>
                                            <p:strVal val="#ppt_y+.1"/>
                                          </p:val>
                                        </p:tav>
                                        <p:tav tm="100000">
                                          <p:val>
                                            <p:strVal val="#ppt_y"/>
                                          </p:val>
                                        </p:tav>
                                      </p:tavLst>
                                    </p:anim>
                                  </p:childTnLst>
                                </p:cTn>
                              </p:par>
                            </p:childTnLst>
                          </p:cTn>
                        </p:par>
                        <p:par>
                          <p:cTn id="22" fill="hold">
                            <p:stCondLst>
                              <p:cond delay="5600"/>
                            </p:stCondLst>
                            <p:childTnLst>
                              <p:par>
                                <p:cTn id="23" presetID="42" presetClass="entr" presetSubtype="0" fill="hold" grpId="0" nodeType="afterEffect">
                                  <p:stCondLst>
                                    <p:cond delay="0"/>
                                  </p:stCondLst>
                                  <p:childTnLst>
                                    <p:set>
                                      <p:cBhvr>
                                        <p:cTn id="24" dur="1" fill="hold">
                                          <p:stCondLst>
                                            <p:cond delay="0"/>
                                          </p:stCondLst>
                                        </p:cTn>
                                        <p:tgtEl>
                                          <p:spTgt spid="99"/>
                                        </p:tgtEl>
                                        <p:attrNameLst>
                                          <p:attrName>style.visibility</p:attrName>
                                        </p:attrNameLst>
                                      </p:cBhvr>
                                      <p:to>
                                        <p:strVal val="visible"/>
                                      </p:to>
                                    </p:set>
                                    <p:animEffect transition="in" filter="fade">
                                      <p:cBhvr>
                                        <p:cTn id="25" dur="1500"/>
                                        <p:tgtEl>
                                          <p:spTgt spid="99"/>
                                        </p:tgtEl>
                                      </p:cBhvr>
                                    </p:animEffect>
                                    <p:anim calcmode="lin" valueType="num">
                                      <p:cBhvr>
                                        <p:cTn id="26" dur="1500" fill="hold"/>
                                        <p:tgtEl>
                                          <p:spTgt spid="99"/>
                                        </p:tgtEl>
                                        <p:attrNameLst>
                                          <p:attrName>ppt_x</p:attrName>
                                        </p:attrNameLst>
                                      </p:cBhvr>
                                      <p:tavLst>
                                        <p:tav tm="0">
                                          <p:val>
                                            <p:strVal val="#ppt_x"/>
                                          </p:val>
                                        </p:tav>
                                        <p:tav tm="100000">
                                          <p:val>
                                            <p:strVal val="#ppt_x"/>
                                          </p:val>
                                        </p:tav>
                                      </p:tavLst>
                                    </p:anim>
                                    <p:anim calcmode="lin" valueType="num">
                                      <p:cBhvr>
                                        <p:cTn id="27" dur="1500" fill="hold"/>
                                        <p:tgtEl>
                                          <p:spTgt spid="99"/>
                                        </p:tgtEl>
                                        <p:attrNameLst>
                                          <p:attrName>ppt_y</p:attrName>
                                        </p:attrNameLst>
                                      </p:cBhvr>
                                      <p:tavLst>
                                        <p:tav tm="0">
                                          <p:val>
                                            <p:strVal val="#ppt_y+.1"/>
                                          </p:val>
                                        </p:tav>
                                        <p:tav tm="100000">
                                          <p:val>
                                            <p:strVal val="#ppt_y"/>
                                          </p:val>
                                        </p:tav>
                                      </p:tavLst>
                                    </p:anim>
                                  </p:childTnLst>
                                </p:cTn>
                              </p:par>
                            </p:childTnLst>
                          </p:cTn>
                        </p:par>
                        <p:par>
                          <p:cTn id="28" fill="hold">
                            <p:stCondLst>
                              <p:cond delay="7100"/>
                            </p:stCondLst>
                            <p:childTnLst>
                              <p:par>
                                <p:cTn id="29" presetID="42" presetClass="entr" presetSubtype="0" fill="hold" grpId="0" nodeType="after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fade">
                                      <p:cBhvr>
                                        <p:cTn id="31" dur="1700"/>
                                        <p:tgtEl>
                                          <p:spTgt spid="100"/>
                                        </p:tgtEl>
                                      </p:cBhvr>
                                    </p:animEffect>
                                    <p:anim calcmode="lin" valueType="num">
                                      <p:cBhvr>
                                        <p:cTn id="32" dur="1700" fill="hold"/>
                                        <p:tgtEl>
                                          <p:spTgt spid="100"/>
                                        </p:tgtEl>
                                        <p:attrNameLst>
                                          <p:attrName>ppt_x</p:attrName>
                                        </p:attrNameLst>
                                      </p:cBhvr>
                                      <p:tavLst>
                                        <p:tav tm="0">
                                          <p:val>
                                            <p:strVal val="#ppt_x"/>
                                          </p:val>
                                        </p:tav>
                                        <p:tav tm="100000">
                                          <p:val>
                                            <p:strVal val="#ppt_x"/>
                                          </p:val>
                                        </p:tav>
                                      </p:tavLst>
                                    </p:anim>
                                    <p:anim calcmode="lin" valueType="num">
                                      <p:cBhvr>
                                        <p:cTn id="33" dur="1700" fill="hold"/>
                                        <p:tgtEl>
                                          <p:spTgt spid="100"/>
                                        </p:tgtEl>
                                        <p:attrNameLst>
                                          <p:attrName>ppt_y</p:attrName>
                                        </p:attrNameLst>
                                      </p:cBhvr>
                                      <p:tavLst>
                                        <p:tav tm="0">
                                          <p:val>
                                            <p:strVal val="#ppt_y+.1"/>
                                          </p:val>
                                        </p:tav>
                                        <p:tav tm="100000">
                                          <p:val>
                                            <p:strVal val="#ppt_y"/>
                                          </p:val>
                                        </p:tav>
                                      </p:tavLst>
                                    </p:anim>
                                  </p:childTnLst>
                                </p:cTn>
                              </p:par>
                            </p:childTnLst>
                          </p:cTn>
                        </p:par>
                        <p:par>
                          <p:cTn id="34" fill="hold">
                            <p:stCondLst>
                              <p:cond delay="8800"/>
                            </p:stCondLst>
                            <p:childTnLst>
                              <p:par>
                                <p:cTn id="35" presetID="42" presetClass="entr" presetSubtype="0"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fade">
                                      <p:cBhvr>
                                        <p:cTn id="37" dur="1400"/>
                                        <p:tgtEl>
                                          <p:spTgt spid="108"/>
                                        </p:tgtEl>
                                      </p:cBhvr>
                                    </p:animEffect>
                                    <p:anim calcmode="lin" valueType="num">
                                      <p:cBhvr>
                                        <p:cTn id="38" dur="1400" fill="hold"/>
                                        <p:tgtEl>
                                          <p:spTgt spid="108"/>
                                        </p:tgtEl>
                                        <p:attrNameLst>
                                          <p:attrName>ppt_x</p:attrName>
                                        </p:attrNameLst>
                                      </p:cBhvr>
                                      <p:tavLst>
                                        <p:tav tm="0">
                                          <p:val>
                                            <p:strVal val="#ppt_x"/>
                                          </p:val>
                                        </p:tav>
                                        <p:tav tm="100000">
                                          <p:val>
                                            <p:strVal val="#ppt_x"/>
                                          </p:val>
                                        </p:tav>
                                      </p:tavLst>
                                    </p:anim>
                                    <p:anim calcmode="lin" valueType="num">
                                      <p:cBhvr>
                                        <p:cTn id="39" dur="1400" fill="hold"/>
                                        <p:tgtEl>
                                          <p:spTgt spid="108"/>
                                        </p:tgtEl>
                                        <p:attrNameLst>
                                          <p:attrName>ppt_y</p:attrName>
                                        </p:attrNameLst>
                                      </p:cBhvr>
                                      <p:tavLst>
                                        <p:tav tm="0">
                                          <p:val>
                                            <p:strVal val="#ppt_y+.1"/>
                                          </p:val>
                                        </p:tav>
                                        <p:tav tm="100000">
                                          <p:val>
                                            <p:strVal val="#ppt_y"/>
                                          </p:val>
                                        </p:tav>
                                      </p:tavLst>
                                    </p:anim>
                                  </p:childTnLst>
                                </p:cTn>
                              </p:par>
                            </p:childTnLst>
                          </p:cTn>
                        </p:par>
                        <p:par>
                          <p:cTn id="40" fill="hold">
                            <p:stCondLst>
                              <p:cond delay="10200"/>
                            </p:stCondLst>
                            <p:childTnLst>
                              <p:par>
                                <p:cTn id="41" presetID="42" presetClass="entr" presetSubtype="0" fill="hold" grpId="0" nodeType="afterEffect">
                                  <p:stCondLst>
                                    <p:cond delay="0"/>
                                  </p:stCondLst>
                                  <p:childTnLst>
                                    <p:set>
                                      <p:cBhvr>
                                        <p:cTn id="42" dur="1" fill="hold">
                                          <p:stCondLst>
                                            <p:cond delay="0"/>
                                          </p:stCondLst>
                                        </p:cTn>
                                        <p:tgtEl>
                                          <p:spTgt spid="98"/>
                                        </p:tgtEl>
                                        <p:attrNameLst>
                                          <p:attrName>style.visibility</p:attrName>
                                        </p:attrNameLst>
                                      </p:cBhvr>
                                      <p:to>
                                        <p:strVal val="visible"/>
                                      </p:to>
                                    </p:set>
                                    <p:animEffect transition="in" filter="fade">
                                      <p:cBhvr>
                                        <p:cTn id="43" dur="1600"/>
                                        <p:tgtEl>
                                          <p:spTgt spid="98"/>
                                        </p:tgtEl>
                                      </p:cBhvr>
                                    </p:animEffect>
                                    <p:anim calcmode="lin" valueType="num">
                                      <p:cBhvr>
                                        <p:cTn id="44" dur="1600" fill="hold"/>
                                        <p:tgtEl>
                                          <p:spTgt spid="98"/>
                                        </p:tgtEl>
                                        <p:attrNameLst>
                                          <p:attrName>ppt_x</p:attrName>
                                        </p:attrNameLst>
                                      </p:cBhvr>
                                      <p:tavLst>
                                        <p:tav tm="0">
                                          <p:val>
                                            <p:strVal val="#ppt_x"/>
                                          </p:val>
                                        </p:tav>
                                        <p:tav tm="100000">
                                          <p:val>
                                            <p:strVal val="#ppt_x"/>
                                          </p:val>
                                        </p:tav>
                                      </p:tavLst>
                                    </p:anim>
                                    <p:anim calcmode="lin" valueType="num">
                                      <p:cBhvr>
                                        <p:cTn id="45" dur="1600" fill="hold"/>
                                        <p:tgtEl>
                                          <p:spTgt spid="98"/>
                                        </p:tgtEl>
                                        <p:attrNameLst>
                                          <p:attrName>ppt_y</p:attrName>
                                        </p:attrNameLst>
                                      </p:cBhvr>
                                      <p:tavLst>
                                        <p:tav tm="0">
                                          <p:val>
                                            <p:strVal val="#ppt_y+.1"/>
                                          </p:val>
                                        </p:tav>
                                        <p:tav tm="100000">
                                          <p:val>
                                            <p:strVal val="#ppt_y"/>
                                          </p:val>
                                        </p:tav>
                                      </p:tavLst>
                                    </p:anim>
                                  </p:childTnLst>
                                </p:cTn>
                              </p:par>
                            </p:childTnLst>
                          </p:cTn>
                        </p:par>
                        <p:par>
                          <p:cTn id="46" fill="hold">
                            <p:stCondLst>
                              <p:cond delay="11800"/>
                            </p:stCondLst>
                            <p:childTnLst>
                              <p:par>
                                <p:cTn id="47" presetID="42" presetClass="entr" presetSubtype="0" fill="hold" grpId="0" nodeType="afterEffect">
                                  <p:stCondLst>
                                    <p:cond delay="700"/>
                                  </p:stCondLst>
                                  <p:childTnLst>
                                    <p:set>
                                      <p:cBhvr>
                                        <p:cTn id="48" dur="1" fill="hold">
                                          <p:stCondLst>
                                            <p:cond delay="0"/>
                                          </p:stCondLst>
                                        </p:cTn>
                                        <p:tgtEl>
                                          <p:spTgt spid="101"/>
                                        </p:tgtEl>
                                        <p:attrNameLst>
                                          <p:attrName>style.visibility</p:attrName>
                                        </p:attrNameLst>
                                      </p:cBhvr>
                                      <p:to>
                                        <p:strVal val="visible"/>
                                      </p:to>
                                    </p:set>
                                    <p:animEffect transition="in" filter="fade">
                                      <p:cBhvr>
                                        <p:cTn id="49" dur="1200"/>
                                        <p:tgtEl>
                                          <p:spTgt spid="101"/>
                                        </p:tgtEl>
                                      </p:cBhvr>
                                    </p:animEffect>
                                    <p:anim calcmode="lin" valueType="num">
                                      <p:cBhvr>
                                        <p:cTn id="50" dur="1200" fill="hold"/>
                                        <p:tgtEl>
                                          <p:spTgt spid="101"/>
                                        </p:tgtEl>
                                        <p:attrNameLst>
                                          <p:attrName>ppt_x</p:attrName>
                                        </p:attrNameLst>
                                      </p:cBhvr>
                                      <p:tavLst>
                                        <p:tav tm="0">
                                          <p:val>
                                            <p:strVal val="#ppt_x"/>
                                          </p:val>
                                        </p:tav>
                                        <p:tav tm="100000">
                                          <p:val>
                                            <p:strVal val="#ppt_x"/>
                                          </p:val>
                                        </p:tav>
                                      </p:tavLst>
                                    </p:anim>
                                    <p:anim calcmode="lin" valueType="num">
                                      <p:cBhvr>
                                        <p:cTn id="51" dur="1200" fill="hold"/>
                                        <p:tgtEl>
                                          <p:spTgt spid="101"/>
                                        </p:tgtEl>
                                        <p:attrNameLst>
                                          <p:attrName>ppt_y</p:attrName>
                                        </p:attrNameLst>
                                      </p:cBhvr>
                                      <p:tavLst>
                                        <p:tav tm="0">
                                          <p:val>
                                            <p:strVal val="#ppt_y+.1"/>
                                          </p:val>
                                        </p:tav>
                                        <p:tav tm="100000">
                                          <p:val>
                                            <p:strVal val="#ppt_y"/>
                                          </p:val>
                                        </p:tav>
                                      </p:tavLst>
                                    </p:anim>
                                  </p:childTnLst>
                                </p:cTn>
                              </p:par>
                            </p:childTnLst>
                          </p:cTn>
                        </p:par>
                        <p:par>
                          <p:cTn id="52" fill="hold">
                            <p:stCondLst>
                              <p:cond delay="13700"/>
                            </p:stCondLst>
                            <p:childTnLst>
                              <p:par>
                                <p:cTn id="53" presetID="42" presetClass="entr" presetSubtype="0" fill="hold" grpId="0" nodeType="afterEffect">
                                  <p:stCondLst>
                                    <p:cond delay="0"/>
                                  </p:stCondLst>
                                  <p:childTnLst>
                                    <p:set>
                                      <p:cBhvr>
                                        <p:cTn id="54" dur="1" fill="hold">
                                          <p:stCondLst>
                                            <p:cond delay="0"/>
                                          </p:stCondLst>
                                        </p:cTn>
                                        <p:tgtEl>
                                          <p:spTgt spid="103"/>
                                        </p:tgtEl>
                                        <p:attrNameLst>
                                          <p:attrName>style.visibility</p:attrName>
                                        </p:attrNameLst>
                                      </p:cBhvr>
                                      <p:to>
                                        <p:strVal val="visible"/>
                                      </p:to>
                                    </p:set>
                                    <p:animEffect transition="in" filter="fade">
                                      <p:cBhvr>
                                        <p:cTn id="55" dur="1500"/>
                                        <p:tgtEl>
                                          <p:spTgt spid="103"/>
                                        </p:tgtEl>
                                      </p:cBhvr>
                                    </p:animEffect>
                                    <p:anim calcmode="lin" valueType="num">
                                      <p:cBhvr>
                                        <p:cTn id="56" dur="1500" fill="hold"/>
                                        <p:tgtEl>
                                          <p:spTgt spid="103"/>
                                        </p:tgtEl>
                                        <p:attrNameLst>
                                          <p:attrName>ppt_x</p:attrName>
                                        </p:attrNameLst>
                                      </p:cBhvr>
                                      <p:tavLst>
                                        <p:tav tm="0">
                                          <p:val>
                                            <p:strVal val="#ppt_x"/>
                                          </p:val>
                                        </p:tav>
                                        <p:tav tm="100000">
                                          <p:val>
                                            <p:strVal val="#ppt_x"/>
                                          </p:val>
                                        </p:tav>
                                      </p:tavLst>
                                    </p:anim>
                                    <p:anim calcmode="lin" valueType="num">
                                      <p:cBhvr>
                                        <p:cTn id="57" dur="1500" fill="hold"/>
                                        <p:tgtEl>
                                          <p:spTgt spid="103"/>
                                        </p:tgtEl>
                                        <p:attrNameLst>
                                          <p:attrName>ppt_y</p:attrName>
                                        </p:attrNameLst>
                                      </p:cBhvr>
                                      <p:tavLst>
                                        <p:tav tm="0">
                                          <p:val>
                                            <p:strVal val="#ppt_y+.1"/>
                                          </p:val>
                                        </p:tav>
                                        <p:tav tm="100000">
                                          <p:val>
                                            <p:strVal val="#ppt_y"/>
                                          </p:val>
                                        </p:tav>
                                      </p:tavLst>
                                    </p:anim>
                                  </p:childTnLst>
                                </p:cTn>
                              </p:par>
                            </p:childTnLst>
                          </p:cTn>
                        </p:par>
                        <p:par>
                          <p:cTn id="58" fill="hold">
                            <p:stCondLst>
                              <p:cond delay="15200"/>
                            </p:stCondLst>
                            <p:childTnLst>
                              <p:par>
                                <p:cTn id="59" presetID="42" presetClass="entr" presetSubtype="0" fill="hold" nodeType="afterEffect">
                                  <p:stCondLst>
                                    <p:cond delay="0"/>
                                  </p:stCondLst>
                                  <p:childTnLst>
                                    <p:set>
                                      <p:cBhvr>
                                        <p:cTn id="60" dur="1" fill="hold">
                                          <p:stCondLst>
                                            <p:cond delay="0"/>
                                          </p:stCondLst>
                                        </p:cTn>
                                        <p:tgtEl>
                                          <p:spTgt spid="106"/>
                                        </p:tgtEl>
                                        <p:attrNameLst>
                                          <p:attrName>style.visibility</p:attrName>
                                        </p:attrNameLst>
                                      </p:cBhvr>
                                      <p:to>
                                        <p:strVal val="visible"/>
                                      </p:to>
                                    </p:set>
                                    <p:animEffect transition="in" filter="fade">
                                      <p:cBhvr>
                                        <p:cTn id="61" dur="1400"/>
                                        <p:tgtEl>
                                          <p:spTgt spid="106"/>
                                        </p:tgtEl>
                                      </p:cBhvr>
                                    </p:animEffect>
                                    <p:anim calcmode="lin" valueType="num">
                                      <p:cBhvr>
                                        <p:cTn id="62" dur="1400" fill="hold"/>
                                        <p:tgtEl>
                                          <p:spTgt spid="106"/>
                                        </p:tgtEl>
                                        <p:attrNameLst>
                                          <p:attrName>ppt_x</p:attrName>
                                        </p:attrNameLst>
                                      </p:cBhvr>
                                      <p:tavLst>
                                        <p:tav tm="0">
                                          <p:val>
                                            <p:strVal val="#ppt_x"/>
                                          </p:val>
                                        </p:tav>
                                        <p:tav tm="100000">
                                          <p:val>
                                            <p:strVal val="#ppt_x"/>
                                          </p:val>
                                        </p:tav>
                                      </p:tavLst>
                                    </p:anim>
                                    <p:anim calcmode="lin" valueType="num">
                                      <p:cBhvr>
                                        <p:cTn id="63" dur="1400" fill="hold"/>
                                        <p:tgtEl>
                                          <p:spTgt spid="106"/>
                                        </p:tgtEl>
                                        <p:attrNameLst>
                                          <p:attrName>ppt_y</p:attrName>
                                        </p:attrNameLst>
                                      </p:cBhvr>
                                      <p:tavLst>
                                        <p:tav tm="0">
                                          <p:val>
                                            <p:strVal val="#ppt_y+.1"/>
                                          </p:val>
                                        </p:tav>
                                        <p:tav tm="100000">
                                          <p:val>
                                            <p:strVal val="#ppt_y"/>
                                          </p:val>
                                        </p:tav>
                                      </p:tavLst>
                                    </p:anim>
                                  </p:childTnLst>
                                </p:cTn>
                              </p:par>
                            </p:childTnLst>
                          </p:cTn>
                        </p:par>
                        <p:par>
                          <p:cTn id="64" fill="hold">
                            <p:stCondLst>
                              <p:cond delay="16600"/>
                            </p:stCondLst>
                            <p:childTnLst>
                              <p:par>
                                <p:cTn id="65" presetID="42" presetClass="entr" presetSubtype="0" fill="hold" nodeType="afterEffect">
                                  <p:stCondLst>
                                    <p:cond delay="0"/>
                                  </p:stCondLst>
                                  <p:childTnLst>
                                    <p:set>
                                      <p:cBhvr>
                                        <p:cTn id="66" dur="1" fill="hold">
                                          <p:stCondLst>
                                            <p:cond delay="0"/>
                                          </p:stCondLst>
                                        </p:cTn>
                                        <p:tgtEl>
                                          <p:spTgt spid="107"/>
                                        </p:tgtEl>
                                        <p:attrNameLst>
                                          <p:attrName>style.visibility</p:attrName>
                                        </p:attrNameLst>
                                      </p:cBhvr>
                                      <p:to>
                                        <p:strVal val="visible"/>
                                      </p:to>
                                    </p:set>
                                    <p:animEffect transition="in" filter="fade">
                                      <p:cBhvr>
                                        <p:cTn id="67" dur="1500"/>
                                        <p:tgtEl>
                                          <p:spTgt spid="107"/>
                                        </p:tgtEl>
                                      </p:cBhvr>
                                    </p:animEffect>
                                    <p:anim calcmode="lin" valueType="num">
                                      <p:cBhvr>
                                        <p:cTn id="68" dur="1500" fill="hold"/>
                                        <p:tgtEl>
                                          <p:spTgt spid="107"/>
                                        </p:tgtEl>
                                        <p:attrNameLst>
                                          <p:attrName>ppt_x</p:attrName>
                                        </p:attrNameLst>
                                      </p:cBhvr>
                                      <p:tavLst>
                                        <p:tav tm="0">
                                          <p:val>
                                            <p:strVal val="#ppt_x"/>
                                          </p:val>
                                        </p:tav>
                                        <p:tav tm="100000">
                                          <p:val>
                                            <p:strVal val="#ppt_x"/>
                                          </p:val>
                                        </p:tav>
                                      </p:tavLst>
                                    </p:anim>
                                    <p:anim calcmode="lin" valueType="num">
                                      <p:cBhvr>
                                        <p:cTn id="69" dur="1500" fill="hold"/>
                                        <p:tgtEl>
                                          <p:spTgt spid="107"/>
                                        </p:tgtEl>
                                        <p:attrNameLst>
                                          <p:attrName>ppt_y</p:attrName>
                                        </p:attrNameLst>
                                      </p:cBhvr>
                                      <p:tavLst>
                                        <p:tav tm="0">
                                          <p:val>
                                            <p:strVal val="#ppt_y+.1"/>
                                          </p:val>
                                        </p:tav>
                                        <p:tav tm="100000">
                                          <p:val>
                                            <p:strVal val="#ppt_y"/>
                                          </p:val>
                                        </p:tav>
                                      </p:tavLst>
                                    </p:anim>
                                  </p:childTnLst>
                                </p:cTn>
                              </p:par>
                            </p:childTnLst>
                          </p:cTn>
                        </p:par>
                        <p:par>
                          <p:cTn id="70" fill="hold">
                            <p:stCondLst>
                              <p:cond delay="18100"/>
                            </p:stCondLst>
                            <p:childTnLst>
                              <p:par>
                                <p:cTn id="71" presetID="42" presetClass="entr" presetSubtype="0" fill="hold" grpId="0" nodeType="afterEffect">
                                  <p:stCondLst>
                                    <p:cond delay="0"/>
                                  </p:stCondLst>
                                  <p:childTnLst>
                                    <p:set>
                                      <p:cBhvr>
                                        <p:cTn id="72" dur="1" fill="hold">
                                          <p:stCondLst>
                                            <p:cond delay="0"/>
                                          </p:stCondLst>
                                        </p:cTn>
                                        <p:tgtEl>
                                          <p:spTgt spid="105"/>
                                        </p:tgtEl>
                                        <p:attrNameLst>
                                          <p:attrName>style.visibility</p:attrName>
                                        </p:attrNameLst>
                                      </p:cBhvr>
                                      <p:to>
                                        <p:strVal val="visible"/>
                                      </p:to>
                                    </p:set>
                                    <p:animEffect transition="in" filter="fade">
                                      <p:cBhvr>
                                        <p:cTn id="73" dur="1900"/>
                                        <p:tgtEl>
                                          <p:spTgt spid="105"/>
                                        </p:tgtEl>
                                      </p:cBhvr>
                                    </p:animEffect>
                                    <p:anim calcmode="lin" valueType="num">
                                      <p:cBhvr>
                                        <p:cTn id="74" dur="1900" fill="hold"/>
                                        <p:tgtEl>
                                          <p:spTgt spid="105"/>
                                        </p:tgtEl>
                                        <p:attrNameLst>
                                          <p:attrName>ppt_x</p:attrName>
                                        </p:attrNameLst>
                                      </p:cBhvr>
                                      <p:tavLst>
                                        <p:tav tm="0">
                                          <p:val>
                                            <p:strVal val="#ppt_x"/>
                                          </p:val>
                                        </p:tav>
                                        <p:tav tm="100000">
                                          <p:val>
                                            <p:strVal val="#ppt_x"/>
                                          </p:val>
                                        </p:tav>
                                      </p:tavLst>
                                    </p:anim>
                                    <p:anim calcmode="lin" valueType="num">
                                      <p:cBhvr>
                                        <p:cTn id="75" dur="19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8" grpId="0"/>
      <p:bldP spid="99" grpId="0"/>
      <p:bldP spid="100" grpId="0"/>
      <p:bldP spid="101" grpId="0"/>
      <p:bldP spid="102" grpId="0"/>
      <p:bldP spid="103" grpId="0"/>
      <p:bldP spid="104" grpId="0"/>
      <p:bldP spid="105" grpId="0"/>
      <p:bldP spid="108" grpId="0"/>
    </p:bldLst>
  </p:timing>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TotalTime>
  <Words>4280</Words>
  <Application>Microsoft Office PowerPoint</Application>
  <PresentationFormat>Pokaz na ekranie (16:9)</PresentationFormat>
  <Paragraphs>330</Paragraphs>
  <Slides>34</Slides>
  <Notes>34</Notes>
  <HiddenSlides>0</HiddenSlides>
  <MMClips>0</MMClips>
  <ScaleCrop>false</ScaleCrop>
  <HeadingPairs>
    <vt:vector size="4" baseType="variant">
      <vt:variant>
        <vt:lpstr>Motyw</vt:lpstr>
      </vt:variant>
      <vt:variant>
        <vt:i4>1</vt:i4>
      </vt:variant>
      <vt:variant>
        <vt:lpstr>Tytuły slajdów</vt:lpstr>
      </vt:variant>
      <vt:variant>
        <vt:i4>34</vt:i4>
      </vt:variant>
    </vt:vector>
  </HeadingPairs>
  <TitlesOfParts>
    <vt:vector size="35" baseType="lpstr">
      <vt:lpstr>simple-light</vt:lpstr>
      <vt:lpstr>  COMENIUS REGIO   „Edukacja w regionach charakteryzujących się brakiem dostępu do infrastruktury i zawodów o wysokich kwalifikacjach w kontekście strategii „Europa 2020"” </vt:lpstr>
      <vt:lpstr>Prezentacja programu PowerPoint</vt:lpstr>
      <vt:lpstr>Prezentacja programu PowerPoint</vt:lpstr>
      <vt:lpstr>Prezentacja programu PowerPoint</vt:lpstr>
      <vt:lpstr>Prezentacja programu PowerPoint</vt:lpstr>
      <vt:lpstr>Cele projektu</vt:lpstr>
      <vt:lpstr> - Zdobycie wiedzy i doświadczenia związanych z partnerskim regionem,  - Wymiana doświadczeń,  - Podniesienie znajomości języka angielskiego wśród uczestników projektu,  - Wzmocnienie współpracy pomiędzy instytucjami zarządzającymi edukacją    i   szkołami, zarówno na szczeblu narodowym, jak i międzynarodowym,  - Budowanie przyjaźni i działanie w nowych inicjatywach europejskich. </vt:lpstr>
      <vt:lpstr>Działania w projekcie</vt:lpstr>
      <vt:lpstr>Działania w projekcie</vt:lpstr>
      <vt:lpstr>COMENIUS REGIO   „Edukacja w regionach charakteryzujących się brakiem dostępu do infrastruktury i zawodów o wysokich kwalifikacjach w kontekście strategii „Europa 2020"” </vt:lpstr>
      <vt:lpstr>COMENIUS REGIO   „Edukacja w regionach charakteryzujących się brakiem dostępu do infrastruktury i zawodów o wysokich kwalifikacjach w kontekście strategii „Europa 2020"” </vt:lpstr>
      <vt:lpstr>Prezentacja programu PowerPoint</vt:lpstr>
      <vt:lpstr>Badanie wyników nauczania oraz analiza krytyczna</vt:lpstr>
      <vt:lpstr>Ankiety</vt:lpstr>
      <vt:lpstr>Prezentacja programu PowerPoint</vt:lpstr>
      <vt:lpstr>Prezentacja programu PowerPoint</vt:lpstr>
      <vt:lpstr>Prezentacja programu PowerPoint</vt:lpstr>
      <vt:lpstr>Prezentacja programu PowerPoint</vt:lpstr>
      <vt:lpstr>Warsztaty dla uczniów  </vt:lpstr>
      <vt:lpstr>Warsztaty dla nauczycieli - Motywacja</vt:lpstr>
      <vt:lpstr>Kontakty z Rodzicami</vt:lpstr>
      <vt:lpstr>Produkty   Ulotka  Egzaminy i motywacja</vt:lpstr>
      <vt:lpstr>
 Produkty publikacja   “Współpraca rodzic -szkoła”</vt:lpstr>
      <vt:lpstr>Produkty publikacja “Współpraca rodzic-szkoła” </vt:lpstr>
      <vt:lpstr>Produkty  plakat Rodzicu! </vt:lpstr>
      <vt:lpstr>Prezentacja programu PowerPoint</vt:lpstr>
      <vt:lpstr>Produkty badanie sondażowe– zapotrzebowanie na zajęcia pozalekcyjne przygotowujace do egzaminu maturalnego</vt:lpstr>
      <vt:lpstr>Produkty badanie sondażowe– zapotrzebowanie na zajęcia pozalekcyjne przygotowujace do egzaminu maturalnego</vt:lpstr>
      <vt:lpstr>Produkty badanie – egzaminu maturalny oraz analiza wyników nauczania</vt:lpstr>
      <vt:lpstr>Kurs językowy dla uczestników projektu</vt:lpstr>
      <vt:lpstr>Korzyści dla wszystkich partnerów</vt:lpstr>
      <vt:lpstr>Co jeszcze zyskaliśmy</vt:lpstr>
      <vt:lpstr>Dyskusja podsumowująca prowadzi: Lucyna Legierska Zespół Poradni Pedagogiczno - Psychologicznych</vt:lpstr>
      <vt:lpstr>Dziękujemy za uwagę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COMENIUS REGIO   „Edukacja w regionach charakteryzujących się brakiem dostępu do infrastruktury i zawodów o wysokich kwalifikacjach w kontekście strategii „Europa 2020"”</dc:title>
  <dc:creator>zs</dc:creator>
  <cp:lastModifiedBy>P. Herrman</cp:lastModifiedBy>
  <cp:revision>18</cp:revision>
  <cp:lastPrinted>2014-04-04T11:04:29Z</cp:lastPrinted>
  <dcterms:modified xsi:type="dcterms:W3CDTF">2014-04-06T13:01:18Z</dcterms:modified>
</cp:coreProperties>
</file>