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0" r:id="rId5"/>
    <p:sldId id="261" r:id="rId6"/>
    <p:sldId id="263" r:id="rId7"/>
    <p:sldId id="266" r:id="rId8"/>
    <p:sldId id="267" r:id="rId9"/>
    <p:sldId id="268" r:id="rId10"/>
    <p:sldId id="265" r:id="rId11"/>
    <p:sldId id="269" r:id="rId12"/>
    <p:sldId id="270" r:id="rId13"/>
    <p:sldId id="271" r:id="rId14"/>
    <p:sldId id="272" r:id="rId15"/>
    <p:sldId id="273" r:id="rId16"/>
    <p:sldId id="274" r:id="rId17"/>
    <p:sldId id="276" r:id="rId18"/>
    <p:sldId id="277" r:id="rId19"/>
    <p:sldId id="278" r:id="rId20"/>
    <p:sldId id="280" r:id="rId21"/>
    <p:sldId id="281" r:id="rId22"/>
    <p:sldId id="282" r:id="rId23"/>
    <p:sldId id="283" r:id="rId24"/>
    <p:sldId id="275" r:id="rId25"/>
    <p:sldId id="279" r:id="rId2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52" autoAdjust="0"/>
    <p:restoredTop sz="94660"/>
  </p:normalViewPr>
  <p:slideViewPr>
    <p:cSldViewPr snapToGrid="0">
      <p:cViewPr>
        <p:scale>
          <a:sx n="122" d="100"/>
          <a:sy n="122" d="100"/>
        </p:scale>
        <p:origin x="-10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03CCC9A-2771-46A4-B2D7-1574BA43B4C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403CB410-0895-4C63-8CFD-214B1C6D9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6EF560AC-F6A7-40BA-9201-E62BBBB28B44}"/>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5" name="Symbol zastępczy stopki 4">
            <a:extLst>
              <a:ext uri="{FF2B5EF4-FFF2-40B4-BE49-F238E27FC236}">
                <a16:creationId xmlns:a16="http://schemas.microsoft.com/office/drawing/2014/main" xmlns="" id="{1DF76317-2593-485A-8AB1-042B4010850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1AEA480D-8E23-43E9-BCF6-171FF0EA28E2}"/>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380199660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18B0559-70F3-42A6-8758-47376CF5A47D}"/>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52F9D9FE-CCC9-4FF1-8A94-9C14E5BDD8A1}"/>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F9D1F718-0FEE-4CFB-A1EE-AE31F790F989}"/>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5" name="Symbol zastępczy stopki 4">
            <a:extLst>
              <a:ext uri="{FF2B5EF4-FFF2-40B4-BE49-F238E27FC236}">
                <a16:creationId xmlns:a16="http://schemas.microsoft.com/office/drawing/2014/main" xmlns="" id="{400611A7-D282-4E39-9137-1515DD54345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B1904E32-F9D3-4405-997F-049967341759}"/>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9828752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8440634C-895C-4A0A-8197-084AE3BD30A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442E6D9F-234E-4F98-A734-37A06BC5C717}"/>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4829217-97B3-4269-B422-82E40D78AE8B}"/>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5" name="Symbol zastępczy stopki 4">
            <a:extLst>
              <a:ext uri="{FF2B5EF4-FFF2-40B4-BE49-F238E27FC236}">
                <a16:creationId xmlns:a16="http://schemas.microsoft.com/office/drawing/2014/main" xmlns="" id="{993DCD99-955F-45D6-B48D-DF7BBCC9F2F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F08FB0A3-90BC-4CB4-AB2F-4AD46F205553}"/>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35964109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294F138-2D9A-43E7-AC4A-1E48DB5A10A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D68CA4E9-B7FE-4644-856C-ECF387E76A1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7F900377-D62F-4242-B87F-9B2A404E39F0}"/>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5" name="Symbol zastępczy stopki 4">
            <a:extLst>
              <a:ext uri="{FF2B5EF4-FFF2-40B4-BE49-F238E27FC236}">
                <a16:creationId xmlns:a16="http://schemas.microsoft.com/office/drawing/2014/main" xmlns="" id="{311F9921-1AE3-49C3-94FD-8531DBD5BEA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F4CD4F72-8955-481A-A62D-53F0F9ED147B}"/>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182389209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5CB44A6-5F85-4415-A6EB-5A676C73B50C}"/>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BEBF2B7B-F183-407A-8F50-3F990EBDB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B96C6592-1A4C-4783-9B50-878927593B9C}"/>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5" name="Symbol zastępczy stopki 4">
            <a:extLst>
              <a:ext uri="{FF2B5EF4-FFF2-40B4-BE49-F238E27FC236}">
                <a16:creationId xmlns:a16="http://schemas.microsoft.com/office/drawing/2014/main" xmlns="" id="{B1F05B2A-92FF-450E-9E3D-B23F1F0E41E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9E357C2E-5A87-4D93-88D2-86BE0B39C268}"/>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388890645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142F8D6-AA9F-4165-9C46-D0C5CA1618B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728B8A9B-D377-4CAA-9D42-F850CA4D477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FFFB1DBF-24CF-42C4-B78E-BF09DF1E6A6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3C0662EF-5DDD-4A56-BB0A-4C4806F74765}"/>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6" name="Symbol zastępczy stopki 5">
            <a:extLst>
              <a:ext uri="{FF2B5EF4-FFF2-40B4-BE49-F238E27FC236}">
                <a16:creationId xmlns:a16="http://schemas.microsoft.com/office/drawing/2014/main" xmlns="" id="{3979A84B-4663-4DFC-96FA-4F60C6920BF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3284E969-39AF-4E18-8836-0207338F6BDC}"/>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40123894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AD9F67D-EB16-4B66-B864-EE1F84A5C95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9E5BB9DE-E8D4-4EE5-B526-ED93B65954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68D02875-434F-4C03-9C73-B1A4EF4F9576}"/>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A637A128-5983-4B00-9AA0-88697DF57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60ADE3B8-B5F4-4CF6-BE3E-DCD05C3EE47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C9A5F484-6FE0-4D81-850D-D2B871E7806B}"/>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8" name="Symbol zastępczy stopki 7">
            <a:extLst>
              <a:ext uri="{FF2B5EF4-FFF2-40B4-BE49-F238E27FC236}">
                <a16:creationId xmlns:a16="http://schemas.microsoft.com/office/drawing/2014/main" xmlns="" id="{E2398A82-78A7-42F9-B01F-AC320E67393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FBAB28EB-3BAC-4352-ABC9-3E37C227F3CD}"/>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23258835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F429385-802A-43C0-AD14-3D315359751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ABB234F9-76B2-4B83-87B7-0922A8B09CD7}"/>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4" name="Symbol zastępczy stopki 3">
            <a:extLst>
              <a:ext uri="{FF2B5EF4-FFF2-40B4-BE49-F238E27FC236}">
                <a16:creationId xmlns:a16="http://schemas.microsoft.com/office/drawing/2014/main" xmlns="" id="{3F5A787C-4393-4710-BDB4-70DB337D366A}"/>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8FEE9B40-3EF6-47B7-BFE5-6950D54B0E19}"/>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276324466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F875DE64-EEBF-4764-A8B4-FC1E4A2B4077}"/>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3" name="Symbol zastępczy stopki 2">
            <a:extLst>
              <a:ext uri="{FF2B5EF4-FFF2-40B4-BE49-F238E27FC236}">
                <a16:creationId xmlns:a16="http://schemas.microsoft.com/office/drawing/2014/main" xmlns="" id="{C64B8E06-47BB-4869-941B-B272A34CEFC3}"/>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5F8BB111-ABEE-422B-8EB6-40667E338CB8}"/>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275780365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8622CF8-2B64-4CB5-AF70-D9C16FC7018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6C3790AB-947D-4AAE-B8FC-DE8A258F3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ADA3C671-C80E-4698-90D2-D32F85813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AA140BE6-0706-4BE7-9F4F-615D71AB5C18}"/>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6" name="Symbol zastępczy stopki 5">
            <a:extLst>
              <a:ext uri="{FF2B5EF4-FFF2-40B4-BE49-F238E27FC236}">
                <a16:creationId xmlns:a16="http://schemas.microsoft.com/office/drawing/2014/main" xmlns="" id="{0FB923BD-381A-4DB3-B28E-DD65B79FE61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3FF93A81-CC15-4763-B04E-13E50422D817}"/>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288961948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0CED899-AAD5-4E24-988A-915A549034E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8E732B2B-BEC3-4AE4-B9EC-4A31FB749A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5121A756-D818-4C7D-BC15-3B9A65A31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2C160407-2A9C-4807-A994-D501C0C2B54F}"/>
              </a:ext>
            </a:extLst>
          </p:cNvPr>
          <p:cNvSpPr>
            <a:spLocks noGrp="1"/>
          </p:cNvSpPr>
          <p:nvPr>
            <p:ph type="dt" sz="half" idx="10"/>
          </p:nvPr>
        </p:nvSpPr>
        <p:spPr/>
        <p:txBody>
          <a:bodyPr/>
          <a:lstStyle/>
          <a:p>
            <a:fld id="{CAB1BAA3-F2DB-4BAE-8E52-E106B09FFC08}" type="datetimeFigureOut">
              <a:rPr lang="pl-PL" smtClean="0"/>
              <a:t>16.11.2020</a:t>
            </a:fld>
            <a:endParaRPr lang="pl-PL"/>
          </a:p>
        </p:txBody>
      </p:sp>
      <p:sp>
        <p:nvSpPr>
          <p:cNvPr id="6" name="Symbol zastępczy stopki 5">
            <a:extLst>
              <a:ext uri="{FF2B5EF4-FFF2-40B4-BE49-F238E27FC236}">
                <a16:creationId xmlns:a16="http://schemas.microsoft.com/office/drawing/2014/main" xmlns="" id="{051F103A-BFE6-4B07-BA4E-94DDB233860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40EC452E-C255-474F-8ED0-DDE121E4271C}"/>
              </a:ext>
            </a:extLst>
          </p:cNvPr>
          <p:cNvSpPr>
            <a:spLocks noGrp="1"/>
          </p:cNvSpPr>
          <p:nvPr>
            <p:ph type="sldNum" sz="quarter" idx="12"/>
          </p:nvPr>
        </p:nvSpPr>
        <p:spPr/>
        <p:txBody>
          <a:bodyPr/>
          <a:lstStyle/>
          <a:p>
            <a:fld id="{1B581FE0-88BF-4E24-BE5C-38ED350FD163}" type="slidenum">
              <a:rPr lang="pl-PL" smtClean="0"/>
              <a:t>‹#›</a:t>
            </a:fld>
            <a:endParaRPr lang="pl-PL"/>
          </a:p>
        </p:txBody>
      </p:sp>
    </p:spTree>
    <p:extLst>
      <p:ext uri="{BB962C8B-B14F-4D97-AF65-F5344CB8AC3E}">
        <p14:creationId xmlns:p14="http://schemas.microsoft.com/office/powerpoint/2010/main" val="224894197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F093DD63-F1D2-4845-BEB6-1E7394576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928AA68F-7F30-4611-B2E4-A39998C52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B1BB35-6D1F-4350-A958-00FA20AC25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1BAA3-F2DB-4BAE-8E52-E106B09FFC08}" type="datetimeFigureOut">
              <a:rPr lang="pl-PL" smtClean="0"/>
              <a:t>16.11.2020</a:t>
            </a:fld>
            <a:endParaRPr lang="pl-PL"/>
          </a:p>
        </p:txBody>
      </p:sp>
      <p:sp>
        <p:nvSpPr>
          <p:cNvPr id="5" name="Symbol zastępczy stopki 4">
            <a:extLst>
              <a:ext uri="{FF2B5EF4-FFF2-40B4-BE49-F238E27FC236}">
                <a16:creationId xmlns:a16="http://schemas.microsoft.com/office/drawing/2014/main" xmlns="" id="{5FF71783-3451-4073-AE44-3FF5F1D6BD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78A10498-BD2A-40E0-A88A-D699959E2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81FE0-88BF-4E24-BE5C-38ED350FD163}" type="slidenum">
              <a:rPr lang="pl-PL" smtClean="0"/>
              <a:t>‹#›</a:t>
            </a:fld>
            <a:endParaRPr lang="pl-PL"/>
          </a:p>
        </p:txBody>
      </p:sp>
    </p:spTree>
    <p:extLst>
      <p:ext uri="{BB962C8B-B14F-4D97-AF65-F5344CB8AC3E}">
        <p14:creationId xmlns:p14="http://schemas.microsoft.com/office/powerpoint/2010/main" val="2488604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portal.abczdrowie.pl/jak-dobrze-opiekowac-sie-seniorem" TargetMode="External"/><Relationship Id="rId3" Type="http://schemas.openxmlformats.org/officeDocument/2006/relationships/hyperlink" Target="https://www.um.cieszyn.pl/%E2%80%9Epomagac-mozna-w-kazdym-wieku%E2%80%9D-czyli-wolontariat-dla-seniorow.html?fbclid=IwAR3HV_xVd8v4ru8SBto2HM-GIDu7fk2NU0lqRpVw0B9YJAhaU3HFE4Bz5JE" TargetMode="External"/><Relationship Id="rId7" Type="http://schemas.openxmlformats.org/officeDocument/2006/relationships/hyperlink" Target="https://www.medicover.pl/o-zdrowiu/koronawirus-a-sytuacja-seniorow,6805,n,192" TargetMode="External"/><Relationship Id="rId2" Type="http://schemas.openxmlformats.org/officeDocument/2006/relationships/hyperlink" Target="https://www.nowiny.pl/lifestyle/154379-na-czym-polega-praca-opiekuna-serniorow.html?fbclid=IwAR3vbhuPfdN0DcfGtc7weV6pWKQpEIwuywm6P0jB5iJKook2sUKbQplow7c" TargetMode="External"/><Relationship Id="rId1" Type="http://schemas.openxmlformats.org/officeDocument/2006/relationships/slideLayout" Target="../slideLayouts/slideLayout2.xml"/><Relationship Id="rId6" Type="http://schemas.openxmlformats.org/officeDocument/2006/relationships/hyperlink" Target="https://www.belchatow.pl/aktualnosci/7829-jak-dbac-o-seniorow-w-dobie-w-koronawirusa" TargetMode="External"/><Relationship Id="rId5" Type="http://schemas.openxmlformats.org/officeDocument/2006/relationships/hyperlink" Target="https://enelsenior.pl/osoby-starsze-jak-wlasciwie-o-nie-zadbac" TargetMode="External"/><Relationship Id="rId4" Type="http://schemas.openxmlformats.org/officeDocument/2006/relationships/hyperlink" Target="https://mdcare.pl/jak-powinna-wygladac-profesjonalna-opieka-nad-osobami-starszymi/?fbclid=IwAR234EvlV8wNSgmjPXSiWS8kQFwayCZNxwnZbSif1qTujiUf_oohg7Ku_ZU" TargetMode="External"/><Relationship Id="rId9" Type="http://schemas.openxmlformats.org/officeDocument/2006/relationships/hyperlink" Target="https://special.gazeta.pl/special/1,164510,23578335,jak-wspierac-swoich-starszych-bliskich-na-co-dzien-oto-8-porad.html?fbclid=IwAR1dJfKHMmjxUSYQ5bpRR4imUL24BY2zJpL33e0LwP-4ANl72BqdeTYLezQ"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xmlns="" id="{EE784A7D-9E34-474E-A0FC-FE20DC76C9F4}"/>
              </a:ext>
            </a:extLst>
          </p:cNvPr>
          <p:cNvPicPr>
            <a:picLocks noChangeAspect="1"/>
          </p:cNvPicPr>
          <p:nvPr/>
        </p:nvPicPr>
        <p:blipFill rotWithShape="1">
          <a:blip r:embed="rId2"/>
          <a:srcRect t="13306" b="24913"/>
          <a:stretch/>
        </p:blipFill>
        <p:spPr>
          <a:xfrm>
            <a:off x="20" y="206071"/>
            <a:ext cx="12191980" cy="4801868"/>
          </a:xfrm>
          <a:prstGeom prst="rect">
            <a:avLst/>
          </a:prstGeom>
        </p:spPr>
      </p:pic>
      <p:pic>
        <p:nvPicPr>
          <p:cNvPr id="74" name="Picture 68">
            <a:extLst>
              <a:ext uri="{FF2B5EF4-FFF2-40B4-BE49-F238E27FC236}">
                <a16:creationId xmlns:a16="http://schemas.microsoft.com/office/drawing/2014/main" xmlns="" id="{D266A5D8-E184-4E8F-9001-D6F41E3974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12191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75" name="Picture 70">
            <a:extLst>
              <a:ext uri="{FF2B5EF4-FFF2-40B4-BE49-F238E27FC236}">
                <a16:creationId xmlns:a16="http://schemas.microsoft.com/office/drawing/2014/main" xmlns="" id="{4EB1D02B-BBFA-4A97-A021-7816ECC3490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12195047"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73" name="Rectangle 72">
            <a:extLst>
              <a:ext uri="{FF2B5EF4-FFF2-40B4-BE49-F238E27FC236}">
                <a16:creationId xmlns:a16="http://schemas.microsoft.com/office/drawing/2014/main" xmlns="" id="{BDD7BED2-CC5E-4866-AC0C-DCF928AF8A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5390368"/>
            <a:ext cx="12188952"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6CB75899-E7B2-41E3-8473-91563E2063B8}"/>
              </a:ext>
            </a:extLst>
          </p:cNvPr>
          <p:cNvSpPr>
            <a:spLocks noGrp="1"/>
          </p:cNvSpPr>
          <p:nvPr>
            <p:ph type="ctrTitle"/>
          </p:nvPr>
        </p:nvSpPr>
        <p:spPr>
          <a:xfrm>
            <a:off x="804484" y="5566756"/>
            <a:ext cx="10592174" cy="656946"/>
          </a:xfrm>
        </p:spPr>
        <p:txBody>
          <a:bodyPr anchor="t">
            <a:normAutofit/>
          </a:bodyPr>
          <a:lstStyle/>
          <a:p>
            <a:pPr algn="l"/>
            <a:r>
              <a:rPr lang="pl-PL" sz="4000">
                <a:solidFill>
                  <a:srgbClr val="000000"/>
                </a:solidFill>
              </a:rPr>
              <a:t>Jak pomóc osobie starszej</a:t>
            </a:r>
          </a:p>
        </p:txBody>
      </p:sp>
      <p:sp>
        <p:nvSpPr>
          <p:cNvPr id="3" name="Podtytuł 2">
            <a:extLst>
              <a:ext uri="{FF2B5EF4-FFF2-40B4-BE49-F238E27FC236}">
                <a16:creationId xmlns:a16="http://schemas.microsoft.com/office/drawing/2014/main" xmlns="" id="{CF625577-2045-4B95-B161-DA9459266C9B}"/>
              </a:ext>
            </a:extLst>
          </p:cNvPr>
          <p:cNvSpPr>
            <a:spLocks noGrp="1"/>
          </p:cNvSpPr>
          <p:nvPr>
            <p:ph type="subTitle" idx="1"/>
          </p:nvPr>
        </p:nvSpPr>
        <p:spPr>
          <a:xfrm>
            <a:off x="804788" y="5082381"/>
            <a:ext cx="9416898" cy="484374"/>
          </a:xfrm>
        </p:spPr>
        <p:txBody>
          <a:bodyPr anchor="b">
            <a:normAutofit fontScale="92500" lnSpcReduction="20000"/>
          </a:bodyPr>
          <a:lstStyle/>
          <a:p>
            <a:pPr algn="l"/>
            <a:r>
              <a:rPr lang="pl-PL" sz="1800" dirty="0">
                <a:solidFill>
                  <a:srgbClr val="000000"/>
                </a:solidFill>
              </a:rPr>
              <a:t>Prezentacje wykonali: Aleks Pilch, Ania </a:t>
            </a:r>
            <a:r>
              <a:rPr lang="pl-PL" sz="1800" dirty="0" err="1">
                <a:solidFill>
                  <a:srgbClr val="000000"/>
                </a:solidFill>
              </a:rPr>
              <a:t>Szurman</a:t>
            </a:r>
            <a:r>
              <a:rPr lang="pl-PL" sz="1800" dirty="0">
                <a:solidFill>
                  <a:srgbClr val="000000"/>
                </a:solidFill>
              </a:rPr>
              <a:t>, Justyna Staś, Kamila Szczurek, Maria Sobkowicz, Maria Pieczonka, Natalia Szczotka, Ola Zając, Wiola Wójcik.</a:t>
            </a:r>
          </a:p>
        </p:txBody>
      </p:sp>
    </p:spTree>
    <p:extLst>
      <p:ext uri="{BB962C8B-B14F-4D97-AF65-F5344CB8AC3E}">
        <p14:creationId xmlns:p14="http://schemas.microsoft.com/office/powerpoint/2010/main" val="27941566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xmlns="" id="{194C54E3-4E3A-476F-BFF1-5F9D9799DB2B}"/>
              </a:ext>
            </a:extLst>
          </p:cNvPr>
          <p:cNvPicPr>
            <a:picLocks noChangeAspect="1"/>
          </p:cNvPicPr>
          <p:nvPr/>
        </p:nvPicPr>
        <p:blipFill rotWithShape="1">
          <a:blip r:embed="rId2"/>
          <a:srcRect b="5193"/>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Obraz 4">
            <a:extLst>
              <a:ext uri="{FF2B5EF4-FFF2-40B4-BE49-F238E27FC236}">
                <a16:creationId xmlns:a16="http://schemas.microsoft.com/office/drawing/2014/main" xmlns="" id="{5829CFC0-CD9C-41B0-BDD0-2849EF2BCDF6}"/>
              </a:ext>
            </a:extLst>
          </p:cNvPr>
          <p:cNvPicPr>
            <a:picLocks noChangeAspect="1"/>
          </p:cNvPicPr>
          <p:nvPr/>
        </p:nvPicPr>
        <p:blipFill rotWithShape="1">
          <a:blip r:embed="rId3"/>
          <a:srcRect l="9047" r="8640"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Obraz 5">
            <a:extLst>
              <a:ext uri="{FF2B5EF4-FFF2-40B4-BE49-F238E27FC236}">
                <a16:creationId xmlns:a16="http://schemas.microsoft.com/office/drawing/2014/main" xmlns="" id="{6AC1AFB7-2EB6-4D6F-AFE4-7E5FA8C7850B}"/>
              </a:ext>
            </a:extLst>
          </p:cNvPr>
          <p:cNvPicPr>
            <a:picLocks noChangeAspect="1"/>
          </p:cNvPicPr>
          <p:nvPr/>
        </p:nvPicPr>
        <p:blipFill rotWithShape="1">
          <a:blip r:embed="rId4"/>
          <a:srcRect r="2" b="883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xmlns=""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xmlns=""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xmlns="" id="{24FA419B-0D38-4F0C-841B-08B45CB28207}"/>
              </a:ext>
            </a:extLst>
          </p:cNvPr>
          <p:cNvSpPr>
            <a:spLocks noGrp="1"/>
          </p:cNvSpPr>
          <p:nvPr>
            <p:ph type="title"/>
          </p:nvPr>
        </p:nvSpPr>
        <p:spPr>
          <a:xfrm>
            <a:off x="448056" y="685800"/>
            <a:ext cx="2807208" cy="1325563"/>
          </a:xfrm>
        </p:spPr>
        <p:txBody>
          <a:bodyPr>
            <a:normAutofit/>
          </a:bodyPr>
          <a:lstStyle/>
          <a:p>
            <a:r>
              <a:rPr lang="pl-PL" sz="2800" dirty="0"/>
              <a:t>Sprzęt medyczny</a:t>
            </a:r>
          </a:p>
        </p:txBody>
      </p:sp>
      <p:sp>
        <p:nvSpPr>
          <p:cNvPr id="17" name="Rectangle 16">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xmlns="" id="{ECBC46B2-7F1E-484F-8CA7-DBE7CC10AE5E}"/>
              </a:ext>
            </a:extLst>
          </p:cNvPr>
          <p:cNvSpPr>
            <a:spLocks noGrp="1"/>
          </p:cNvSpPr>
          <p:nvPr>
            <p:ph idx="1"/>
          </p:nvPr>
        </p:nvSpPr>
        <p:spPr>
          <a:xfrm>
            <a:off x="448056" y="2258568"/>
            <a:ext cx="2807208" cy="4189258"/>
          </a:xfrm>
        </p:spPr>
        <p:txBody>
          <a:bodyPr>
            <a:normAutofit/>
          </a:bodyPr>
          <a:lstStyle/>
          <a:p>
            <a:pPr marL="0" indent="0" algn="ctr">
              <a:buNone/>
            </a:pPr>
            <a:r>
              <a:rPr lang="pl-PL" sz="1600" dirty="0"/>
              <a:t>Często bywa, że starsze osoby nie mają wystarczającej ilości pieniędzy na zakup nowego, niezbędnego dla ich funkcjonowania sprzętu medycznego. Co wtedy? W Internecie można znaleźć przeróżne strony, na których można takowy wypożyczyć za niższą opłatą. Przykładem takich stron jest : </a:t>
            </a:r>
          </a:p>
          <a:p>
            <a:r>
              <a:rPr lang="pl-PL" sz="1600" dirty="0"/>
              <a:t>https://www.brandvital.eu</a:t>
            </a:r>
          </a:p>
          <a:p>
            <a:r>
              <a:rPr lang="pl-PL" sz="1600" dirty="0"/>
              <a:t>https://www.med-studio.pl</a:t>
            </a:r>
          </a:p>
          <a:p>
            <a:pPr marL="0" indent="0">
              <a:buNone/>
            </a:pPr>
            <a:r>
              <a:rPr lang="pl-PL" sz="1600" dirty="0"/>
              <a:t>Do zaoferowania mają balkoniki, kule, łóżka rehabilitacyjne i wiele innych.</a:t>
            </a:r>
          </a:p>
          <a:p>
            <a:endParaRPr lang="pl-PL" sz="1400" dirty="0"/>
          </a:p>
        </p:txBody>
      </p:sp>
    </p:spTree>
    <p:extLst>
      <p:ext uri="{BB962C8B-B14F-4D97-AF65-F5344CB8AC3E}">
        <p14:creationId xmlns:p14="http://schemas.microsoft.com/office/powerpoint/2010/main" val="40886286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DA7FD3A-1B2C-4ABE-BFE5-D7A86BCDA8C4}"/>
              </a:ext>
            </a:extLst>
          </p:cNvPr>
          <p:cNvSpPr>
            <a:spLocks noGrp="1"/>
          </p:cNvSpPr>
          <p:nvPr>
            <p:ph type="title"/>
          </p:nvPr>
        </p:nvSpPr>
        <p:spPr>
          <a:xfrm>
            <a:off x="481013" y="3752849"/>
            <a:ext cx="3290887" cy="2452687"/>
          </a:xfrm>
        </p:spPr>
        <p:txBody>
          <a:bodyPr anchor="ctr">
            <a:normAutofit/>
          </a:bodyPr>
          <a:lstStyle/>
          <a:p>
            <a:pPr algn="ctr"/>
            <a:r>
              <a:rPr lang="pl-PL" sz="3600" dirty="0"/>
              <a:t>Pomaganie zaplanować dzień </a:t>
            </a:r>
            <a:br>
              <a:rPr lang="pl-PL" sz="3600" dirty="0"/>
            </a:br>
            <a:endParaRPr lang="pl-PL" sz="3600" dirty="0"/>
          </a:p>
        </p:txBody>
      </p:sp>
      <p:pic>
        <p:nvPicPr>
          <p:cNvPr id="4" name="Obraz 3" descr="Obraz zawierający osoba, mężczyzna, starsze, siedzi&#10;&#10;Opis wygenerowany automatycznie">
            <a:extLst>
              <a:ext uri="{FF2B5EF4-FFF2-40B4-BE49-F238E27FC236}">
                <a16:creationId xmlns:a16="http://schemas.microsoft.com/office/drawing/2014/main" xmlns="" id="{456F3099-6620-43BC-980B-F057B1FA4B53}"/>
              </a:ext>
            </a:extLst>
          </p:cNvPr>
          <p:cNvPicPr>
            <a:picLocks noChangeAspect="1"/>
          </p:cNvPicPr>
          <p:nvPr/>
        </p:nvPicPr>
        <p:blipFill rotWithShape="1">
          <a:blip r:embed="rId2"/>
          <a:srcRect t="11885" b="415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ymbol zastępczy zawartości 2">
            <a:extLst>
              <a:ext uri="{FF2B5EF4-FFF2-40B4-BE49-F238E27FC236}">
                <a16:creationId xmlns:a16="http://schemas.microsoft.com/office/drawing/2014/main" xmlns="" id="{26E91EF9-8A0B-467E-BED5-0B3F4D9971E2}"/>
              </a:ext>
            </a:extLst>
          </p:cNvPr>
          <p:cNvSpPr>
            <a:spLocks noGrp="1"/>
          </p:cNvSpPr>
          <p:nvPr>
            <p:ph idx="1"/>
          </p:nvPr>
        </p:nvSpPr>
        <p:spPr>
          <a:xfrm>
            <a:off x="4223982" y="3752850"/>
            <a:ext cx="7485413" cy="2452687"/>
          </a:xfrm>
        </p:spPr>
        <p:txBody>
          <a:bodyPr anchor="ctr">
            <a:normAutofit/>
          </a:bodyPr>
          <a:lstStyle/>
          <a:p>
            <a:pPr marL="0" indent="0">
              <a:buNone/>
            </a:pPr>
            <a:r>
              <a:rPr lang="pl-PL" sz="1800"/>
              <a:t>Zachowanie rutyny jest niezwykle istotne dla zdrowia psychicznego. Dlatego tak ważna okazuje się pomoc przy organizacji dnia - zaplanowanie zadań, pilnowanie godzin snu, spaceru, brania leków. To pomaga zadbać o zachowanie codziennych rytuałów oraz stwarza poczucie bezpieczeństwa. Regularność w wykonywaniu codziennych czynności jest też sprzyjająca dla opiekuna - pozwala wypracować najdogodniejszy system zadań.</a:t>
            </a:r>
          </a:p>
          <a:p>
            <a:endParaRPr lang="pl-PL" sz="1800"/>
          </a:p>
        </p:txBody>
      </p:sp>
    </p:spTree>
    <p:extLst>
      <p:ext uri="{BB962C8B-B14F-4D97-AF65-F5344CB8AC3E}">
        <p14:creationId xmlns:p14="http://schemas.microsoft.com/office/powerpoint/2010/main" val="88836985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Obraz 3" descr="Obraz zawierający żywność, trzymający, mężczyzna&#10;&#10;Opis wygenerowany automatycznie">
            <a:extLst>
              <a:ext uri="{FF2B5EF4-FFF2-40B4-BE49-F238E27FC236}">
                <a16:creationId xmlns:a16="http://schemas.microsoft.com/office/drawing/2014/main" xmlns="" id="{AE48E593-BC57-4981-BC7E-20BC469CF0A3}"/>
              </a:ext>
            </a:extLst>
          </p:cNvPr>
          <p:cNvPicPr>
            <a:picLocks noChangeAspect="1"/>
          </p:cNvPicPr>
          <p:nvPr/>
        </p:nvPicPr>
        <p:blipFill rotWithShape="1">
          <a:blip r:embed="rId2"/>
          <a:srcRect l="20053" r="21790"/>
          <a:stretch/>
        </p:blipFill>
        <p:spPr>
          <a:xfrm>
            <a:off x="6185051"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p:spPr>
      </p:pic>
      <p:pic>
        <p:nvPicPr>
          <p:cNvPr id="5" name="Obraz 4" descr="Obraz zawierający osoba, siedzi, mężczyzna, starsze&#10;&#10;Opis wygenerowany automatycznie">
            <a:extLst>
              <a:ext uri="{FF2B5EF4-FFF2-40B4-BE49-F238E27FC236}">
                <a16:creationId xmlns:a16="http://schemas.microsoft.com/office/drawing/2014/main" xmlns="" id="{291DB204-120B-47CE-BFF4-98440F8CA52A}"/>
              </a:ext>
            </a:extLst>
          </p:cNvPr>
          <p:cNvPicPr>
            <a:picLocks noChangeAspect="1"/>
          </p:cNvPicPr>
          <p:nvPr/>
        </p:nvPicPr>
        <p:blipFill rotWithShape="1">
          <a:blip r:embed="rId3"/>
          <a:srcRect l="18020"/>
          <a:stretch/>
        </p:blipFill>
        <p:spPr>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16" name="Freeform: Shape 15">
            <a:extLst>
              <a:ext uri="{FF2B5EF4-FFF2-40B4-BE49-F238E27FC236}">
                <a16:creationId xmlns:a16="http://schemas.microsoft.com/office/drawing/2014/main" xmlns="" id="{37FEB674-D811-4FFE-A878-29D0C0ED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xmlns="" id="{B30C9730-4AE5-493D-92C8-FF19F4952A52}"/>
              </a:ext>
            </a:extLst>
          </p:cNvPr>
          <p:cNvSpPr>
            <a:spLocks noGrp="1"/>
          </p:cNvSpPr>
          <p:nvPr>
            <p:ph type="title"/>
          </p:nvPr>
        </p:nvSpPr>
        <p:spPr>
          <a:xfrm>
            <a:off x="618064" y="2166721"/>
            <a:ext cx="3886199" cy="915035"/>
          </a:xfrm>
        </p:spPr>
        <p:txBody>
          <a:bodyPr>
            <a:normAutofit/>
          </a:bodyPr>
          <a:lstStyle/>
          <a:p>
            <a:r>
              <a:rPr lang="pl-PL" sz="2000" dirty="0"/>
              <a:t>Jak dbać o zdrowie osób starszych? </a:t>
            </a:r>
            <a:br>
              <a:rPr lang="pl-PL" sz="2000" dirty="0"/>
            </a:br>
            <a:endParaRPr lang="pl-PL" sz="2000" dirty="0"/>
          </a:p>
        </p:txBody>
      </p:sp>
      <p:sp>
        <p:nvSpPr>
          <p:cNvPr id="3" name="Symbol zastępczy zawartości 2">
            <a:extLst>
              <a:ext uri="{FF2B5EF4-FFF2-40B4-BE49-F238E27FC236}">
                <a16:creationId xmlns:a16="http://schemas.microsoft.com/office/drawing/2014/main" xmlns="" id="{D98FC423-5F56-4DEE-A4CB-F7DEE66F83BE}"/>
              </a:ext>
            </a:extLst>
          </p:cNvPr>
          <p:cNvSpPr>
            <a:spLocks noGrp="1"/>
          </p:cNvSpPr>
          <p:nvPr>
            <p:ph idx="1"/>
          </p:nvPr>
        </p:nvSpPr>
        <p:spPr>
          <a:xfrm>
            <a:off x="618064" y="3081756"/>
            <a:ext cx="4620544" cy="1775994"/>
          </a:xfrm>
        </p:spPr>
        <p:txBody>
          <a:bodyPr>
            <a:normAutofit/>
          </a:bodyPr>
          <a:lstStyle/>
          <a:p>
            <a:pPr marL="0" indent="0" algn="ctr">
              <a:buNone/>
            </a:pPr>
            <a:r>
              <a:rPr lang="pl-PL" sz="1700" dirty="0"/>
              <a:t>Starzenie się to najczęściej stopniowa utrata sprawności fizycznej, a często również psychicznej. Zwykle dochodzi do tego dodatkowe utrudnienie – </a:t>
            </a:r>
            <a:r>
              <a:rPr lang="pl-PL" sz="1700" dirty="0" err="1"/>
              <a:t>wielochorobowość</a:t>
            </a:r>
            <a:r>
              <a:rPr lang="pl-PL" sz="1700" dirty="0"/>
              <a:t>. Zawsze jednak można zapobiec wielu niekorzystnym zdarzeniom i zminimalizować wiele dolegliwości</a:t>
            </a:r>
          </a:p>
          <a:p>
            <a:endParaRPr lang="pl-PL" sz="1700" dirty="0"/>
          </a:p>
        </p:txBody>
      </p:sp>
    </p:spTree>
    <p:extLst>
      <p:ext uri="{BB962C8B-B14F-4D97-AF65-F5344CB8AC3E}">
        <p14:creationId xmlns:p14="http://schemas.microsoft.com/office/powerpoint/2010/main" val="178516344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4513F69C-3D6D-4E72-9289-5BC3584D6D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57B419EF-165E-4EED-BF9E-8A15FEA7720B}"/>
              </a:ext>
            </a:extLst>
          </p:cNvPr>
          <p:cNvSpPr>
            <a:spLocks noGrp="1"/>
          </p:cNvSpPr>
          <p:nvPr>
            <p:ph type="title"/>
          </p:nvPr>
        </p:nvSpPr>
        <p:spPr>
          <a:xfrm>
            <a:off x="7527223" y="557189"/>
            <a:ext cx="3826577" cy="1671566"/>
          </a:xfrm>
        </p:spPr>
        <p:txBody>
          <a:bodyPr>
            <a:normAutofit/>
          </a:bodyPr>
          <a:lstStyle/>
          <a:p>
            <a:r>
              <a:rPr lang="pl-PL" sz="3700" dirty="0"/>
              <a:t>Jak dbać o zdrowie osób starszych? </a:t>
            </a:r>
          </a:p>
        </p:txBody>
      </p:sp>
      <p:pic>
        <p:nvPicPr>
          <p:cNvPr id="8" name="Obraz 7">
            <a:extLst>
              <a:ext uri="{FF2B5EF4-FFF2-40B4-BE49-F238E27FC236}">
                <a16:creationId xmlns:a16="http://schemas.microsoft.com/office/drawing/2014/main" xmlns="" id="{2E9F5EBC-066D-4BF5-8694-C2AE0262254A}"/>
              </a:ext>
            </a:extLst>
          </p:cNvPr>
          <p:cNvPicPr>
            <a:picLocks noChangeAspect="1"/>
          </p:cNvPicPr>
          <p:nvPr/>
        </p:nvPicPr>
        <p:blipFill rotWithShape="1">
          <a:blip r:embed="rId2"/>
          <a:srcRect l="37528" r="2985" b="-1"/>
          <a:stretch/>
        </p:blipFill>
        <p:spPr>
          <a:xfrm>
            <a:off x="20" y="-1"/>
            <a:ext cx="3997732" cy="4469126"/>
          </a:xfrm>
          <a:prstGeom prst="rect">
            <a:avLst/>
          </a:prstGeom>
        </p:spPr>
      </p:pic>
      <p:pic>
        <p:nvPicPr>
          <p:cNvPr id="6" name="Obraz 5">
            <a:extLst>
              <a:ext uri="{FF2B5EF4-FFF2-40B4-BE49-F238E27FC236}">
                <a16:creationId xmlns:a16="http://schemas.microsoft.com/office/drawing/2014/main" xmlns="" id="{8F14E25C-EAF7-4FC8-88EF-99FE6D128A8F}"/>
              </a:ext>
            </a:extLst>
          </p:cNvPr>
          <p:cNvPicPr>
            <a:picLocks noChangeAspect="1"/>
          </p:cNvPicPr>
          <p:nvPr/>
        </p:nvPicPr>
        <p:blipFill rotWithShape="1">
          <a:blip r:embed="rId3"/>
          <a:srcRect l="9573" r="-3" b="-3"/>
          <a:stretch/>
        </p:blipFill>
        <p:spPr>
          <a:xfrm>
            <a:off x="4184069" y="-2"/>
            <a:ext cx="3027239" cy="2226220"/>
          </a:xfrm>
          <a:prstGeom prst="rect">
            <a:avLst/>
          </a:prstGeom>
        </p:spPr>
      </p:pic>
      <p:pic>
        <p:nvPicPr>
          <p:cNvPr id="7" name="Obraz 6">
            <a:extLst>
              <a:ext uri="{FF2B5EF4-FFF2-40B4-BE49-F238E27FC236}">
                <a16:creationId xmlns:a16="http://schemas.microsoft.com/office/drawing/2014/main" xmlns="" id="{18069FC3-EF0E-4DD3-8A4B-92F369A29489}"/>
              </a:ext>
            </a:extLst>
          </p:cNvPr>
          <p:cNvPicPr>
            <a:picLocks noChangeAspect="1"/>
          </p:cNvPicPr>
          <p:nvPr/>
        </p:nvPicPr>
        <p:blipFill rotWithShape="1">
          <a:blip r:embed="rId4"/>
          <a:srcRect r="-1" b="9666"/>
          <a:stretch/>
        </p:blipFill>
        <p:spPr>
          <a:xfrm>
            <a:off x="4184069" y="2406570"/>
            <a:ext cx="3027239" cy="2050948"/>
          </a:xfrm>
          <a:prstGeom prst="rect">
            <a:avLst/>
          </a:prstGeom>
        </p:spPr>
      </p:pic>
      <p:pic>
        <p:nvPicPr>
          <p:cNvPr id="5" name="Obraz 4">
            <a:extLst>
              <a:ext uri="{FF2B5EF4-FFF2-40B4-BE49-F238E27FC236}">
                <a16:creationId xmlns:a16="http://schemas.microsoft.com/office/drawing/2014/main" xmlns="" id="{F4654E12-CDA7-4E1F-9090-5FAA38ACEF6D}"/>
              </a:ext>
            </a:extLst>
          </p:cNvPr>
          <p:cNvPicPr>
            <a:picLocks noChangeAspect="1"/>
          </p:cNvPicPr>
          <p:nvPr/>
        </p:nvPicPr>
        <p:blipFill rotWithShape="1">
          <a:blip r:embed="rId5"/>
          <a:srcRect l="9497" r="3" b="3"/>
          <a:stretch/>
        </p:blipFill>
        <p:spPr>
          <a:xfrm>
            <a:off x="-3717" y="4638290"/>
            <a:ext cx="3020892" cy="2219710"/>
          </a:xfrm>
          <a:prstGeom prst="rect">
            <a:avLst/>
          </a:prstGeom>
        </p:spPr>
      </p:pic>
      <p:pic>
        <p:nvPicPr>
          <p:cNvPr id="4" name="Obraz 3">
            <a:extLst>
              <a:ext uri="{FF2B5EF4-FFF2-40B4-BE49-F238E27FC236}">
                <a16:creationId xmlns:a16="http://schemas.microsoft.com/office/drawing/2014/main" xmlns="" id="{613A13D3-2190-4EEF-BBE2-020F5A4927E1}"/>
              </a:ext>
            </a:extLst>
          </p:cNvPr>
          <p:cNvPicPr>
            <a:picLocks noChangeAspect="1"/>
          </p:cNvPicPr>
          <p:nvPr/>
        </p:nvPicPr>
        <p:blipFill rotWithShape="1">
          <a:blip r:embed="rId6"/>
          <a:srcRect r="3" b="16770"/>
          <a:stretch/>
        </p:blipFill>
        <p:spPr>
          <a:xfrm>
            <a:off x="3184628" y="4629236"/>
            <a:ext cx="4026679" cy="2228764"/>
          </a:xfrm>
          <a:prstGeom prst="rect">
            <a:avLst/>
          </a:prstGeom>
        </p:spPr>
      </p:pic>
      <p:sp>
        <p:nvSpPr>
          <p:cNvPr id="3" name="Symbol zastępczy zawartości 2">
            <a:extLst>
              <a:ext uri="{FF2B5EF4-FFF2-40B4-BE49-F238E27FC236}">
                <a16:creationId xmlns:a16="http://schemas.microsoft.com/office/drawing/2014/main" xmlns="" id="{CCB846F0-4845-46F1-A976-FC9A9D0A2093}"/>
              </a:ext>
            </a:extLst>
          </p:cNvPr>
          <p:cNvSpPr>
            <a:spLocks noGrp="1"/>
          </p:cNvSpPr>
          <p:nvPr>
            <p:ph idx="1"/>
          </p:nvPr>
        </p:nvSpPr>
        <p:spPr>
          <a:xfrm>
            <a:off x="7527223" y="2400475"/>
            <a:ext cx="3826578" cy="3776488"/>
          </a:xfrm>
        </p:spPr>
        <p:txBody>
          <a:bodyPr>
            <a:normAutofit fontScale="77500" lnSpcReduction="20000"/>
          </a:bodyPr>
          <a:lstStyle/>
          <a:p>
            <a:pPr marL="0" indent="0">
              <a:buNone/>
            </a:pPr>
            <a:r>
              <a:rPr lang="pl-PL" sz="2000" dirty="0"/>
              <a:t>Tutaj kilka wskazówek: </a:t>
            </a:r>
          </a:p>
          <a:p>
            <a:pPr marL="0" indent="0">
              <a:buNone/>
            </a:pPr>
            <a:endParaRPr lang="pl-PL" sz="2000" dirty="0"/>
          </a:p>
          <a:p>
            <a:pPr marL="0" indent="0">
              <a:buNone/>
            </a:pPr>
            <a:r>
              <a:rPr lang="pl-PL" sz="2000" dirty="0"/>
              <a:t>- Zapobiegaj skutkom długotrwałego unieruchomienia, nawet krótka aktywność fizyczna jak spacer jest dobra dla zdrowia osób starszych</a:t>
            </a:r>
          </a:p>
          <a:p>
            <a:pPr marL="0" indent="0">
              <a:buNone/>
            </a:pPr>
            <a:endParaRPr lang="pl-PL" sz="2000" dirty="0"/>
          </a:p>
          <a:p>
            <a:pPr marL="0" indent="0">
              <a:buNone/>
            </a:pPr>
            <a:r>
              <a:rPr lang="pl-PL" sz="2000" dirty="0"/>
              <a:t>- Właściwe odżywianie, jest ważne dla osób starszych, które potrzebują więcej witamin czy podstawowych składników żywieniowych</a:t>
            </a:r>
          </a:p>
          <a:p>
            <a:pPr marL="0" indent="0">
              <a:buNone/>
            </a:pPr>
            <a:endParaRPr lang="pl-PL" sz="2000" dirty="0"/>
          </a:p>
          <a:p>
            <a:pPr marL="0" indent="0">
              <a:buNone/>
            </a:pPr>
            <a:r>
              <a:rPr lang="pl-PL" sz="2000" dirty="0"/>
              <a:t>- Wysiłek intelektualny, równie dobrze jest spróbować poprosić swoją babcie czy dziadka, żeby zagrał/</a:t>
            </a:r>
            <a:r>
              <a:rPr lang="pl-PL" sz="2000" dirty="0" err="1"/>
              <a:t>ła</a:t>
            </a:r>
            <a:r>
              <a:rPr lang="pl-PL" sz="2000" dirty="0"/>
              <a:t> z wami w grę , pomogła wam w krzyżówce czy rozwiązała kilka przykładów jakiś obliczeń </a:t>
            </a:r>
          </a:p>
          <a:p>
            <a:endParaRPr lang="pl-PL" sz="1300" dirty="0"/>
          </a:p>
        </p:txBody>
      </p:sp>
    </p:spTree>
    <p:extLst>
      <p:ext uri="{BB962C8B-B14F-4D97-AF65-F5344CB8AC3E}">
        <p14:creationId xmlns:p14="http://schemas.microsoft.com/office/powerpoint/2010/main" val="168127547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650B8EB2-6CAD-4D84-B809-35A273A477D7}"/>
              </a:ext>
            </a:extLst>
          </p:cNvPr>
          <p:cNvSpPr>
            <a:spLocks noGrp="1"/>
          </p:cNvSpPr>
          <p:nvPr>
            <p:ph type="title"/>
          </p:nvPr>
        </p:nvSpPr>
        <p:spPr>
          <a:xfrm>
            <a:off x="838201" y="345810"/>
            <a:ext cx="5120561" cy="1325563"/>
          </a:xfrm>
        </p:spPr>
        <p:txBody>
          <a:bodyPr>
            <a:normAutofit/>
          </a:bodyPr>
          <a:lstStyle/>
          <a:p>
            <a:r>
              <a:rPr lang="pl-PL" sz="2400" dirty="0"/>
              <a:t>Zachęcanie do aktywności społecznej i utrzymywania kontaktów towarzyskich</a:t>
            </a:r>
            <a:br>
              <a:rPr lang="pl-PL" sz="2400" dirty="0"/>
            </a:br>
            <a:endParaRPr lang="pl-PL" sz="2400" dirty="0"/>
          </a:p>
        </p:txBody>
      </p:sp>
      <p:sp>
        <p:nvSpPr>
          <p:cNvPr id="3" name="Symbol zastępczy zawartości 2">
            <a:extLst>
              <a:ext uri="{FF2B5EF4-FFF2-40B4-BE49-F238E27FC236}">
                <a16:creationId xmlns:a16="http://schemas.microsoft.com/office/drawing/2014/main" xmlns="" id="{90132E77-4EC9-400D-AD81-97ACE504BB32}"/>
              </a:ext>
            </a:extLst>
          </p:cNvPr>
          <p:cNvSpPr>
            <a:spLocks noGrp="1"/>
          </p:cNvSpPr>
          <p:nvPr>
            <p:ph idx="1"/>
          </p:nvPr>
        </p:nvSpPr>
        <p:spPr>
          <a:xfrm>
            <a:off x="838201" y="1825625"/>
            <a:ext cx="5092194" cy="4351338"/>
          </a:xfrm>
        </p:spPr>
        <p:txBody>
          <a:bodyPr>
            <a:normAutofit/>
          </a:bodyPr>
          <a:lstStyle/>
          <a:p>
            <a:pPr marL="0" indent="0">
              <a:buNone/>
            </a:pPr>
            <a:r>
              <a:rPr lang="pl-PL" sz="1800"/>
              <a:t>Schorzenia, osłabienie i wynikające z nich wycofanie mogą źle wpływać na psychikę. Może dobrym pomysłem byłaby organizacja spotkania przy herbacie albo zaproszenie znajomych Twojej bliskiej starszej osoby do domu?</a:t>
            </a:r>
          </a:p>
          <a:p>
            <a:pPr marL="0" indent="0">
              <a:buNone/>
            </a:pPr>
            <a:endParaRPr lang="pl-PL" sz="1800"/>
          </a:p>
          <a:p>
            <a:pPr marL="0" indent="0">
              <a:buNone/>
            </a:pPr>
            <a:r>
              <a:rPr lang="pl-PL" sz="1800"/>
              <a:t>Również odbywające się w plenerach wykłady, koncerty i spotkania, na które zabierasz kogoś w podeszłym wieku, mają dobry wpływ na kondycję - zarówno Twoją, jak i seniora. Jeżeli starszej osobie towarzyszą obawy, że miejscach publicznych może mieć problem z nietrzymaniem moczu, warto zasugerować stosowanie produktów pochłaniających wilgoć, takich jak majtki chłonne czy wkładki. Trzeba nieustannie przypominać o tym, jak istotne jest przebywanie w towarzystwie innych ludzi.</a:t>
            </a:r>
          </a:p>
          <a:p>
            <a:pPr marL="0" indent="0">
              <a:buNone/>
            </a:pPr>
            <a:endParaRPr lang="pl-PL" sz="1800"/>
          </a:p>
          <a:p>
            <a:pPr marL="0" indent="0">
              <a:buNone/>
            </a:pPr>
            <a:endParaRPr lang="pl-PL" sz="1800"/>
          </a:p>
        </p:txBody>
      </p:sp>
      <p:sp>
        <p:nvSpPr>
          <p:cNvPr id="12" name="Oval 11">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Obraz 4">
            <a:extLst>
              <a:ext uri="{FF2B5EF4-FFF2-40B4-BE49-F238E27FC236}">
                <a16:creationId xmlns:a16="http://schemas.microsoft.com/office/drawing/2014/main" xmlns="" id="{9B5D6953-BD2B-492D-905E-9DC5EA2A0971}"/>
              </a:ext>
            </a:extLst>
          </p:cNvPr>
          <p:cNvPicPr>
            <a:picLocks noChangeAspect="1"/>
          </p:cNvPicPr>
          <p:nvPr/>
        </p:nvPicPr>
        <p:blipFill rotWithShape="1">
          <a:blip r:embed="rId2"/>
          <a:srcRect l="30657" r="-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Obraz 3">
            <a:extLst>
              <a:ext uri="{FF2B5EF4-FFF2-40B4-BE49-F238E27FC236}">
                <a16:creationId xmlns:a16="http://schemas.microsoft.com/office/drawing/2014/main" xmlns="" id="{73C97BE7-57E8-44A1-B9AC-1DF4836A8156}"/>
              </a:ext>
            </a:extLst>
          </p:cNvPr>
          <p:cNvPicPr>
            <a:picLocks noChangeAspect="1"/>
          </p:cNvPicPr>
          <p:nvPr/>
        </p:nvPicPr>
        <p:blipFill rotWithShape="1">
          <a:blip r:embed="rId3"/>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18228932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0156323-654E-4C53-89F1-C51FD3EC19BD}"/>
              </a:ext>
            </a:extLst>
          </p:cNvPr>
          <p:cNvSpPr>
            <a:spLocks noGrp="1"/>
          </p:cNvSpPr>
          <p:nvPr>
            <p:ph type="title"/>
          </p:nvPr>
        </p:nvSpPr>
        <p:spPr>
          <a:xfrm>
            <a:off x="481013" y="4193720"/>
            <a:ext cx="3290887" cy="2452687"/>
          </a:xfrm>
        </p:spPr>
        <p:txBody>
          <a:bodyPr anchor="ctr">
            <a:normAutofit/>
          </a:bodyPr>
          <a:lstStyle/>
          <a:p>
            <a:pPr algn="ctr"/>
            <a:r>
              <a:rPr lang="pl-PL" sz="3600" dirty="0"/>
              <a:t>Wolontariat dla seniorów</a:t>
            </a:r>
            <a:br>
              <a:rPr lang="pl-PL" sz="3600" dirty="0"/>
            </a:br>
            <a:endParaRPr lang="pl-PL" sz="3600" dirty="0"/>
          </a:p>
        </p:txBody>
      </p:sp>
      <p:pic>
        <p:nvPicPr>
          <p:cNvPr id="4" name="Obraz 3">
            <a:extLst>
              <a:ext uri="{FF2B5EF4-FFF2-40B4-BE49-F238E27FC236}">
                <a16:creationId xmlns:a16="http://schemas.microsoft.com/office/drawing/2014/main" xmlns="" id="{1829E6E2-76B4-438F-B0FA-59CAEA1436DA}"/>
              </a:ext>
            </a:extLst>
          </p:cNvPr>
          <p:cNvPicPr>
            <a:picLocks noChangeAspect="1"/>
          </p:cNvPicPr>
          <p:nvPr/>
        </p:nvPicPr>
        <p:blipFill rotWithShape="1">
          <a:blip r:embed="rId2"/>
          <a:srcRect t="915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ymbol zastępczy zawartości 2">
            <a:extLst>
              <a:ext uri="{FF2B5EF4-FFF2-40B4-BE49-F238E27FC236}">
                <a16:creationId xmlns:a16="http://schemas.microsoft.com/office/drawing/2014/main" xmlns="" id="{669F79A2-9266-481E-A590-69EFB3FD903A}"/>
              </a:ext>
            </a:extLst>
          </p:cNvPr>
          <p:cNvSpPr>
            <a:spLocks noGrp="1"/>
          </p:cNvSpPr>
          <p:nvPr>
            <p:ph idx="1"/>
          </p:nvPr>
        </p:nvSpPr>
        <p:spPr>
          <a:xfrm>
            <a:off x="4225574" y="4193721"/>
            <a:ext cx="7485413" cy="2452687"/>
          </a:xfrm>
        </p:spPr>
        <p:txBody>
          <a:bodyPr anchor="ctr">
            <a:normAutofit/>
          </a:bodyPr>
          <a:lstStyle/>
          <a:p>
            <a:pPr marL="0" indent="0">
              <a:buNone/>
            </a:pPr>
            <a:r>
              <a:rPr lang="pl-PL" sz="1500" dirty="0"/>
              <a:t>Cieszyńska Rada Seniorów w Cieszynie wspólnie z Miejskim Ośrodkiem Pomocy Społecznej zachęca osoby w wieku senioralnym, które pragną wypełnić swój czas wolny spotkaniami z dziećmi, młodzieżą, swoimi rówieśnikami w ramach Centrum Wolontariatu działającego przy MOPS w Cieszynie, na ul. Skrajnej 5, do uczestnictwa w wolontariacie seniorów. W trakcie wspólnych spotkań seniorzy będą mogli swoją wiedzą i doświadczeniem podzielić się z młodymi ludźmi, którzy odwzajemnią się energią oraz świeżym spojrzeniem na świat.</a:t>
            </a:r>
          </a:p>
          <a:p>
            <a:pPr marL="0" indent="0">
              <a:buNone/>
            </a:pPr>
            <a:endParaRPr lang="pl-PL" sz="1500" dirty="0"/>
          </a:p>
          <a:p>
            <a:pPr marL="0" indent="0">
              <a:buNone/>
            </a:pPr>
            <a:r>
              <a:rPr lang="pl-PL" sz="1500" dirty="0"/>
              <a:t>Osoby zainteresowane zapraszamy do kontaktu pod numerem telefonu: </a:t>
            </a:r>
            <a:r>
              <a:rPr lang="pl-PL" sz="1500" b="1" dirty="0"/>
              <a:t>33 4794926</a:t>
            </a:r>
            <a:r>
              <a:rPr lang="pl-PL" sz="1500" dirty="0"/>
              <a:t>, gdzie można uzyskać wszelkie informacje. </a:t>
            </a:r>
          </a:p>
          <a:p>
            <a:endParaRPr lang="pl-PL" sz="1500" dirty="0"/>
          </a:p>
        </p:txBody>
      </p:sp>
    </p:spTree>
    <p:extLst>
      <p:ext uri="{BB962C8B-B14F-4D97-AF65-F5344CB8AC3E}">
        <p14:creationId xmlns:p14="http://schemas.microsoft.com/office/powerpoint/2010/main" val="421058622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2">
            <a:extLst>
              <a:ext uri="{FF2B5EF4-FFF2-40B4-BE49-F238E27FC236}">
                <a16:creationId xmlns:a16="http://schemas.microsoft.com/office/drawing/2014/main" xmlns="" id="{5F79CFC8-9CB6-4FB1-96EE-B4FF3ABEE5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686A0140-780C-486C-8D23-D926D74F3F05}"/>
              </a:ext>
            </a:extLst>
          </p:cNvPr>
          <p:cNvSpPr>
            <a:spLocks noGrp="1"/>
          </p:cNvSpPr>
          <p:nvPr>
            <p:ph type="title"/>
          </p:nvPr>
        </p:nvSpPr>
        <p:spPr>
          <a:xfrm>
            <a:off x="5003096" y="728905"/>
            <a:ext cx="6350699" cy="3615454"/>
          </a:xfrm>
          <a:noFill/>
        </p:spPr>
        <p:txBody>
          <a:bodyPr vert="horz" lIns="91440" tIns="45720" rIns="91440" bIns="45720" rtlCol="0" anchor="b">
            <a:normAutofit/>
          </a:bodyPr>
          <a:lstStyle/>
          <a:p>
            <a:pPr algn="ctr"/>
            <a:r>
              <a:rPr lang="en-US" sz="5200" dirty="0" err="1"/>
              <a:t>Pomoc</a:t>
            </a:r>
            <a:r>
              <a:rPr lang="en-US" sz="5200" dirty="0"/>
              <a:t> </a:t>
            </a:r>
            <a:r>
              <a:rPr lang="en-US" sz="5200" dirty="0" err="1"/>
              <a:t>na</a:t>
            </a:r>
            <a:r>
              <a:rPr lang="en-US" sz="5200" dirty="0"/>
              <a:t> </a:t>
            </a:r>
            <a:r>
              <a:rPr lang="en-US" sz="5200" dirty="0" err="1"/>
              <a:t>terenie</a:t>
            </a:r>
            <a:r>
              <a:rPr lang="en-US" sz="5200" dirty="0"/>
              <a:t> </a:t>
            </a:r>
            <a:r>
              <a:rPr lang="en-US" sz="5200" dirty="0" err="1"/>
              <a:t>powiatu</a:t>
            </a:r>
            <a:r>
              <a:rPr lang="en-US" sz="5200" dirty="0"/>
              <a:t> </a:t>
            </a:r>
            <a:r>
              <a:rPr lang="en-US" sz="5200" dirty="0" err="1"/>
              <a:t>cieszyńskiego</a:t>
            </a:r>
            <a:r>
              <a:rPr lang="en-US" sz="5200" dirty="0"/>
              <a:t> </a:t>
            </a:r>
          </a:p>
        </p:txBody>
      </p:sp>
      <p:pic>
        <p:nvPicPr>
          <p:cNvPr id="19" name="Symbol zastępczy zawartości 18" descr="Obraz zawierający tekst&#10;&#10;Opis wygenerowany automatycznie">
            <a:extLst>
              <a:ext uri="{FF2B5EF4-FFF2-40B4-BE49-F238E27FC236}">
                <a16:creationId xmlns:a16="http://schemas.microsoft.com/office/drawing/2014/main" xmlns="" id="{6F030206-C3C1-478B-88B8-C652FDA1F889}"/>
              </a:ext>
            </a:extLst>
          </p:cNvPr>
          <p:cNvPicPr>
            <a:picLocks noGrp="1" noChangeAspect="1"/>
          </p:cNvPicPr>
          <p:nvPr>
            <p:ph idx="1"/>
          </p:nvPr>
        </p:nvPicPr>
        <p:blipFill rotWithShape="1">
          <a:blip r:embed="rId2"/>
          <a:srcRect l="183" r="180" b="-3"/>
          <a:stretch/>
        </p:blipFill>
        <p:spPr>
          <a:xfrm>
            <a:off x="831987" y="728907"/>
            <a:ext cx="3806645" cy="5400184"/>
          </a:xfrm>
          <a:prstGeom prst="rect">
            <a:avLst/>
          </a:prstGeom>
        </p:spPr>
      </p:pic>
    </p:spTree>
    <p:extLst>
      <p:ext uri="{BB962C8B-B14F-4D97-AF65-F5344CB8AC3E}">
        <p14:creationId xmlns:p14="http://schemas.microsoft.com/office/powerpoint/2010/main" val="299543315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xmlns="" id="{57F7809F-7E6F-43AA-B5BD-969F9DECBD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a:extLst>
              <a:ext uri="{FF2B5EF4-FFF2-40B4-BE49-F238E27FC236}">
                <a16:creationId xmlns:a16="http://schemas.microsoft.com/office/drawing/2014/main" xmlns="" id="{6D4E6901-E333-466C-8B8C-E7BBAA5BE33C}"/>
              </a:ext>
            </a:extLst>
          </p:cNvPr>
          <p:cNvPicPr>
            <a:picLocks noChangeAspect="1"/>
          </p:cNvPicPr>
          <p:nvPr/>
        </p:nvPicPr>
        <p:blipFill rotWithShape="1">
          <a:blip r:embed="rId2"/>
          <a:srcRect l="12575" r="22080" b="1"/>
          <a:stretch/>
        </p:blipFill>
        <p:spPr>
          <a:xfrm>
            <a:off x="20" y="10"/>
            <a:ext cx="3153821" cy="3209534"/>
          </a:xfrm>
          <a:prstGeom prst="rect">
            <a:avLst/>
          </a:prstGeom>
        </p:spPr>
      </p:pic>
      <p:pic>
        <p:nvPicPr>
          <p:cNvPr id="5" name="Obraz 4">
            <a:extLst>
              <a:ext uri="{FF2B5EF4-FFF2-40B4-BE49-F238E27FC236}">
                <a16:creationId xmlns:a16="http://schemas.microsoft.com/office/drawing/2014/main" xmlns="" id="{1394578A-FF27-47FC-A3AA-3F9299C25FFB}"/>
              </a:ext>
            </a:extLst>
          </p:cNvPr>
          <p:cNvPicPr>
            <a:picLocks noChangeAspect="1"/>
          </p:cNvPicPr>
          <p:nvPr/>
        </p:nvPicPr>
        <p:blipFill rotWithShape="1">
          <a:blip r:embed="rId3"/>
          <a:srcRect l="41552" r="1" b="1"/>
          <a:stretch/>
        </p:blipFill>
        <p:spPr>
          <a:xfrm>
            <a:off x="20" y="3310148"/>
            <a:ext cx="3153821" cy="3547852"/>
          </a:xfrm>
          <a:prstGeom prst="rect">
            <a:avLst/>
          </a:prstGeom>
        </p:spPr>
      </p:pic>
      <p:pic>
        <p:nvPicPr>
          <p:cNvPr id="8" name="Obraz 7">
            <a:extLst>
              <a:ext uri="{FF2B5EF4-FFF2-40B4-BE49-F238E27FC236}">
                <a16:creationId xmlns:a16="http://schemas.microsoft.com/office/drawing/2014/main" xmlns="" id="{9D86FD52-9020-483F-A0DD-94AB8420E2C3}"/>
              </a:ext>
            </a:extLst>
          </p:cNvPr>
          <p:cNvPicPr>
            <a:picLocks noChangeAspect="1"/>
          </p:cNvPicPr>
          <p:nvPr/>
        </p:nvPicPr>
        <p:blipFill rotWithShape="1">
          <a:blip r:embed="rId4"/>
          <a:srcRect l="12941" r="27363" b="3"/>
          <a:stretch/>
        </p:blipFill>
        <p:spPr>
          <a:xfrm>
            <a:off x="3254444" y="10"/>
            <a:ext cx="3781391" cy="4133078"/>
          </a:xfrm>
          <a:prstGeom prst="rect">
            <a:avLst/>
          </a:prstGeom>
        </p:spPr>
      </p:pic>
      <p:pic>
        <p:nvPicPr>
          <p:cNvPr id="7" name="Obraz 6">
            <a:extLst>
              <a:ext uri="{FF2B5EF4-FFF2-40B4-BE49-F238E27FC236}">
                <a16:creationId xmlns:a16="http://schemas.microsoft.com/office/drawing/2014/main" xmlns="" id="{D3A24D5A-6F62-4859-82F6-5FAF46852D3B}"/>
              </a:ext>
            </a:extLst>
          </p:cNvPr>
          <p:cNvPicPr>
            <a:picLocks noChangeAspect="1"/>
          </p:cNvPicPr>
          <p:nvPr/>
        </p:nvPicPr>
        <p:blipFill rotWithShape="1">
          <a:blip r:embed="rId5"/>
          <a:srcRect l="3820" r="1" b="1"/>
          <a:stretch/>
        </p:blipFill>
        <p:spPr>
          <a:xfrm>
            <a:off x="3254444" y="4233672"/>
            <a:ext cx="3781391" cy="2624328"/>
          </a:xfrm>
          <a:prstGeom prst="rect">
            <a:avLst/>
          </a:prstGeom>
        </p:spPr>
      </p:pic>
      <p:sp useBgFill="1">
        <p:nvSpPr>
          <p:cNvPr id="24" name="Rectangle 18">
            <a:extLst>
              <a:ext uri="{FF2B5EF4-FFF2-40B4-BE49-F238E27FC236}">
                <a16:creationId xmlns:a16="http://schemas.microsoft.com/office/drawing/2014/main" xmlns="" id="{9073D962-D3D2-4A72-8593-65C213CBFF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68785"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xmlns="" id="{62830AB2-3DA3-4E33-9B48-CD66507BE24F}"/>
              </a:ext>
            </a:extLst>
          </p:cNvPr>
          <p:cNvSpPr>
            <a:spLocks noGrp="1"/>
          </p:cNvSpPr>
          <p:nvPr>
            <p:ph type="title"/>
          </p:nvPr>
        </p:nvSpPr>
        <p:spPr>
          <a:xfrm>
            <a:off x="7799832" y="978408"/>
            <a:ext cx="3721608" cy="1106424"/>
          </a:xfrm>
        </p:spPr>
        <p:txBody>
          <a:bodyPr>
            <a:normAutofit/>
          </a:bodyPr>
          <a:lstStyle/>
          <a:p>
            <a:pPr algn="ctr"/>
            <a:r>
              <a:rPr lang="pl-PL" sz="2400" dirty="0"/>
              <a:t>Opiekunowie dla osób starszych osób</a:t>
            </a:r>
            <a:br>
              <a:rPr lang="pl-PL" sz="2400" dirty="0"/>
            </a:br>
            <a:endParaRPr lang="pl-PL" sz="2400" dirty="0"/>
          </a:p>
        </p:txBody>
      </p:sp>
      <p:sp>
        <p:nvSpPr>
          <p:cNvPr id="21" name="Rectangle 20">
            <a:extLst>
              <a:ext uri="{FF2B5EF4-FFF2-40B4-BE49-F238E27FC236}">
                <a16:creationId xmlns:a16="http://schemas.microsoft.com/office/drawing/2014/main" xmlns="" id="{2387511B-F6E1-4929-AC90-94FB8B6B0F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4776"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AA58F78C-27AB-465F-AA33-15E08AF267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0691" y="2185416"/>
            <a:ext cx="3683187"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xmlns="" id="{35664AE6-E47E-4F60-8702-ACE7D8463F7A}"/>
              </a:ext>
            </a:extLst>
          </p:cNvPr>
          <p:cNvSpPr>
            <a:spLocks noGrp="1"/>
          </p:cNvSpPr>
          <p:nvPr>
            <p:ph idx="1"/>
          </p:nvPr>
        </p:nvSpPr>
        <p:spPr>
          <a:xfrm>
            <a:off x="7799832" y="2368296"/>
            <a:ext cx="3721608" cy="3502152"/>
          </a:xfrm>
        </p:spPr>
        <p:txBody>
          <a:bodyPr>
            <a:normAutofit/>
          </a:bodyPr>
          <a:lstStyle/>
          <a:p>
            <a:pPr marL="0" indent="0" algn="ctr">
              <a:buNone/>
            </a:pPr>
            <a:r>
              <a:rPr lang="pl-PL" sz="2400" dirty="0"/>
              <a:t>Na skorzystanie z usług firm zajmujących się opieką seniorów coraz częściej decydują się sami seniorzy. Jeżeli chodzi o samych seniorów, to często są to osoby schorowane, którym przydałaby się pomoc w codziennych obowiązkach.</a:t>
            </a:r>
          </a:p>
          <a:p>
            <a:pPr algn="ctr"/>
            <a:endParaRPr lang="pl-PL" sz="2400" dirty="0"/>
          </a:p>
          <a:p>
            <a:endParaRPr lang="pl-PL" sz="1700" dirty="0"/>
          </a:p>
        </p:txBody>
      </p:sp>
    </p:spTree>
    <p:extLst>
      <p:ext uri="{BB962C8B-B14F-4D97-AF65-F5344CB8AC3E}">
        <p14:creationId xmlns:p14="http://schemas.microsoft.com/office/powerpoint/2010/main" val="97365674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A3C210E6-A35A-4F68-8D60-801A019C7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descr="Obraz zawierający osoba, kobieta, patrzenie, stół&#10;&#10;Opis wygenerowany automatycznie">
            <a:extLst>
              <a:ext uri="{FF2B5EF4-FFF2-40B4-BE49-F238E27FC236}">
                <a16:creationId xmlns:a16="http://schemas.microsoft.com/office/drawing/2014/main" xmlns="" id="{5033B36B-2C0F-490D-925B-4F7E56222AEA}"/>
              </a:ext>
            </a:extLst>
          </p:cNvPr>
          <p:cNvPicPr>
            <a:picLocks noChangeAspect="1"/>
          </p:cNvPicPr>
          <p:nvPr/>
        </p:nvPicPr>
        <p:blipFill rotWithShape="1">
          <a:blip r:embed="rId2"/>
          <a:srcRect t="3101"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Obraz 6" descr="Obraz zawierający osoba, zewnętrzne, mężczyzna, trzymający&#10;&#10;Opis wygenerowany automatycznie">
            <a:extLst>
              <a:ext uri="{FF2B5EF4-FFF2-40B4-BE49-F238E27FC236}">
                <a16:creationId xmlns:a16="http://schemas.microsoft.com/office/drawing/2014/main" xmlns="" id="{0E18B46D-FE77-4739-B3F9-A4CE85ED2B5C}"/>
              </a:ext>
            </a:extLst>
          </p:cNvPr>
          <p:cNvPicPr>
            <a:picLocks noChangeAspect="1"/>
          </p:cNvPicPr>
          <p:nvPr/>
        </p:nvPicPr>
        <p:blipFill rotWithShape="1">
          <a:blip r:embed="rId3"/>
          <a:srcRect l="17268" r="7782"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Obraz 5" descr="Obraz zawierający osoba, zewnętrzne, mężczyzna, chłopiec&#10;&#10;Opis wygenerowany automatycznie">
            <a:extLst>
              <a:ext uri="{FF2B5EF4-FFF2-40B4-BE49-F238E27FC236}">
                <a16:creationId xmlns:a16="http://schemas.microsoft.com/office/drawing/2014/main" xmlns="" id="{85151F05-7A90-47A1-89BC-493A0428B950}"/>
              </a:ext>
            </a:extLst>
          </p:cNvPr>
          <p:cNvPicPr>
            <a:picLocks noChangeAspect="1"/>
          </p:cNvPicPr>
          <p:nvPr/>
        </p:nvPicPr>
        <p:blipFill rotWithShape="1">
          <a:blip r:embed="rId4"/>
          <a:srcRect t="2388"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xmlns="" id="{AC0D06B0-F19C-459E-B221-A34B506FB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xmlns="" id="{345B26DA-1C6B-4C66-81C9-9C1877FC2D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xmlns="" id="{78388DDF-BC70-42D6-A103-5688C9FB7071}"/>
              </a:ext>
            </a:extLst>
          </p:cNvPr>
          <p:cNvSpPr>
            <a:spLocks noGrp="1"/>
          </p:cNvSpPr>
          <p:nvPr>
            <p:ph type="title"/>
          </p:nvPr>
        </p:nvSpPr>
        <p:spPr>
          <a:xfrm>
            <a:off x="520857" y="1045682"/>
            <a:ext cx="2807208" cy="1325563"/>
          </a:xfrm>
        </p:spPr>
        <p:txBody>
          <a:bodyPr>
            <a:normAutofit/>
          </a:bodyPr>
          <a:lstStyle/>
          <a:p>
            <a:pPr algn="ctr"/>
            <a:r>
              <a:rPr lang="pl-PL" sz="2600" dirty="0"/>
              <a:t>Kim jest opiekun/ka seniorów?</a:t>
            </a:r>
            <a:br>
              <a:rPr lang="pl-PL" sz="2600" dirty="0"/>
            </a:br>
            <a:endParaRPr lang="pl-PL" sz="2600" dirty="0"/>
          </a:p>
        </p:txBody>
      </p:sp>
      <p:sp>
        <p:nvSpPr>
          <p:cNvPr id="20" name="Rectangle 19">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xmlns="" id="{9AD9D3BB-CF74-4CAA-8EAD-94DD212F3644}"/>
              </a:ext>
            </a:extLst>
          </p:cNvPr>
          <p:cNvSpPr>
            <a:spLocks noGrp="1"/>
          </p:cNvSpPr>
          <p:nvPr>
            <p:ph idx="1"/>
          </p:nvPr>
        </p:nvSpPr>
        <p:spPr>
          <a:xfrm>
            <a:off x="448056" y="2258568"/>
            <a:ext cx="2807208" cy="3922776"/>
          </a:xfrm>
        </p:spPr>
        <p:txBody>
          <a:bodyPr>
            <a:normAutofit/>
          </a:bodyPr>
          <a:lstStyle/>
          <a:p>
            <a:pPr marL="0" indent="0" algn="ctr">
              <a:buNone/>
            </a:pPr>
            <a:r>
              <a:rPr lang="pl-PL" sz="1600" dirty="0"/>
              <a:t>Opiekun seniorów (osób starszych) to ktoś, kto zajmuje się pomaganiem ludziom w podeszłym wieku w ich codziennych obowiązkach. Zakres pracy opiekuna seniorów jest zróżnicowany. Zależy to od stanu zdrowia ewentualnego klienta oraz jego planów dotyczących aktywności. Praca polegająca na opiekowaniu się osobami starszymi cieszy się bardzo dużą popularnością, a zapotrzebowanie w tym sektorze usług nieustannie wzrasta.</a:t>
            </a:r>
          </a:p>
          <a:p>
            <a:endParaRPr lang="pl-PL" sz="1600" dirty="0"/>
          </a:p>
        </p:txBody>
      </p:sp>
      <p:pic>
        <p:nvPicPr>
          <p:cNvPr id="8" name="Obraz 7" descr="Obraz zawierający osoba, zewnętrzne, mężczyzna, żywność&#10;&#10;Opis wygenerowany automatycznie">
            <a:extLst>
              <a:ext uri="{FF2B5EF4-FFF2-40B4-BE49-F238E27FC236}">
                <a16:creationId xmlns:a16="http://schemas.microsoft.com/office/drawing/2014/main" xmlns="" id="{54C5C603-0297-49EF-8D0D-6DA3352C146A}"/>
              </a:ext>
            </a:extLst>
          </p:cNvPr>
          <p:cNvPicPr>
            <a:picLocks noChangeAspect="1"/>
          </p:cNvPicPr>
          <p:nvPr/>
        </p:nvPicPr>
        <p:blipFill rotWithShape="1">
          <a:blip r:embed="rId5"/>
          <a:srcRect l="6051"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65746661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C522557-9E42-4D8D-9C24-554D57FA0D9F}"/>
              </a:ext>
            </a:extLst>
          </p:cNvPr>
          <p:cNvSpPr>
            <a:spLocks noGrp="1"/>
          </p:cNvSpPr>
          <p:nvPr>
            <p:ph type="title"/>
          </p:nvPr>
        </p:nvSpPr>
        <p:spPr>
          <a:xfrm>
            <a:off x="6417734" y="1165452"/>
            <a:ext cx="5291663" cy="1628775"/>
          </a:xfrm>
        </p:spPr>
        <p:txBody>
          <a:bodyPr anchor="b">
            <a:normAutofit/>
          </a:bodyPr>
          <a:lstStyle/>
          <a:p>
            <a:pPr algn="ctr"/>
            <a:r>
              <a:rPr lang="pl-PL" sz="3700" dirty="0"/>
              <a:t>Kto może zostać opiekunem seniorów?</a:t>
            </a:r>
            <a:br>
              <a:rPr lang="pl-PL" sz="3700" dirty="0"/>
            </a:br>
            <a:endParaRPr lang="pl-PL" sz="3700" dirty="0"/>
          </a:p>
        </p:txBody>
      </p:sp>
      <p:pic>
        <p:nvPicPr>
          <p:cNvPr id="4" name="Obraz 3">
            <a:extLst>
              <a:ext uri="{FF2B5EF4-FFF2-40B4-BE49-F238E27FC236}">
                <a16:creationId xmlns:a16="http://schemas.microsoft.com/office/drawing/2014/main" xmlns="" id="{5140131F-3DCC-4119-9BD5-03203911A69C}"/>
              </a:ext>
            </a:extLst>
          </p:cNvPr>
          <p:cNvPicPr>
            <a:picLocks noChangeAspect="1"/>
          </p:cNvPicPr>
          <p:nvPr/>
        </p:nvPicPr>
        <p:blipFill rotWithShape="1">
          <a:blip r:embed="rId2"/>
          <a:srcRect l="26287" r="525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ymbol zastępczy zawartości 2">
            <a:extLst>
              <a:ext uri="{FF2B5EF4-FFF2-40B4-BE49-F238E27FC236}">
                <a16:creationId xmlns:a16="http://schemas.microsoft.com/office/drawing/2014/main" xmlns="" id="{7DFEE5B2-92EE-4AD3-A6A0-0F39EA7B9D5A}"/>
              </a:ext>
            </a:extLst>
          </p:cNvPr>
          <p:cNvSpPr>
            <a:spLocks noGrp="1"/>
          </p:cNvSpPr>
          <p:nvPr>
            <p:ph idx="1"/>
          </p:nvPr>
        </p:nvSpPr>
        <p:spPr>
          <a:xfrm>
            <a:off x="6417734" y="2614612"/>
            <a:ext cx="5291663" cy="3752849"/>
          </a:xfrm>
        </p:spPr>
        <p:txBody>
          <a:bodyPr>
            <a:normAutofit lnSpcReduction="10000"/>
          </a:bodyPr>
          <a:lstStyle/>
          <a:p>
            <a:pPr marL="0" indent="0" algn="ctr">
              <a:buNone/>
            </a:pPr>
            <a:r>
              <a:rPr lang="pl-PL" sz="2400" dirty="0"/>
              <a:t>Opiekunką/em osób starszych może zostać w zasadzie każdy, kto spełnia kilka podstawowych wymogów. Bardzo duży nacisk kładzie się na takie cechy, jak empatia, łatwość nawiązywania kontaktów oraz życzliwość i bycie pomocnym. Świetnie jest, gdy umiejętności interpersonalne wsparte są własnym doświadczeniem w opiece nad osobą starszą. Przydaje się także podstawowa wiedza medyczna oraz odporność na stres. </a:t>
            </a:r>
          </a:p>
          <a:p>
            <a:pPr algn="ctr"/>
            <a:endParaRPr lang="pl-PL" sz="2400" dirty="0"/>
          </a:p>
          <a:p>
            <a:endParaRPr lang="pl-PL" sz="1800" dirty="0"/>
          </a:p>
        </p:txBody>
      </p:sp>
    </p:spTree>
    <p:extLst>
      <p:ext uri="{BB962C8B-B14F-4D97-AF65-F5344CB8AC3E}">
        <p14:creationId xmlns:p14="http://schemas.microsoft.com/office/powerpoint/2010/main" val="404922221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9115899-0D93-42BD-95C7-E85919A21CF7}"/>
              </a:ext>
            </a:extLst>
          </p:cNvPr>
          <p:cNvSpPr>
            <a:spLocks noGrp="1"/>
          </p:cNvSpPr>
          <p:nvPr>
            <p:ph type="title"/>
          </p:nvPr>
        </p:nvSpPr>
        <p:spPr>
          <a:xfrm>
            <a:off x="6096000" y="-456520"/>
            <a:ext cx="5291663" cy="1628775"/>
          </a:xfrm>
        </p:spPr>
        <p:txBody>
          <a:bodyPr anchor="b">
            <a:normAutofit/>
          </a:bodyPr>
          <a:lstStyle/>
          <a:p>
            <a:r>
              <a:rPr lang="pl-PL" sz="4000" dirty="0"/>
              <a:t>Spis treści </a:t>
            </a:r>
          </a:p>
        </p:txBody>
      </p:sp>
      <p:pic>
        <p:nvPicPr>
          <p:cNvPr id="5" name="Obraz 4">
            <a:extLst>
              <a:ext uri="{FF2B5EF4-FFF2-40B4-BE49-F238E27FC236}">
                <a16:creationId xmlns:a16="http://schemas.microsoft.com/office/drawing/2014/main" xmlns="" id="{62A50829-B900-4128-9949-261B5E5C8737}"/>
              </a:ext>
            </a:extLst>
          </p:cNvPr>
          <p:cNvPicPr>
            <a:picLocks noChangeAspect="1"/>
          </p:cNvPicPr>
          <p:nvPr/>
        </p:nvPicPr>
        <p:blipFill rotWithShape="1">
          <a:blip r:embed="rId2"/>
          <a:srcRect l="12890" r="2798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ymbol zastępczy zawartości 2">
            <a:extLst>
              <a:ext uri="{FF2B5EF4-FFF2-40B4-BE49-F238E27FC236}">
                <a16:creationId xmlns:a16="http://schemas.microsoft.com/office/drawing/2014/main" xmlns="" id="{60C15BEF-D9DC-4715-8542-CF1667D5215D}"/>
              </a:ext>
            </a:extLst>
          </p:cNvPr>
          <p:cNvSpPr>
            <a:spLocks noGrp="1"/>
          </p:cNvSpPr>
          <p:nvPr>
            <p:ph idx="1"/>
          </p:nvPr>
        </p:nvSpPr>
        <p:spPr>
          <a:xfrm>
            <a:off x="6096000" y="1351869"/>
            <a:ext cx="6096000" cy="5506131"/>
          </a:xfrm>
        </p:spPr>
        <p:txBody>
          <a:bodyPr>
            <a:normAutofit fontScale="25000" lnSpcReduction="20000"/>
          </a:bodyPr>
          <a:lstStyle/>
          <a:p>
            <a:pPr marL="514350" indent="-514350">
              <a:buFont typeface="+mj-lt"/>
              <a:buAutoNum type="arabicPeriod"/>
            </a:pPr>
            <a:r>
              <a:rPr lang="pl-PL" sz="5600" dirty="0"/>
              <a:t>Kiedy zaczyna się starość?</a:t>
            </a:r>
          </a:p>
          <a:p>
            <a:pPr marL="514350" indent="-514350">
              <a:buFont typeface="+mj-lt"/>
              <a:buAutoNum type="arabicPeriod"/>
            </a:pPr>
            <a:r>
              <a:rPr lang="pl-PL" sz="5600" dirty="0"/>
              <a:t>Potrzeby seniorów</a:t>
            </a:r>
          </a:p>
          <a:p>
            <a:pPr marL="514350" indent="-514350">
              <a:buFont typeface="+mj-lt"/>
              <a:buAutoNum type="arabicPeriod"/>
            </a:pPr>
            <a:r>
              <a:rPr lang="pl-PL" sz="5600" dirty="0"/>
              <a:t>Co jest niezbędne seniorowi?</a:t>
            </a:r>
          </a:p>
          <a:p>
            <a:pPr marL="514350" indent="-514350">
              <a:buFont typeface="+mj-lt"/>
              <a:buAutoNum type="arabicPeriod"/>
            </a:pPr>
            <a:r>
              <a:rPr lang="pl-PL" sz="5600" dirty="0"/>
              <a:t>Co jest niezbędne seniorowi?</a:t>
            </a:r>
          </a:p>
          <a:p>
            <a:pPr marL="514350" indent="-514350">
              <a:buFont typeface="+mj-lt"/>
              <a:buAutoNum type="arabicPeriod"/>
            </a:pPr>
            <a:r>
              <a:rPr lang="pl-PL" sz="5600" dirty="0"/>
              <a:t>Motywowanie do aktywności fizycznej</a:t>
            </a:r>
          </a:p>
          <a:p>
            <a:pPr marL="514350" indent="-514350">
              <a:buFont typeface="+mj-lt"/>
              <a:buAutoNum type="arabicPeriod"/>
            </a:pPr>
            <a:r>
              <a:rPr lang="pl-PL" sz="5600" dirty="0"/>
              <a:t> Sprzęt medyczny</a:t>
            </a:r>
          </a:p>
          <a:p>
            <a:pPr marL="514350" indent="-514350">
              <a:buFont typeface="+mj-lt"/>
              <a:buAutoNum type="arabicPeriod"/>
            </a:pPr>
            <a:r>
              <a:rPr lang="pl-PL" sz="5600" dirty="0"/>
              <a:t>Pomaganie zaplanować dzień </a:t>
            </a:r>
          </a:p>
          <a:p>
            <a:pPr marL="514350" indent="-514350">
              <a:buFont typeface="+mj-lt"/>
              <a:buAutoNum type="arabicPeriod"/>
            </a:pPr>
            <a:r>
              <a:rPr lang="pl-PL" sz="5600" dirty="0"/>
              <a:t>Jak dbać o zdrowie osób starszych? </a:t>
            </a:r>
          </a:p>
          <a:p>
            <a:pPr marL="514350" indent="-514350">
              <a:buFont typeface="+mj-lt"/>
              <a:buAutoNum type="arabicPeriod"/>
            </a:pPr>
            <a:r>
              <a:rPr lang="pl-PL" sz="5600" dirty="0"/>
              <a:t>Zachęcanie do aktywności społecznej i..</a:t>
            </a:r>
          </a:p>
          <a:p>
            <a:pPr marL="514350" indent="-514350">
              <a:buFont typeface="+mj-lt"/>
              <a:buAutoNum type="arabicPeriod"/>
            </a:pPr>
            <a:r>
              <a:rPr lang="pl-PL" sz="5600" dirty="0"/>
              <a:t>Wolontariat dla seniorów</a:t>
            </a:r>
          </a:p>
          <a:p>
            <a:pPr marL="514350" indent="-514350">
              <a:buFont typeface="+mj-lt"/>
              <a:buAutoNum type="arabicPeriod"/>
            </a:pPr>
            <a:r>
              <a:rPr lang="en-US" sz="5600" dirty="0" err="1"/>
              <a:t>Pomoc</a:t>
            </a:r>
            <a:r>
              <a:rPr lang="en-US" sz="5600" dirty="0"/>
              <a:t> </a:t>
            </a:r>
            <a:r>
              <a:rPr lang="en-US" sz="5600" dirty="0" err="1"/>
              <a:t>na</a:t>
            </a:r>
            <a:r>
              <a:rPr lang="en-US" sz="5600" dirty="0"/>
              <a:t> </a:t>
            </a:r>
            <a:r>
              <a:rPr lang="en-US" sz="5600" dirty="0" err="1"/>
              <a:t>terenie</a:t>
            </a:r>
            <a:r>
              <a:rPr lang="en-US" sz="5600" dirty="0"/>
              <a:t> </a:t>
            </a:r>
            <a:r>
              <a:rPr lang="en-US" sz="5600" dirty="0" err="1"/>
              <a:t>powiatu</a:t>
            </a:r>
            <a:r>
              <a:rPr lang="en-US" sz="5600" dirty="0"/>
              <a:t> </a:t>
            </a:r>
            <a:r>
              <a:rPr lang="en-US" sz="5600" dirty="0" err="1"/>
              <a:t>cieszyńskiego</a:t>
            </a:r>
            <a:r>
              <a:rPr lang="en-US" sz="5600" dirty="0"/>
              <a:t> </a:t>
            </a:r>
            <a:endParaRPr lang="pl-PL" sz="5600" dirty="0"/>
          </a:p>
          <a:p>
            <a:pPr marL="514350" indent="-514350">
              <a:buFont typeface="+mj-lt"/>
              <a:buAutoNum type="arabicPeriod"/>
            </a:pPr>
            <a:r>
              <a:rPr lang="pl-PL" sz="5600" dirty="0"/>
              <a:t>Opiekunowie dla osób starszych osób</a:t>
            </a:r>
          </a:p>
          <a:p>
            <a:pPr marL="514350" indent="-514350">
              <a:buFont typeface="+mj-lt"/>
              <a:buAutoNum type="arabicPeriod"/>
            </a:pPr>
            <a:r>
              <a:rPr lang="pl-PL" sz="5600" dirty="0"/>
              <a:t>Kim jest opiekun/ka seniorów?</a:t>
            </a:r>
          </a:p>
          <a:p>
            <a:pPr marL="514350" indent="-514350">
              <a:buFont typeface="+mj-lt"/>
              <a:buAutoNum type="arabicPeriod"/>
            </a:pPr>
            <a:r>
              <a:rPr lang="pl-PL" sz="5600" dirty="0"/>
              <a:t>Kto może zostać opiekunem seniorów?</a:t>
            </a:r>
          </a:p>
          <a:p>
            <a:pPr marL="514350" indent="-514350">
              <a:buFont typeface="+mj-lt"/>
              <a:buAutoNum type="arabicPeriod"/>
            </a:pPr>
            <a:r>
              <a:rPr lang="pl-PL" sz="5600" dirty="0"/>
              <a:t> O czym warto pamiętać, planując opiekę nad osobą starszą</a:t>
            </a:r>
          </a:p>
          <a:p>
            <a:pPr marL="514350" indent="-514350">
              <a:buFont typeface="+mj-lt"/>
              <a:buAutoNum type="arabicPeriod"/>
            </a:pPr>
            <a:r>
              <a:rPr lang="pl-PL" sz="5600" dirty="0"/>
              <a:t>Jak dbać o seniorów w dobie w koronawirusa?</a:t>
            </a:r>
          </a:p>
          <a:p>
            <a:pPr marL="514350" indent="-514350">
              <a:buFont typeface="+mj-lt"/>
              <a:buAutoNum type="arabicPeriod"/>
            </a:pPr>
            <a:r>
              <a:rPr lang="pl-PL" sz="5600" dirty="0"/>
              <a:t>Jak mądrze i bezpiecznie wspierać seniorów?</a:t>
            </a:r>
          </a:p>
          <a:p>
            <a:pPr marL="514350" indent="-514350">
              <a:buFont typeface="+mj-lt"/>
              <a:buAutoNum type="arabicPeriod"/>
            </a:pPr>
            <a:r>
              <a:rPr lang="pl-PL" sz="5600" dirty="0"/>
              <a:t>Koronawirus pomoc seniorom</a:t>
            </a:r>
          </a:p>
          <a:p>
            <a:pPr marL="514350" indent="-514350">
              <a:buFont typeface="+mj-lt"/>
              <a:buAutoNum type="arabicPeriod"/>
            </a:pPr>
            <a:r>
              <a:rPr lang="pl-PL" sz="5600" dirty="0"/>
              <a:t>Źródła</a:t>
            </a:r>
          </a:p>
          <a:p>
            <a:pPr marL="514350" indent="-514350">
              <a:buFont typeface="+mj-lt"/>
              <a:buAutoNum type="arabicPeriod"/>
            </a:pPr>
            <a:r>
              <a:rPr lang="pl-PL" sz="5600" dirty="0"/>
              <a:t>Koniec </a:t>
            </a:r>
          </a:p>
          <a:p>
            <a:pPr marL="514350" indent="-514350">
              <a:buFont typeface="+mj-lt"/>
              <a:buAutoNum type="arabicPeriod"/>
            </a:pPr>
            <a:endParaRPr lang="pl-PL" sz="1500" dirty="0"/>
          </a:p>
          <a:p>
            <a:pPr marL="514350" indent="-514350">
              <a:buFont typeface="+mj-lt"/>
              <a:buAutoNum type="arabicPeriod"/>
            </a:pPr>
            <a:endParaRPr lang="pl-PL" sz="1500" dirty="0"/>
          </a:p>
          <a:p>
            <a:pPr marL="514350" indent="-514350">
              <a:buFont typeface="+mj-lt"/>
              <a:buAutoNum type="arabicPeriod"/>
            </a:pPr>
            <a:endParaRPr lang="pl-PL" sz="1500" dirty="0"/>
          </a:p>
          <a:p>
            <a:pPr marL="514350" indent="-514350">
              <a:buFont typeface="+mj-lt"/>
              <a:buAutoNum type="arabicPeriod"/>
            </a:pPr>
            <a:endParaRPr lang="pl-PL" sz="1500" dirty="0"/>
          </a:p>
          <a:p>
            <a:pPr marL="514350" indent="-514350">
              <a:buFont typeface="+mj-lt"/>
              <a:buAutoNum type="arabicPeriod"/>
            </a:pPr>
            <a:endParaRPr lang="pl-PL" sz="1500" dirty="0"/>
          </a:p>
          <a:p>
            <a:pPr marL="0" indent="0">
              <a:buNone/>
            </a:pPr>
            <a:r>
              <a:rPr lang="pl-PL" sz="1500" dirty="0"/>
              <a:t/>
            </a:r>
            <a:br>
              <a:rPr lang="pl-PL" sz="1500" dirty="0"/>
            </a:br>
            <a:r>
              <a:rPr lang="pl-PL" sz="1500" dirty="0"/>
              <a:t/>
            </a:r>
            <a:br>
              <a:rPr lang="pl-PL" sz="1500" dirty="0"/>
            </a:br>
            <a:r>
              <a:rPr lang="pl-PL" sz="600" dirty="0"/>
              <a:t/>
            </a:r>
            <a:br>
              <a:rPr lang="pl-PL" sz="600" dirty="0"/>
            </a:br>
            <a:endParaRPr lang="pl-PL" sz="600" dirty="0"/>
          </a:p>
          <a:p>
            <a:pPr marL="514350" indent="-514350">
              <a:buFont typeface="+mj-lt"/>
              <a:buAutoNum type="arabicPeriod"/>
            </a:pPr>
            <a:endParaRPr lang="pl-PL" sz="600" dirty="0"/>
          </a:p>
          <a:p>
            <a:pPr marL="514350" indent="-514350">
              <a:buFont typeface="+mj-lt"/>
              <a:buAutoNum type="arabicPeriod"/>
            </a:pPr>
            <a:endParaRPr lang="pl-PL" sz="600" dirty="0"/>
          </a:p>
          <a:p>
            <a:pPr marL="514350" indent="-514350">
              <a:buFont typeface="+mj-lt"/>
              <a:buAutoNum type="arabicPeriod"/>
            </a:pPr>
            <a:endParaRPr lang="pl-PL" sz="600" dirty="0"/>
          </a:p>
          <a:p>
            <a:pPr marL="514350" indent="-514350">
              <a:buFont typeface="+mj-lt"/>
              <a:buAutoNum type="arabicPeriod"/>
            </a:pPr>
            <a:endParaRPr lang="pl-PL" sz="600" dirty="0"/>
          </a:p>
          <a:p>
            <a:pPr marL="514350" indent="-514350">
              <a:buFont typeface="+mj-lt"/>
              <a:buAutoNum type="arabicPeriod"/>
            </a:pPr>
            <a:endParaRPr lang="pl-PL" sz="600" dirty="0"/>
          </a:p>
        </p:txBody>
      </p:sp>
    </p:spTree>
    <p:extLst>
      <p:ext uri="{BB962C8B-B14F-4D97-AF65-F5344CB8AC3E}">
        <p14:creationId xmlns:p14="http://schemas.microsoft.com/office/powerpoint/2010/main" val="375620873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8108D317-7CBD-4897-BD1F-959436D2A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C65F19D8-40DA-448D-846A-EABDE983CB1E}"/>
              </a:ext>
            </a:extLst>
          </p:cNvPr>
          <p:cNvSpPr>
            <a:spLocks noGrp="1"/>
          </p:cNvSpPr>
          <p:nvPr>
            <p:ph type="title"/>
          </p:nvPr>
        </p:nvSpPr>
        <p:spPr>
          <a:xfrm>
            <a:off x="7255564" y="834888"/>
            <a:ext cx="4314645" cy="1268958"/>
          </a:xfrm>
        </p:spPr>
        <p:txBody>
          <a:bodyPr anchor="b">
            <a:normAutofit/>
          </a:bodyPr>
          <a:lstStyle/>
          <a:p>
            <a:r>
              <a:rPr lang="pl-PL" sz="2700" dirty="0"/>
              <a:t> O czym warto pamiętać, planując opiekę nad osobą starszą:</a:t>
            </a:r>
          </a:p>
        </p:txBody>
      </p:sp>
      <p:pic>
        <p:nvPicPr>
          <p:cNvPr id="4" name="Obraz 3">
            <a:extLst>
              <a:ext uri="{FF2B5EF4-FFF2-40B4-BE49-F238E27FC236}">
                <a16:creationId xmlns:a16="http://schemas.microsoft.com/office/drawing/2014/main" xmlns="" id="{A89B9F84-44D0-4080-A0D9-50D242887AB3}"/>
              </a:ext>
            </a:extLst>
          </p:cNvPr>
          <p:cNvPicPr>
            <a:picLocks noChangeAspect="1"/>
          </p:cNvPicPr>
          <p:nvPr/>
        </p:nvPicPr>
        <p:blipFill rotWithShape="1">
          <a:blip r:embed="rId2"/>
          <a:srcRect l="15861" r="19246"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8" name="Rectangle 17">
            <a:extLst>
              <a:ext uri="{FF2B5EF4-FFF2-40B4-BE49-F238E27FC236}">
                <a16:creationId xmlns:a16="http://schemas.microsoft.com/office/drawing/2014/main" xmlns="" id="{D6297641-8B9F-4767-9606-8A11313227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D8F3CA65-EA00-46B4-9616-39E6853F7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xmlns="" id="{393BF2C3-2B1C-4E6C-B048-324334C33701}"/>
              </a:ext>
            </a:extLst>
          </p:cNvPr>
          <p:cNvSpPr>
            <a:spLocks noGrp="1"/>
          </p:cNvSpPr>
          <p:nvPr>
            <p:ph idx="1"/>
          </p:nvPr>
        </p:nvSpPr>
        <p:spPr>
          <a:xfrm>
            <a:off x="6580415" y="2557587"/>
            <a:ext cx="5611566" cy="4300413"/>
          </a:xfrm>
        </p:spPr>
        <p:txBody>
          <a:bodyPr anchor="t">
            <a:normAutofit fontScale="85000" lnSpcReduction="20000"/>
          </a:bodyPr>
          <a:lstStyle/>
          <a:p>
            <a:pPr marL="0" indent="0" algn="ctr">
              <a:buNone/>
            </a:pPr>
            <a:endParaRPr lang="pl-PL" sz="1400" dirty="0"/>
          </a:p>
          <a:p>
            <a:pPr marL="0" indent="0" algn="ctr">
              <a:buNone/>
            </a:pPr>
            <a:r>
              <a:rPr lang="pl-PL" sz="1700" dirty="0"/>
              <a:t>    -   regularne wizyty u lekarza oraz według jego wskazań – diagnostyka,</a:t>
            </a:r>
          </a:p>
          <a:p>
            <a:pPr marL="0" indent="0" algn="ctr">
              <a:buNone/>
            </a:pPr>
            <a:r>
              <a:rPr lang="pl-PL" sz="1700" dirty="0"/>
              <a:t>     -  pielęgnacja ciała – codzienne mycie, </a:t>
            </a:r>
          </a:p>
          <a:p>
            <a:pPr marL="0" indent="0" algn="ctr">
              <a:buNone/>
            </a:pPr>
            <a:r>
              <a:rPr lang="pl-PL" sz="1700" dirty="0"/>
              <a:t>      -  sezonowe wizyty u </a:t>
            </a:r>
            <a:r>
              <a:rPr lang="pl-PL" sz="1700" dirty="0" err="1"/>
              <a:t>podologa</a:t>
            </a:r>
            <a:r>
              <a:rPr lang="pl-PL" sz="1700" dirty="0"/>
              <a:t> i/lub dermatologa, </a:t>
            </a:r>
          </a:p>
          <a:p>
            <a:pPr marL="0" indent="0" algn="ctr">
              <a:buNone/>
            </a:pPr>
            <a:r>
              <a:rPr lang="pl-PL" sz="1700" dirty="0"/>
              <a:t>       - aktywność fizyczna:</a:t>
            </a:r>
          </a:p>
          <a:p>
            <a:pPr marL="0" indent="0" algn="ctr">
              <a:buNone/>
            </a:pPr>
            <a:r>
              <a:rPr lang="pl-PL" sz="1700" dirty="0"/>
              <a:t>      -  rehabilitacja dla seniora,</a:t>
            </a:r>
          </a:p>
          <a:p>
            <a:pPr marL="0" indent="0" algn="ctr">
              <a:buNone/>
            </a:pPr>
            <a:r>
              <a:rPr lang="pl-PL" sz="1700" dirty="0"/>
              <a:t>      - regularna gimnastyka (zamiennie z rehabilitacją lub po jej zakończeniu) np. zdrowy kręgosłup, </a:t>
            </a:r>
          </a:p>
          <a:p>
            <a:pPr marL="0" indent="0" algn="ctr">
              <a:buNone/>
            </a:pPr>
            <a:r>
              <a:rPr lang="pl-PL" sz="1700" dirty="0"/>
              <a:t>      -  spacery, wędrówki, </a:t>
            </a:r>
          </a:p>
          <a:p>
            <a:pPr marL="0" indent="0" algn="ctr">
              <a:buNone/>
            </a:pPr>
            <a:r>
              <a:rPr lang="pl-PL" sz="1700" dirty="0"/>
              <a:t>     -   aktywność umysłowa:</a:t>
            </a:r>
          </a:p>
          <a:p>
            <a:pPr marL="0" indent="0" algn="ctr">
              <a:buNone/>
            </a:pPr>
            <a:r>
              <a:rPr lang="pl-PL" sz="1700" dirty="0"/>
              <a:t>      -  uczestnictwo w lokalnych wydarzeniach czy warsztatach organizowanych dla seniorów,</a:t>
            </a:r>
          </a:p>
          <a:p>
            <a:pPr marL="0" indent="0" algn="ctr">
              <a:buNone/>
            </a:pPr>
            <a:r>
              <a:rPr lang="pl-PL" sz="1700" dirty="0"/>
              <a:t>     -  wizyta w kinie lub w teatrze, </a:t>
            </a:r>
          </a:p>
          <a:p>
            <a:pPr marL="0" indent="0" algn="ctr">
              <a:buNone/>
            </a:pPr>
            <a:r>
              <a:rPr lang="pl-PL" sz="1700" dirty="0"/>
              <a:t>     -   lekkostrawna dieta i suplementacja witamin: A, C, D, E.</a:t>
            </a:r>
          </a:p>
          <a:p>
            <a:pPr algn="ctr"/>
            <a:endParaRPr lang="pl-PL" sz="1700" dirty="0"/>
          </a:p>
          <a:p>
            <a:pPr marL="0" indent="0" algn="ctr">
              <a:buNone/>
            </a:pPr>
            <a:r>
              <a:rPr lang="pl-PL" sz="1700" dirty="0"/>
              <a:t> </a:t>
            </a:r>
          </a:p>
        </p:txBody>
      </p:sp>
    </p:spTree>
    <p:extLst>
      <p:ext uri="{BB962C8B-B14F-4D97-AF65-F5344CB8AC3E}">
        <p14:creationId xmlns:p14="http://schemas.microsoft.com/office/powerpoint/2010/main" val="49024575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B4DBD315-BED4-4784-81DE-D7CDA0E76475}"/>
              </a:ext>
            </a:extLst>
          </p:cNvPr>
          <p:cNvSpPr>
            <a:spLocks noGrp="1"/>
          </p:cNvSpPr>
          <p:nvPr>
            <p:ph type="title"/>
          </p:nvPr>
        </p:nvSpPr>
        <p:spPr>
          <a:xfrm>
            <a:off x="589560" y="856180"/>
            <a:ext cx="4560584" cy="1128068"/>
          </a:xfrm>
        </p:spPr>
        <p:txBody>
          <a:bodyPr anchor="ctr">
            <a:normAutofit/>
          </a:bodyPr>
          <a:lstStyle/>
          <a:p>
            <a:r>
              <a:rPr lang="pl-PL" sz="3400" dirty="0"/>
              <a:t>Jak dbać o seniorów w dobie w koronawirusa?</a:t>
            </a:r>
          </a:p>
        </p:txBody>
      </p:sp>
      <p:grpSp>
        <p:nvGrpSpPr>
          <p:cNvPr id="11" name="Group 10">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A132C5B3-7C5A-44D9-A1BF-E3A198680B28}"/>
              </a:ext>
            </a:extLst>
          </p:cNvPr>
          <p:cNvSpPr>
            <a:spLocks noGrp="1"/>
          </p:cNvSpPr>
          <p:nvPr>
            <p:ph idx="1"/>
          </p:nvPr>
        </p:nvSpPr>
        <p:spPr>
          <a:xfrm>
            <a:off x="355196" y="2224322"/>
            <a:ext cx="4559425" cy="3979585"/>
          </a:xfrm>
        </p:spPr>
        <p:txBody>
          <a:bodyPr anchor="ctr">
            <a:normAutofit/>
          </a:bodyPr>
          <a:lstStyle/>
          <a:p>
            <a:pPr marL="0" indent="0" algn="ctr">
              <a:buNone/>
            </a:pPr>
            <a:r>
              <a:rPr lang="pl-PL" sz="2000" dirty="0"/>
              <a:t>W czasie, kiedy na świecie panuje epidemia koronawirusa, szczególną uwagę powinniśmy zwrócić na osoby starsze. To one są najbardziej narażone na zakażenie. Wiek i choroby, które zwykle im towarzyszą, powodują naturalny spadek odporności. To powoduje, że właśnie seniorom zdecydowanie trudniej wygrać walkę z wirusem.  Dlatego warto wiedzieć, jak ich chronić i jednocześnie wspierać.</a:t>
            </a:r>
          </a:p>
        </p:txBody>
      </p:sp>
      <p:sp>
        <p:nvSpPr>
          <p:cNvPr id="17" name="Rectangle 16">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osoba, trzymający, noszenie, kobieta&#10;&#10;Opis wygenerowany automatycznie">
            <a:extLst>
              <a:ext uri="{FF2B5EF4-FFF2-40B4-BE49-F238E27FC236}">
                <a16:creationId xmlns:a16="http://schemas.microsoft.com/office/drawing/2014/main" xmlns="" id="{76FEABD5-B0ED-47F5-B14E-D27C9CF65788}"/>
              </a:ext>
            </a:extLst>
          </p:cNvPr>
          <p:cNvPicPr>
            <a:picLocks noChangeAspect="1"/>
          </p:cNvPicPr>
          <p:nvPr/>
        </p:nvPicPr>
        <p:blipFill rotWithShape="1">
          <a:blip r:embed="rId2"/>
          <a:srcRect l="13522" r="17879" b="1"/>
          <a:stretch/>
        </p:blipFill>
        <p:spPr>
          <a:xfrm>
            <a:off x="5977788" y="799352"/>
            <a:ext cx="5425410" cy="5259296"/>
          </a:xfrm>
          <a:prstGeom prst="rect">
            <a:avLst/>
          </a:prstGeom>
        </p:spPr>
      </p:pic>
    </p:spTree>
    <p:extLst>
      <p:ext uri="{BB962C8B-B14F-4D97-AF65-F5344CB8AC3E}">
        <p14:creationId xmlns:p14="http://schemas.microsoft.com/office/powerpoint/2010/main" val="163128289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4735FCE-EC18-4946-9BD1-9FA3BD34897C}"/>
              </a:ext>
            </a:extLst>
          </p:cNvPr>
          <p:cNvSpPr>
            <a:spLocks noGrp="1"/>
          </p:cNvSpPr>
          <p:nvPr>
            <p:ph type="title"/>
          </p:nvPr>
        </p:nvSpPr>
        <p:spPr>
          <a:xfrm>
            <a:off x="4965430" y="629268"/>
            <a:ext cx="6586491" cy="1286160"/>
          </a:xfrm>
        </p:spPr>
        <p:txBody>
          <a:bodyPr anchor="b">
            <a:normAutofit/>
          </a:bodyPr>
          <a:lstStyle/>
          <a:p>
            <a:r>
              <a:rPr lang="pl-PL" sz="4100" dirty="0"/>
              <a:t>Jak mądrze i bezpiecznie wspierać seniorów?</a:t>
            </a:r>
          </a:p>
        </p:txBody>
      </p:sp>
      <p:sp>
        <p:nvSpPr>
          <p:cNvPr id="3" name="Symbol zastępczy zawartości 2">
            <a:extLst>
              <a:ext uri="{FF2B5EF4-FFF2-40B4-BE49-F238E27FC236}">
                <a16:creationId xmlns:a16="http://schemas.microsoft.com/office/drawing/2014/main" xmlns="" id="{EE653AAC-4A5E-42E3-88D8-E0370869FBFC}"/>
              </a:ext>
            </a:extLst>
          </p:cNvPr>
          <p:cNvSpPr>
            <a:spLocks noGrp="1"/>
          </p:cNvSpPr>
          <p:nvPr>
            <p:ph idx="1"/>
          </p:nvPr>
        </p:nvSpPr>
        <p:spPr>
          <a:xfrm>
            <a:off x="4635591" y="2142841"/>
            <a:ext cx="7556409" cy="5200083"/>
          </a:xfrm>
        </p:spPr>
        <p:txBody>
          <a:bodyPr>
            <a:normAutofit fontScale="55000" lnSpcReduction="20000"/>
          </a:bodyPr>
          <a:lstStyle/>
          <a:p>
            <a:pPr>
              <a:buFont typeface="Wingdings" panose="05000000000000000000" pitchFamily="2" charset="2"/>
              <a:buChar char="ü"/>
            </a:pPr>
            <a:r>
              <a:rPr lang="pl-PL" sz="2500" b="1" dirty="0"/>
              <a:t>Wykazuj zainteresowanie </a:t>
            </a:r>
            <a:r>
              <a:rPr lang="pl-PL" sz="2500" dirty="0"/>
              <a:t>- dzwoń regularnie, rozmawiaj, dopytuj, czy wszystko w porządku.</a:t>
            </a:r>
          </a:p>
          <a:p>
            <a:pPr>
              <a:buFont typeface="Wingdings" panose="05000000000000000000" pitchFamily="2" charset="2"/>
              <a:buChar char="ü"/>
            </a:pPr>
            <a:r>
              <a:rPr lang="pl-PL" sz="2500" b="1" dirty="0"/>
              <a:t>Uczulaj, by seniorzy nie wychodzili z domu. </a:t>
            </a:r>
            <a:r>
              <a:rPr lang="pl-PL" sz="2500" dirty="0"/>
              <a:t>Spokojnie tłumacz i przekonuj, że to dla ich dobra i bezpieczeństwa. Przypominaj, że wiele spraw można dziś załatwić telefonicznie lub przez Internet. </a:t>
            </a:r>
          </a:p>
          <a:p>
            <a:pPr>
              <a:buFont typeface="Wingdings" panose="05000000000000000000" pitchFamily="2" charset="2"/>
              <a:buChar char="ü"/>
            </a:pPr>
            <a:r>
              <a:rPr lang="pl-PL" sz="2500" dirty="0"/>
              <a:t>Jeśli to konieczne, </a:t>
            </a:r>
            <a:r>
              <a:rPr lang="pl-PL" sz="2500" b="1" dirty="0"/>
              <a:t>pomóż seniorowi telefonicznie skontaktować się z lekarzem</a:t>
            </a:r>
            <a:r>
              <a:rPr lang="pl-PL" sz="2500" dirty="0"/>
              <a:t>, który np. wypisze e-receptę.</a:t>
            </a:r>
          </a:p>
          <a:p>
            <a:pPr>
              <a:buFont typeface="Wingdings" panose="05000000000000000000" pitchFamily="2" charset="2"/>
              <a:buChar char="ü"/>
            </a:pPr>
            <a:r>
              <a:rPr lang="pl-PL" sz="2500" b="1" dirty="0"/>
              <a:t>Zwracaj także uwagę na przestrzeganie zasad higieny</a:t>
            </a:r>
            <a:r>
              <a:rPr lang="pl-PL" sz="2500" dirty="0"/>
              <a:t>: częstszego mycia i odkażania rąk, zasłanianie łokciem ust i nosa podczas kichania lub kaszlenia, utrzymywania, a także wietrzenia mieszkania.</a:t>
            </a:r>
          </a:p>
          <a:p>
            <a:pPr>
              <a:buFont typeface="Wingdings" panose="05000000000000000000" pitchFamily="2" charset="2"/>
              <a:buChar char="ü"/>
            </a:pPr>
            <a:r>
              <a:rPr lang="pl-PL" sz="2500" b="1" dirty="0"/>
              <a:t>Informuj,</a:t>
            </a:r>
            <a:r>
              <a:rPr lang="pl-PL" sz="2500" dirty="0"/>
              <a:t> </a:t>
            </a:r>
            <a:r>
              <a:rPr lang="pl-PL" sz="2500" b="1" dirty="0"/>
              <a:t>co powinni zrobić w razie pojawienia się niepokojących objawów</a:t>
            </a:r>
            <a:r>
              <a:rPr lang="pl-PL" sz="2500" dirty="0"/>
              <a:t>, takich jak: gorączka, suchy kaszel, trudności w oddychaniu.</a:t>
            </a:r>
          </a:p>
          <a:p>
            <a:pPr>
              <a:buFont typeface="Wingdings" panose="05000000000000000000" pitchFamily="2" charset="2"/>
              <a:buChar char="ü"/>
            </a:pPr>
            <a:r>
              <a:rPr lang="pl-PL" sz="2500" b="1" dirty="0"/>
              <a:t>Zapewnij dostęp do artykułów żywnościowych oraz higienicznych. </a:t>
            </a:r>
            <a:r>
              <a:rPr lang="pl-PL" sz="2500" dirty="0"/>
              <a:t>Robiąc zakupy dla osoby starszej, pamiętaj o zdrowych i bogatych w witaminy produktach, owocach, sokach i wodzie. Wartościowa dieta jest tu bardzo ważna. Nie zapominaj też o lekach, które senior przyjmuje na stałe.</a:t>
            </a:r>
          </a:p>
          <a:p>
            <a:pPr>
              <a:buFont typeface="Wingdings" panose="05000000000000000000" pitchFamily="2" charset="2"/>
              <a:buChar char="ü"/>
            </a:pPr>
            <a:r>
              <a:rPr lang="pl-PL" sz="2500" dirty="0"/>
              <a:t>Przypominaj, że </a:t>
            </a:r>
            <a:r>
              <a:rPr lang="pl-PL" sz="2500" b="1" dirty="0"/>
              <a:t>jeśli nie ma innego wyjścia, senior może zrobić sam zakupy w godz. 10-12. </a:t>
            </a:r>
            <a:r>
              <a:rPr lang="pl-PL" sz="2500" dirty="0"/>
              <a:t>Wtedy w sklepach przebywać mogą tylko osoby po 65 roku życia, zatem ryzyko zakażenia zmniejsza się. </a:t>
            </a:r>
          </a:p>
          <a:p>
            <a:pPr>
              <a:buFont typeface="Wingdings" panose="05000000000000000000" pitchFamily="2" charset="2"/>
              <a:buChar char="ü"/>
            </a:pPr>
            <a:r>
              <a:rPr lang="pl-PL" sz="2500" b="1" dirty="0"/>
              <a:t>Podpowiadaj osobom starszym, jak mogą spędzać czas w domu. </a:t>
            </a:r>
            <a:r>
              <a:rPr lang="pl-PL" sz="2500" dirty="0"/>
              <a:t>Zaproponuj ciekawe lektury lub programy. Przypominaj, że obecnie msze św. i nabożeństwa prowadzone są online, w radiu i telewizji.</a:t>
            </a:r>
          </a:p>
          <a:p>
            <a:pPr>
              <a:buFont typeface="Wingdings" panose="05000000000000000000" pitchFamily="2" charset="2"/>
              <a:buChar char="ü"/>
            </a:pPr>
            <a:r>
              <a:rPr lang="pl-PL" sz="2500" b="1" dirty="0"/>
              <a:t>Zachęcaj do aktywności fizycznej w domu </a:t>
            </a:r>
            <a:r>
              <a:rPr lang="pl-PL" sz="2500" dirty="0"/>
              <a:t>– to niezawodny sposób na utrzymanie czy poprawę dobrej kondycji nie tylko fizycznej, ale również psychicznej. </a:t>
            </a:r>
          </a:p>
          <a:p>
            <a:pPr>
              <a:buFont typeface="Wingdings" panose="05000000000000000000" pitchFamily="2" charset="2"/>
              <a:buChar char="ü"/>
            </a:pPr>
            <a:r>
              <a:rPr lang="pl-PL" sz="2500" b="1" dirty="0"/>
              <a:t>Zadbaj o bezpieczeństwo seniorów. </a:t>
            </a:r>
            <a:r>
              <a:rPr lang="pl-PL" sz="2500" dirty="0"/>
              <a:t>Ostrzegaj przed oszustami i nieuczciwymi praktykami marketingowymi.</a:t>
            </a:r>
          </a:p>
          <a:p>
            <a:pPr>
              <a:buFont typeface="Wingdings" panose="05000000000000000000" pitchFamily="2" charset="2"/>
              <a:buChar char="ü"/>
            </a:pPr>
            <a:endParaRPr lang="pl-PL" sz="1000" dirty="0"/>
          </a:p>
          <a:p>
            <a:pPr>
              <a:buFont typeface="Wingdings" panose="05000000000000000000" pitchFamily="2" charset="2"/>
              <a:buChar char="ü"/>
            </a:pPr>
            <a:endParaRPr lang="pl-PL" sz="1000" dirty="0"/>
          </a:p>
          <a:p>
            <a:pPr marL="0" indent="0">
              <a:buNone/>
            </a:pPr>
            <a:endParaRPr lang="pl-PL" sz="1000" dirty="0"/>
          </a:p>
        </p:txBody>
      </p:sp>
      <p:pic>
        <p:nvPicPr>
          <p:cNvPr id="5" name="Picture 4">
            <a:extLst>
              <a:ext uri="{FF2B5EF4-FFF2-40B4-BE49-F238E27FC236}">
                <a16:creationId xmlns:a16="http://schemas.microsoft.com/office/drawing/2014/main" xmlns="" id="{35D0EC6E-FFDD-4EC7-9DEA-95E40128158D}"/>
              </a:ext>
            </a:extLst>
          </p:cNvPr>
          <p:cNvPicPr>
            <a:picLocks noChangeAspect="1"/>
          </p:cNvPicPr>
          <p:nvPr/>
        </p:nvPicPr>
        <p:blipFill rotWithShape="1">
          <a:blip r:embed="rId2"/>
          <a:srcRect l="54882"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93378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descr="Obraz zawierający osoba, budynek, zewnętrzne, kobieta&#10;&#10;Opis wygenerowany automatycznie">
            <a:extLst>
              <a:ext uri="{FF2B5EF4-FFF2-40B4-BE49-F238E27FC236}">
                <a16:creationId xmlns:a16="http://schemas.microsoft.com/office/drawing/2014/main" xmlns="" id="{88474494-1B58-4E92-94B5-19751060C958}"/>
              </a:ext>
            </a:extLst>
          </p:cNvPr>
          <p:cNvPicPr>
            <a:picLocks noChangeAspect="1"/>
          </p:cNvPicPr>
          <p:nvPr/>
        </p:nvPicPr>
        <p:blipFill rotWithShape="1">
          <a:blip r:embed="rId2"/>
          <a:srcRect t="7787"/>
          <a:stretch/>
        </p:blipFill>
        <p:spPr>
          <a:xfrm>
            <a:off x="0"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xmlns="" id="{51C93D68-9602-4A0D-9880-0324DCA46AB3}"/>
              </a:ext>
            </a:extLst>
          </p:cNvPr>
          <p:cNvSpPr>
            <a:spLocks noGrp="1"/>
          </p:cNvSpPr>
          <p:nvPr>
            <p:ph type="title"/>
          </p:nvPr>
        </p:nvSpPr>
        <p:spPr>
          <a:xfrm>
            <a:off x="709448" y="1913950"/>
            <a:ext cx="4204137" cy="1342754"/>
          </a:xfrm>
        </p:spPr>
        <p:txBody>
          <a:bodyPr>
            <a:normAutofit/>
          </a:bodyPr>
          <a:lstStyle/>
          <a:p>
            <a:pPr algn="ctr"/>
            <a:r>
              <a:rPr lang="pl-PL" sz="3600" dirty="0"/>
              <a:t>Koronawirus pomoc seniorom</a:t>
            </a:r>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A42598B1-D232-4475-A541-9671EF37450E}"/>
              </a:ext>
            </a:extLst>
          </p:cNvPr>
          <p:cNvSpPr>
            <a:spLocks noGrp="1"/>
          </p:cNvSpPr>
          <p:nvPr>
            <p:ph idx="1"/>
          </p:nvPr>
        </p:nvSpPr>
        <p:spPr>
          <a:xfrm>
            <a:off x="525516" y="3417573"/>
            <a:ext cx="4593021" cy="2619839"/>
          </a:xfrm>
        </p:spPr>
        <p:txBody>
          <a:bodyPr anchor="ctr">
            <a:normAutofit/>
          </a:bodyPr>
          <a:lstStyle/>
          <a:p>
            <a:pPr marL="0" indent="0" algn="ctr">
              <a:buNone/>
            </a:pPr>
            <a:r>
              <a:rPr lang="pl-PL" sz="1800" dirty="0"/>
              <a:t>W tym trudnym czasie wiele z osób jest gotowych pomóc osobom starszym. Warto zwróć się o pomoc do bliskich lub do sąsiada, jeśli chodzi o robienie zakupów, dostarczanie leków czy wyprowadzanie psa a także załatwienie jakiejkolwiek innej sprawy, np. urzędowej. Taką pomoc mogą również świadczyć różnego rodzaju instytucje jak Straż Miejska czy Miejski Ośrodek Pomocy Społecznej (MOPS).</a:t>
            </a:r>
          </a:p>
        </p:txBody>
      </p:sp>
    </p:spTree>
    <p:extLst>
      <p:ext uri="{BB962C8B-B14F-4D97-AF65-F5344CB8AC3E}">
        <p14:creationId xmlns:p14="http://schemas.microsoft.com/office/powerpoint/2010/main" val="163650850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F0F3FD9-24F4-4406-9E99-0ABFA9AEF808}"/>
              </a:ext>
            </a:extLst>
          </p:cNvPr>
          <p:cNvSpPr>
            <a:spLocks noGrp="1"/>
          </p:cNvSpPr>
          <p:nvPr>
            <p:ph type="title"/>
          </p:nvPr>
        </p:nvSpPr>
        <p:spPr>
          <a:xfrm>
            <a:off x="1653363" y="365760"/>
            <a:ext cx="9367203" cy="1188720"/>
          </a:xfrm>
        </p:spPr>
        <p:txBody>
          <a:bodyPr>
            <a:normAutofit/>
          </a:bodyPr>
          <a:lstStyle/>
          <a:p>
            <a:r>
              <a:rPr lang="pl-PL" dirty="0"/>
              <a:t>Źródła </a:t>
            </a:r>
          </a:p>
        </p:txBody>
      </p:sp>
      <p:sp>
        <p:nvSpPr>
          <p:cNvPr id="8" name="Freeform: Shape 7">
            <a:extLst>
              <a:ext uri="{FF2B5EF4-FFF2-40B4-BE49-F238E27FC236}">
                <a16:creationId xmlns:a16="http://schemas.microsoft.com/office/drawing/2014/main" xmlns=""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ymbol zastępczy zawartości 2">
            <a:extLst>
              <a:ext uri="{FF2B5EF4-FFF2-40B4-BE49-F238E27FC236}">
                <a16:creationId xmlns:a16="http://schemas.microsoft.com/office/drawing/2014/main" xmlns="" id="{6DC184D7-2646-4026-855F-A27A29FBACCA}"/>
              </a:ext>
            </a:extLst>
          </p:cNvPr>
          <p:cNvSpPr>
            <a:spLocks noGrp="1"/>
          </p:cNvSpPr>
          <p:nvPr>
            <p:ph idx="1"/>
          </p:nvPr>
        </p:nvSpPr>
        <p:spPr>
          <a:xfrm>
            <a:off x="1653363" y="2176272"/>
            <a:ext cx="9367204" cy="4041648"/>
          </a:xfrm>
        </p:spPr>
        <p:txBody>
          <a:bodyPr anchor="t">
            <a:normAutofit lnSpcReduction="10000"/>
          </a:bodyPr>
          <a:lstStyle/>
          <a:p>
            <a:pPr marL="0" indent="0">
              <a:buNone/>
            </a:pPr>
            <a:r>
              <a:rPr lang="pl-PL" sz="1700" dirty="0">
                <a:hlinkClick r:id="rId2"/>
              </a:rPr>
              <a:t>https://www.nowiny.pl/lifestyle/154379-na-czym-polega-praca-opiekuna-serniorow.html?fbclid=IwAR3vbhuPfdN0DcfGtc7weV6pWKQpEIwuywm6P0jB5iJKook2sUKbQplow7c</a:t>
            </a:r>
            <a:endParaRPr lang="pl-PL" sz="1700" dirty="0"/>
          </a:p>
          <a:p>
            <a:pPr marL="0" indent="0">
              <a:buNone/>
            </a:pPr>
            <a:r>
              <a:rPr lang="pl-PL" sz="1700" dirty="0">
                <a:hlinkClick r:id="rId3"/>
              </a:rPr>
              <a:t>https://www.um.cieszyn.pl/%E2%80%9Epomagac-mozna-w-kazdym-wieku%E2%80%9D-czyli-wolontariat-dla-seniorow.html?fbclid=IwAR3HV_xVd8v4ru8SBto2HM-GIDu7fk2NU0lqRpVw0B9YJAhaU3HFE4Bz5JE</a:t>
            </a:r>
            <a:endParaRPr lang="pl-PL" sz="1700" dirty="0"/>
          </a:p>
          <a:p>
            <a:pPr marL="0" indent="0">
              <a:buNone/>
            </a:pPr>
            <a:r>
              <a:rPr lang="pl-PL" sz="1700" dirty="0">
                <a:hlinkClick r:id="rId4"/>
              </a:rPr>
              <a:t>https://mdcare.pl/jak-powinna-wygladac-profesjonalna-opieka-nad-osobami-starszymi/?fbclid=IwAR234EvlV8wNSgmjPXSiWS8kQFwayCZNxwnZbSif1qTujiUf_oohg7Ku_ZU</a:t>
            </a:r>
            <a:endParaRPr lang="pl-PL" sz="1700" dirty="0"/>
          </a:p>
          <a:p>
            <a:pPr marL="0" indent="0">
              <a:buNone/>
            </a:pPr>
            <a:r>
              <a:rPr lang="pl-PL" sz="1700" dirty="0">
                <a:hlinkClick r:id="rId5"/>
              </a:rPr>
              <a:t>https://enelsenior.pl/osoby-starsze-jak-wlasciwie-o-nie-zadbac</a:t>
            </a:r>
            <a:endParaRPr lang="pl-PL" sz="1700" dirty="0"/>
          </a:p>
          <a:p>
            <a:pPr marL="0" indent="0">
              <a:buNone/>
            </a:pPr>
            <a:r>
              <a:rPr lang="pl-PL" sz="1700" dirty="0">
                <a:hlinkClick r:id="rId6"/>
              </a:rPr>
              <a:t>https://www.belchatow.pl/aktualnosci/7829-jak-dbac-o-seniorow-w-dobie-w-koronawirusa</a:t>
            </a:r>
            <a:endParaRPr lang="pl-PL" sz="1700" dirty="0"/>
          </a:p>
          <a:p>
            <a:pPr marL="0" indent="0">
              <a:buNone/>
            </a:pPr>
            <a:r>
              <a:rPr lang="pl-PL" sz="1700" dirty="0">
                <a:hlinkClick r:id="rId7"/>
              </a:rPr>
              <a:t>https://www.medicover.pl/o-zdrowiu/koronawirus-a-sytuacja-seniorow,6805,n,192</a:t>
            </a:r>
            <a:endParaRPr lang="pl-PL" sz="1700" dirty="0"/>
          </a:p>
          <a:p>
            <a:pPr marL="0" indent="0">
              <a:buNone/>
            </a:pPr>
            <a:r>
              <a:rPr lang="pl-PL" sz="1700" dirty="0">
                <a:hlinkClick r:id="rId8"/>
              </a:rPr>
              <a:t>https://portal.abczdrowie.pl/jak-dobrze-opiekowac-sie-seniorem</a:t>
            </a:r>
            <a:endParaRPr lang="pl-PL" sz="1700" dirty="0"/>
          </a:p>
          <a:p>
            <a:pPr marL="0" indent="0">
              <a:buNone/>
            </a:pPr>
            <a:r>
              <a:rPr lang="pl-PL" sz="1700" dirty="0">
                <a:hlinkClick r:id="rId5"/>
              </a:rPr>
              <a:t>https://enelsenior.pl/osoby-starsze-jak-wlasciwie-o-nie-zadbac</a:t>
            </a:r>
            <a:endParaRPr lang="pl-PL" sz="1700" dirty="0"/>
          </a:p>
          <a:p>
            <a:pPr marL="0" indent="0">
              <a:buNone/>
            </a:pPr>
            <a:r>
              <a:rPr lang="pl-PL" sz="1700">
                <a:hlinkClick r:id="rId9"/>
              </a:rPr>
              <a:t>https://special.gazeta.pl/special/1,164510,23578335,jak-wspierac-swoich-starszych-bliskich-na-co-dzien-oto-8-porad.html?fbclid=IwAR1dJfKHMmjxUSYQ5bpRR4imUL24BY2zJpL33e0LwP-4ANl72BqdeTYLezQ</a:t>
            </a:r>
            <a:endParaRPr lang="pl-PL" sz="1700"/>
          </a:p>
          <a:p>
            <a:pPr marL="0" indent="0">
              <a:buNone/>
            </a:pPr>
            <a:endParaRPr lang="pl-PL" sz="1700"/>
          </a:p>
          <a:p>
            <a:pPr marL="0" indent="0">
              <a:buNone/>
            </a:pPr>
            <a:endParaRPr lang="pl-PL" sz="1700" dirty="0"/>
          </a:p>
          <a:p>
            <a:pPr marL="0" indent="0">
              <a:buNone/>
            </a:pPr>
            <a:endParaRPr lang="pl-PL" sz="1700" dirty="0"/>
          </a:p>
          <a:p>
            <a:pPr marL="0" indent="0">
              <a:buNone/>
            </a:pPr>
            <a:endParaRPr lang="pl-PL" sz="1700" dirty="0"/>
          </a:p>
          <a:p>
            <a:pPr marL="0" indent="0">
              <a:buNone/>
            </a:pPr>
            <a:endParaRPr lang="pl-PL" sz="1700" dirty="0"/>
          </a:p>
        </p:txBody>
      </p:sp>
    </p:spTree>
    <p:extLst>
      <p:ext uri="{BB962C8B-B14F-4D97-AF65-F5344CB8AC3E}">
        <p14:creationId xmlns:p14="http://schemas.microsoft.com/office/powerpoint/2010/main" val="246607139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46F1F2C8-798B-4CCE-A851-94AFAF350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4C1DF010-2C82-4D69-8F2B-2FC9D433D4C4}"/>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6000" kern="1200">
                <a:solidFill>
                  <a:schemeClr val="tx1"/>
                </a:solidFill>
                <a:latin typeface="+mj-lt"/>
                <a:ea typeface="+mj-ea"/>
                <a:cs typeface="+mj-cs"/>
              </a:rPr>
              <a:t>Koniec </a:t>
            </a:r>
          </a:p>
        </p:txBody>
      </p:sp>
      <p:sp>
        <p:nvSpPr>
          <p:cNvPr id="3" name="Symbol zastępczy zawartości 2">
            <a:extLst>
              <a:ext uri="{FF2B5EF4-FFF2-40B4-BE49-F238E27FC236}">
                <a16:creationId xmlns:a16="http://schemas.microsoft.com/office/drawing/2014/main" xmlns="" id="{6B1D505A-F484-4018-B9B3-75149094B1F7}"/>
              </a:ext>
            </a:extLst>
          </p:cNvPr>
          <p:cNvSpPr>
            <a:spLocks noGrp="1"/>
          </p:cNvSpPr>
          <p:nvPr>
            <p:ph idx="1"/>
          </p:nvPr>
        </p:nvSpPr>
        <p:spPr>
          <a:xfrm>
            <a:off x="970908" y="3700594"/>
            <a:ext cx="5425781" cy="1655762"/>
          </a:xfrm>
        </p:spPr>
        <p:txBody>
          <a:bodyPr vert="horz" lIns="91440" tIns="45720" rIns="91440" bIns="45720" rtlCol="0">
            <a:normAutofit/>
          </a:bodyPr>
          <a:lstStyle/>
          <a:p>
            <a:pPr marL="0" indent="0">
              <a:buNone/>
            </a:pPr>
            <a:r>
              <a:rPr lang="en-US" sz="2400" kern="1200" dirty="0" err="1">
                <a:solidFill>
                  <a:schemeClr val="tx1"/>
                </a:solidFill>
                <a:latin typeface="+mn-lt"/>
                <a:ea typeface="+mn-ea"/>
                <a:cs typeface="+mn-cs"/>
              </a:rPr>
              <a:t>Dzi</a:t>
            </a:r>
            <a:r>
              <a:rPr lang="pl-PL" sz="2400" kern="1200" dirty="0">
                <a:solidFill>
                  <a:schemeClr val="tx1"/>
                </a:solidFill>
                <a:latin typeface="+mn-lt"/>
                <a:ea typeface="+mn-ea"/>
                <a:cs typeface="+mn-cs"/>
              </a:rPr>
              <a:t>e</a:t>
            </a:r>
            <a:r>
              <a:rPr lang="en-US" sz="2400" kern="1200" dirty="0" err="1">
                <a:solidFill>
                  <a:schemeClr val="tx1"/>
                </a:solidFill>
                <a:latin typeface="+mn-lt"/>
                <a:ea typeface="+mn-ea"/>
                <a:cs typeface="+mn-cs"/>
              </a:rPr>
              <a:t>kuje</a:t>
            </a:r>
            <a:r>
              <a:rPr lang="en-US" sz="2400" kern="1200" dirty="0">
                <a:solidFill>
                  <a:schemeClr val="tx1"/>
                </a:solidFill>
                <a:latin typeface="+mn-lt"/>
                <a:ea typeface="+mn-ea"/>
                <a:cs typeface="+mn-cs"/>
              </a:rPr>
              <a:t> za </a:t>
            </a:r>
            <a:r>
              <a:rPr lang="en-US" sz="2400" kern="1200" dirty="0" err="1">
                <a:solidFill>
                  <a:schemeClr val="tx1"/>
                </a:solidFill>
                <a:latin typeface="+mn-lt"/>
                <a:ea typeface="+mn-ea"/>
                <a:cs typeface="+mn-cs"/>
              </a:rPr>
              <a:t>uwag</a:t>
            </a:r>
            <a:r>
              <a:rPr lang="pl-PL" sz="2400" kern="1200" dirty="0">
                <a:solidFill>
                  <a:schemeClr val="tx1"/>
                </a:solidFill>
                <a:latin typeface="+mn-lt"/>
                <a:ea typeface="+mn-ea"/>
                <a:cs typeface="+mn-cs"/>
              </a:rPr>
              <a:t>e</a:t>
            </a:r>
            <a:r>
              <a:rPr lang="en-US" sz="2400" kern="1200" dirty="0">
                <a:solidFill>
                  <a:schemeClr val="tx1"/>
                </a:solidFill>
                <a:latin typeface="+mn-lt"/>
                <a:ea typeface="+mn-ea"/>
                <a:cs typeface="+mn-cs"/>
              </a:rPr>
              <a:t>!</a:t>
            </a:r>
          </a:p>
        </p:txBody>
      </p:sp>
      <p:sp>
        <p:nvSpPr>
          <p:cNvPr id="10" name="Freeform: Shape 9">
            <a:extLst>
              <a:ext uri="{FF2B5EF4-FFF2-40B4-BE49-F238E27FC236}">
                <a16:creationId xmlns:a16="http://schemas.microsoft.com/office/drawing/2014/main" xmlns="" id="{755E9CD0-04B0-4A3C-B291-AD913379C7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xmlns="" id="{1DD8BF3B-6066-418C-8D1A-75C5E396FC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xmlns="" id="{80BC66F9-7A74-4286-AD22-1174052CC2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xmlns="" id="{D8142CC3-2B5C-48E6-9DF0-6C8ACBAF23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xmlns="" id="{7B2D303B-3DD0-4319-9EAD-361847FEC7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xmlns="" id="{46A89C79-8EF3-4AF9-B3D9-59A883F41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xmlns="" id="{EFE5CE34-4543-42E5-B82C-1F3D12422C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xmlns="" id="{72AF41FE-63D7-4695-81D2-66D2510E44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4717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61CFA05D-9940-47F7-8C92-F2E7C23611BA}"/>
              </a:ext>
            </a:extLst>
          </p:cNvPr>
          <p:cNvPicPr>
            <a:picLocks noChangeAspect="1"/>
          </p:cNvPicPr>
          <p:nvPr/>
        </p:nvPicPr>
        <p:blipFill rotWithShape="1">
          <a:blip r:embed="rId2">
            <a:alphaModFix/>
          </a:blip>
          <a:srcRect l="17355" r="20333" b="3"/>
          <a:stretch/>
        </p:blipFill>
        <p:spPr>
          <a:xfrm>
            <a:off x="8007861" y="1"/>
            <a:ext cx="4184139" cy="4247004"/>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pic>
        <p:nvPicPr>
          <p:cNvPr id="9" name="Obraz 8">
            <a:extLst>
              <a:ext uri="{FF2B5EF4-FFF2-40B4-BE49-F238E27FC236}">
                <a16:creationId xmlns:a16="http://schemas.microsoft.com/office/drawing/2014/main" xmlns="" id="{6EEC11D2-DD0F-4108-8D21-CCACAE5B1EF0}"/>
              </a:ext>
            </a:extLst>
          </p:cNvPr>
          <p:cNvPicPr>
            <a:picLocks noChangeAspect="1"/>
          </p:cNvPicPr>
          <p:nvPr/>
        </p:nvPicPr>
        <p:blipFill rotWithShape="1">
          <a:blip r:embed="rId3">
            <a:alphaModFix/>
          </a:blip>
          <a:srcRect l="3759" r="8047" b="2"/>
          <a:stretch/>
        </p:blipFill>
        <p:spPr>
          <a:xfrm>
            <a:off x="3834182" y="1"/>
            <a:ext cx="4215670" cy="3381796"/>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6" name="Obraz 5">
            <a:extLst>
              <a:ext uri="{FF2B5EF4-FFF2-40B4-BE49-F238E27FC236}">
                <a16:creationId xmlns:a16="http://schemas.microsoft.com/office/drawing/2014/main" xmlns="" id="{B4971FB0-1E8D-4D93-81AF-E1BB4D668760}"/>
              </a:ext>
            </a:extLst>
          </p:cNvPr>
          <p:cNvPicPr>
            <a:picLocks noChangeAspect="1"/>
          </p:cNvPicPr>
          <p:nvPr/>
        </p:nvPicPr>
        <p:blipFill rotWithShape="1">
          <a:blip r:embed="rId4">
            <a:alphaModFix/>
          </a:blip>
          <a:srcRect l="6805" r="26554" b="-1"/>
          <a:stretch/>
        </p:blipFill>
        <p:spPr>
          <a:xfrm>
            <a:off x="1" y="133709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16" name="Picture 13">
            <a:extLst>
              <a:ext uri="{FF2B5EF4-FFF2-40B4-BE49-F238E27FC236}">
                <a16:creationId xmlns:a16="http://schemas.microsoft.com/office/drawing/2014/main" xmlns="" id="{4603FC70-67D9-49EF-983C-3853BF2B493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ytuł 7">
            <a:extLst>
              <a:ext uri="{FF2B5EF4-FFF2-40B4-BE49-F238E27FC236}">
                <a16:creationId xmlns:a16="http://schemas.microsoft.com/office/drawing/2014/main" xmlns="" id="{78B5D09E-188C-4835-A0C6-100D15196459}"/>
              </a:ext>
            </a:extLst>
          </p:cNvPr>
          <p:cNvSpPr>
            <a:spLocks noGrp="1"/>
          </p:cNvSpPr>
          <p:nvPr>
            <p:ph type="title"/>
          </p:nvPr>
        </p:nvSpPr>
        <p:spPr>
          <a:xfrm>
            <a:off x="4931229" y="4474030"/>
            <a:ext cx="6460649" cy="1745796"/>
          </a:xfrm>
        </p:spPr>
        <p:txBody>
          <a:bodyPr vert="horz" lIns="91440" tIns="45720" rIns="91440" bIns="45720" rtlCol="0" anchor="t">
            <a:normAutofit fontScale="90000"/>
          </a:bodyPr>
          <a:lstStyle/>
          <a:p>
            <a:pPr algn="ctr"/>
            <a:r>
              <a:rPr lang="en-US" sz="2000" u="sng" kern="1200" dirty="0" err="1">
                <a:solidFill>
                  <a:srgbClr val="000000"/>
                </a:solidFill>
                <a:latin typeface="+mj-lt"/>
                <a:ea typeface="+mj-ea"/>
                <a:cs typeface="+mj-cs"/>
              </a:rPr>
              <a:t>Opieka</a:t>
            </a:r>
            <a:r>
              <a:rPr lang="en-US" sz="2000" u="sng" kern="1200" dirty="0">
                <a:solidFill>
                  <a:srgbClr val="000000"/>
                </a:solidFill>
                <a:latin typeface="+mj-lt"/>
                <a:ea typeface="+mj-ea"/>
                <a:cs typeface="+mj-cs"/>
              </a:rPr>
              <a:t> </a:t>
            </a:r>
            <a:r>
              <a:rPr lang="en-US" sz="2000" u="sng" kern="1200" dirty="0" err="1">
                <a:solidFill>
                  <a:srgbClr val="000000"/>
                </a:solidFill>
                <a:latin typeface="+mj-lt"/>
                <a:ea typeface="+mj-ea"/>
                <a:cs typeface="+mj-cs"/>
              </a:rPr>
              <a:t>nad</a:t>
            </a:r>
            <a:r>
              <a:rPr lang="en-US" sz="2000" u="sng" kern="1200" dirty="0">
                <a:solidFill>
                  <a:srgbClr val="000000"/>
                </a:solidFill>
                <a:latin typeface="+mj-lt"/>
                <a:ea typeface="+mj-ea"/>
                <a:cs typeface="+mj-cs"/>
              </a:rPr>
              <a:t> </a:t>
            </a:r>
            <a:r>
              <a:rPr lang="en-US" sz="2000" u="sng" kern="1200" dirty="0" err="1">
                <a:solidFill>
                  <a:srgbClr val="000000"/>
                </a:solidFill>
                <a:latin typeface="+mj-lt"/>
                <a:ea typeface="+mj-ea"/>
                <a:cs typeface="+mj-cs"/>
              </a:rPr>
              <a:t>osobami</a:t>
            </a:r>
            <a:r>
              <a:rPr lang="en-US" sz="2000" u="sng" kern="1200" dirty="0">
                <a:solidFill>
                  <a:srgbClr val="000000"/>
                </a:solidFill>
                <a:latin typeface="+mj-lt"/>
                <a:ea typeface="+mj-ea"/>
                <a:cs typeface="+mj-cs"/>
              </a:rPr>
              <a:t> </a:t>
            </a:r>
            <a:r>
              <a:rPr lang="en-US" sz="2000" u="sng" kern="1200" dirty="0" err="1">
                <a:solidFill>
                  <a:srgbClr val="000000"/>
                </a:solidFill>
                <a:latin typeface="+mj-lt"/>
                <a:ea typeface="+mj-ea"/>
                <a:cs typeface="+mj-cs"/>
              </a:rPr>
              <a:t>starszymi</a:t>
            </a:r>
            <a:r>
              <a:rPr lang="en-US" sz="2000" u="sng" kern="1200" dirty="0">
                <a:solidFill>
                  <a:srgbClr val="000000"/>
                </a:solidFill>
                <a:latin typeface="+mj-lt"/>
                <a:ea typeface="+mj-ea"/>
                <a:cs typeface="+mj-cs"/>
              </a:rPr>
              <a:t> </a:t>
            </a:r>
            <a:r>
              <a:rPr lang="en-US" sz="2000" u="sng" kern="1200" dirty="0" err="1">
                <a:solidFill>
                  <a:srgbClr val="000000"/>
                </a:solidFill>
                <a:latin typeface="+mj-lt"/>
                <a:ea typeface="+mj-ea"/>
                <a:cs typeface="+mj-cs"/>
              </a:rPr>
              <a:t>nie</a:t>
            </a:r>
            <a:r>
              <a:rPr lang="en-US" sz="2000" u="sng" kern="1200" dirty="0">
                <a:solidFill>
                  <a:srgbClr val="000000"/>
                </a:solidFill>
                <a:latin typeface="+mj-lt"/>
                <a:ea typeface="+mj-ea"/>
                <a:cs typeface="+mj-cs"/>
              </a:rPr>
              <a:t> jest </a:t>
            </a:r>
            <a:r>
              <a:rPr lang="en-US" sz="2000" u="sng" kern="1200" dirty="0" err="1">
                <a:solidFill>
                  <a:srgbClr val="000000"/>
                </a:solidFill>
                <a:latin typeface="+mj-lt"/>
                <a:ea typeface="+mj-ea"/>
                <a:cs typeface="+mj-cs"/>
              </a:rPr>
              <a:t>łatwa</a:t>
            </a:r>
            <a:r>
              <a:rPr lang="en-US" sz="2000" u="sng" kern="1200" dirty="0">
                <a:solidFill>
                  <a:srgbClr val="000000"/>
                </a:solidFill>
                <a:latin typeface="+mj-lt"/>
                <a:ea typeface="+mj-ea"/>
                <a:cs typeface="+mj-cs"/>
              </a:rPr>
              <a:t>.</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Wymaga</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wiele</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siły</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empatii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zrozumienia</a:t>
            </a:r>
            <a:r>
              <a:rPr lang="en-US" sz="2000" kern="1200" dirty="0">
                <a:solidFill>
                  <a:srgbClr val="000000"/>
                </a:solidFill>
                <a:latin typeface="+mj-lt"/>
                <a:ea typeface="+mj-ea"/>
                <a:cs typeface="+mj-cs"/>
              </a:rPr>
              <a:t>, a </a:t>
            </a:r>
            <a:r>
              <a:rPr lang="en-US" sz="2000" kern="1200" dirty="0" err="1">
                <a:solidFill>
                  <a:srgbClr val="000000"/>
                </a:solidFill>
                <a:latin typeface="+mj-lt"/>
                <a:ea typeface="+mj-ea"/>
                <a:cs typeface="+mj-cs"/>
              </a:rPr>
              <a:t>także</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czasu</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profesjonalnego</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podejścia</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Jeżeli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jesteśmy</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na</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etapie</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wybierania</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pomocy</a:t>
            </a:r>
            <a:r>
              <a:rPr lang="en-US" sz="2000" kern="1200" dirty="0">
                <a:solidFill>
                  <a:srgbClr val="000000"/>
                </a:solidFill>
                <a:latin typeface="+mj-lt"/>
                <a:ea typeface="+mj-ea"/>
                <a:cs typeface="+mj-cs"/>
              </a:rPr>
              <a:t> do </a:t>
            </a:r>
            <a:r>
              <a:rPr lang="en-US" sz="2000" kern="1200" dirty="0" err="1">
                <a:solidFill>
                  <a:srgbClr val="000000"/>
                </a:solidFill>
                <a:latin typeface="+mj-lt"/>
                <a:ea typeface="+mj-ea"/>
                <a:cs typeface="+mj-cs"/>
              </a:rPr>
              <a:t>opieki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nad</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osobami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starszymi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powinniśmy</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wiedzieć</a:t>
            </a:r>
            <a:r>
              <a:rPr lang="en-US" sz="2000" kern="1200" dirty="0">
                <a:solidFill>
                  <a:srgbClr val="000000"/>
                </a:solidFill>
                <a:latin typeface="+mj-lt"/>
                <a:ea typeface="+mj-ea"/>
                <a:cs typeface="+mj-cs"/>
              </a:rPr>
              <a:t>, w </a:t>
            </a:r>
            <a:r>
              <a:rPr lang="en-US" sz="2000" kern="1200" dirty="0" err="1">
                <a:solidFill>
                  <a:srgbClr val="000000"/>
                </a:solidFill>
                <a:latin typeface="+mj-lt"/>
                <a:ea typeface="+mj-ea"/>
                <a:cs typeface="+mj-cs"/>
              </a:rPr>
              <a:t>jakim</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zakresie</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świadczona</a:t>
            </a:r>
            <a:r>
              <a:rPr lang="en-US" sz="2000" kern="1200" dirty="0">
                <a:solidFill>
                  <a:srgbClr val="000000"/>
                </a:solidFill>
                <a:latin typeface="+mj-lt"/>
                <a:ea typeface="+mj-ea"/>
                <a:cs typeface="+mj-cs"/>
              </a:rPr>
              <a:t> jest </a:t>
            </a:r>
            <a:r>
              <a:rPr lang="en-US" sz="2000" kern="1200" dirty="0" err="1">
                <a:solidFill>
                  <a:srgbClr val="000000"/>
                </a:solidFill>
                <a:latin typeface="+mj-lt"/>
                <a:ea typeface="+mj-ea"/>
                <a:cs typeface="+mj-cs"/>
              </a:rPr>
              <a:t>opieka</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przez</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asystentów</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opiekunów</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czy</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pielęgniarki</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dla</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osób</a:t>
            </a:r>
            <a:r>
              <a:rPr lang="en-US" sz="2000" kern="1200" dirty="0">
                <a:solidFill>
                  <a:srgbClr val="000000"/>
                </a:solidFill>
                <a:latin typeface="+mj-lt"/>
                <a:ea typeface="+mj-ea"/>
                <a:cs typeface="+mj-cs"/>
              </a:rPr>
              <a:t> </a:t>
            </a:r>
            <a:r>
              <a:rPr lang="en-US" sz="2000" kern="1200" dirty="0" err="1">
                <a:solidFill>
                  <a:srgbClr val="000000"/>
                </a:solidFill>
                <a:latin typeface="+mj-lt"/>
                <a:ea typeface="+mj-ea"/>
                <a:cs typeface="+mj-cs"/>
              </a:rPr>
              <a:t>starszych</a:t>
            </a:r>
            <a:r>
              <a:rPr lang="en-US" sz="2000" kern="1200" dirty="0">
                <a:solidFill>
                  <a:srgbClr val="000000"/>
                </a:solidFill>
                <a:latin typeface="+mj-lt"/>
                <a:ea typeface="+mj-ea"/>
                <a:cs typeface="+mj-cs"/>
              </a:rPr>
              <a:t>.</a:t>
            </a:r>
            <a:r>
              <a:rPr lang="en-US" sz="1300" kern="1200" dirty="0">
                <a:solidFill>
                  <a:srgbClr val="000000"/>
                </a:solidFill>
                <a:latin typeface="+mj-lt"/>
                <a:ea typeface="+mj-ea"/>
                <a:cs typeface="+mj-cs"/>
              </a:rPr>
              <a:t/>
            </a:r>
            <a:br>
              <a:rPr lang="en-US" sz="1300" kern="1200" dirty="0">
                <a:solidFill>
                  <a:srgbClr val="000000"/>
                </a:solidFill>
                <a:latin typeface="+mj-lt"/>
                <a:ea typeface="+mj-ea"/>
                <a:cs typeface="+mj-cs"/>
              </a:rPr>
            </a:br>
            <a:endParaRPr lang="en-US" sz="1300" kern="1200" dirty="0">
              <a:solidFill>
                <a:srgbClr val="000000"/>
              </a:solidFill>
              <a:latin typeface="+mj-lt"/>
              <a:ea typeface="+mj-ea"/>
              <a:cs typeface="+mj-cs"/>
            </a:endParaRPr>
          </a:p>
        </p:txBody>
      </p:sp>
      <p:sp>
        <p:nvSpPr>
          <p:cNvPr id="5" name="pole tekstowe 4">
            <a:extLst>
              <a:ext uri="{FF2B5EF4-FFF2-40B4-BE49-F238E27FC236}">
                <a16:creationId xmlns:a16="http://schemas.microsoft.com/office/drawing/2014/main" xmlns="" id="{DA997F06-8F72-424B-800E-E9A935C9EC6D}"/>
              </a:ext>
            </a:extLst>
          </p:cNvPr>
          <p:cNvSpPr txBox="1"/>
          <p:nvPr/>
        </p:nvSpPr>
        <p:spPr>
          <a:xfrm>
            <a:off x="3049361" y="3244334"/>
            <a:ext cx="6098720" cy="369332"/>
          </a:xfrm>
          <a:prstGeom prst="rect">
            <a:avLst/>
          </a:prstGeom>
          <a:noFill/>
        </p:spPr>
        <p:txBody>
          <a:bodyPr wrap="square">
            <a:spAutoFit/>
          </a:bodyPr>
          <a:lstStyle/>
          <a:p>
            <a:endParaRPr lang="pl-PL" dirty="0"/>
          </a:p>
        </p:txBody>
      </p:sp>
    </p:spTree>
    <p:extLst>
      <p:ext uri="{BB962C8B-B14F-4D97-AF65-F5344CB8AC3E}">
        <p14:creationId xmlns:p14="http://schemas.microsoft.com/office/powerpoint/2010/main" val="162849662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40DE1968-0B5E-4C8D-B5DF-99E45A299F1F}"/>
              </a:ext>
            </a:extLst>
          </p:cNvPr>
          <p:cNvSpPr>
            <a:spLocks noGrp="1"/>
          </p:cNvSpPr>
          <p:nvPr>
            <p:ph type="title"/>
          </p:nvPr>
        </p:nvSpPr>
        <p:spPr>
          <a:xfrm>
            <a:off x="561657" y="1139438"/>
            <a:ext cx="4855430" cy="1461778"/>
          </a:xfrm>
        </p:spPr>
        <p:txBody>
          <a:bodyPr>
            <a:normAutofit/>
          </a:bodyPr>
          <a:lstStyle/>
          <a:p>
            <a:pPr algn="ctr"/>
            <a:r>
              <a:rPr lang="pl-PL" sz="4000" dirty="0"/>
              <a:t>Kiedy zaczyna się starość?</a:t>
            </a:r>
          </a:p>
        </p:txBody>
      </p:sp>
      <p:sp>
        <p:nvSpPr>
          <p:cNvPr id="3" name="Symbol zastępczy zawartości 2">
            <a:extLst>
              <a:ext uri="{FF2B5EF4-FFF2-40B4-BE49-F238E27FC236}">
                <a16:creationId xmlns:a16="http://schemas.microsoft.com/office/drawing/2014/main" xmlns="" id="{51DA3499-22F6-41EA-B761-8E2612AFCD30}"/>
              </a:ext>
            </a:extLst>
          </p:cNvPr>
          <p:cNvSpPr>
            <a:spLocks noGrp="1"/>
          </p:cNvSpPr>
          <p:nvPr>
            <p:ph idx="1"/>
          </p:nvPr>
        </p:nvSpPr>
        <p:spPr>
          <a:xfrm>
            <a:off x="965200" y="2719649"/>
            <a:ext cx="4048344" cy="3536236"/>
          </a:xfrm>
        </p:spPr>
        <p:txBody>
          <a:bodyPr>
            <a:normAutofit/>
          </a:bodyPr>
          <a:lstStyle/>
          <a:p>
            <a:pPr marL="0" indent="0" algn="ctr">
              <a:buNone/>
            </a:pPr>
            <a:r>
              <a:rPr lang="pl-PL" sz="2400"/>
              <a:t>Obecnie przyjmuje się okres po 65 roku życia jako początek starości. Na przebieg samego procesu starzenia się, ma wpływ szereg czynników, takich jak środowisko, dotychczasowy styl życia, czy uwarunkowania genetyczne.</a:t>
            </a:r>
            <a:endParaRPr lang="pl-PL" sz="2400" dirty="0"/>
          </a:p>
        </p:txBody>
      </p:sp>
      <p:pic>
        <p:nvPicPr>
          <p:cNvPr id="4" name="Obraz 3" descr="Obraz zawierający siedzi, tatuaż, patrzenie, ciemny&#10;&#10;Opis wygenerowany automatycznie">
            <a:extLst>
              <a:ext uri="{FF2B5EF4-FFF2-40B4-BE49-F238E27FC236}">
                <a16:creationId xmlns:a16="http://schemas.microsoft.com/office/drawing/2014/main" xmlns="" id="{7F59ABA3-723F-4EB1-938F-10AA2D1EDE74}"/>
              </a:ext>
            </a:extLst>
          </p:cNvPr>
          <p:cNvPicPr>
            <a:picLocks noChangeAspect="1"/>
          </p:cNvPicPr>
          <p:nvPr/>
        </p:nvPicPr>
        <p:blipFill rotWithShape="1">
          <a:blip r:embed="rId2"/>
          <a:srcRect l="11959" r="15106" b="5"/>
          <a:stretch/>
        </p:blipFill>
        <p:spPr>
          <a:xfrm>
            <a:off x="6128227" y="789709"/>
            <a:ext cx="2397514" cy="216123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5" name="Obraz 4" descr="Obraz zawierający wewnątrz, trzymający&#10;&#10;Opis wygenerowany automatycznie">
            <a:extLst>
              <a:ext uri="{FF2B5EF4-FFF2-40B4-BE49-F238E27FC236}">
                <a16:creationId xmlns:a16="http://schemas.microsoft.com/office/drawing/2014/main" xmlns="" id="{7A6A7B74-0C7B-4353-8CFF-225BFBB337CD}"/>
              </a:ext>
            </a:extLst>
          </p:cNvPr>
          <p:cNvPicPr>
            <a:picLocks noChangeAspect="1"/>
          </p:cNvPicPr>
          <p:nvPr/>
        </p:nvPicPr>
        <p:blipFill rotWithShape="1">
          <a:blip r:embed="rId3"/>
          <a:srcRect r="8904"/>
          <a:stretch/>
        </p:blipFill>
        <p:spPr>
          <a:xfrm>
            <a:off x="5484502" y="1423024"/>
            <a:ext cx="6274683" cy="4597738"/>
          </a:xfrm>
          <a:custGeom>
            <a:avLst/>
            <a:gdLst/>
            <a:ahLst/>
            <a:cxnLst/>
            <a:rect l="l" t="t" r="r" b="b"/>
            <a:pathLst>
              <a:path w="6274683" h="4597738">
                <a:moveTo>
                  <a:pt x="373676" y="2507768"/>
                </a:moveTo>
                <a:cubicBezTo>
                  <a:pt x="937335" y="2507768"/>
                  <a:pt x="937335" y="2507768"/>
                  <a:pt x="937335" y="2507768"/>
                </a:cubicBezTo>
                <a:cubicBezTo>
                  <a:pt x="965853" y="2507768"/>
                  <a:pt x="1002759" y="2527661"/>
                  <a:pt x="1017857" y="2552528"/>
                </a:cubicBezTo>
                <a:cubicBezTo>
                  <a:pt x="1299687" y="3034940"/>
                  <a:pt x="1299687" y="3034940"/>
                  <a:pt x="1299687" y="3034940"/>
                </a:cubicBezTo>
                <a:cubicBezTo>
                  <a:pt x="1313107" y="3061464"/>
                  <a:pt x="1313107" y="3101250"/>
                  <a:pt x="1299687" y="3127775"/>
                </a:cubicBezTo>
                <a:cubicBezTo>
                  <a:pt x="1017857" y="3610186"/>
                  <a:pt x="1017857" y="3610186"/>
                  <a:pt x="1017857" y="3610186"/>
                </a:cubicBezTo>
                <a:cubicBezTo>
                  <a:pt x="1002759" y="3635053"/>
                  <a:pt x="965853" y="3654946"/>
                  <a:pt x="937335" y="3654946"/>
                </a:cubicBezTo>
                <a:lnTo>
                  <a:pt x="373676" y="3654946"/>
                </a:lnTo>
                <a:cubicBezTo>
                  <a:pt x="343480" y="3654946"/>
                  <a:pt x="306574" y="3635053"/>
                  <a:pt x="293153" y="3610186"/>
                </a:cubicBezTo>
                <a:cubicBezTo>
                  <a:pt x="11324" y="3127775"/>
                  <a:pt x="11324" y="3127775"/>
                  <a:pt x="11324" y="3127775"/>
                </a:cubicBezTo>
                <a:cubicBezTo>
                  <a:pt x="-3774" y="3101250"/>
                  <a:pt x="-3774" y="3061464"/>
                  <a:pt x="11324" y="3034940"/>
                </a:cubicBezTo>
                <a:cubicBezTo>
                  <a:pt x="293153" y="2552528"/>
                  <a:pt x="293153" y="2552528"/>
                  <a:pt x="293153" y="2552528"/>
                </a:cubicBezTo>
                <a:cubicBezTo>
                  <a:pt x="306574" y="2527661"/>
                  <a:pt x="343480" y="2507768"/>
                  <a:pt x="373676" y="2507768"/>
                </a:cubicBezTo>
                <a:close/>
                <a:moveTo>
                  <a:pt x="2963165" y="0"/>
                </a:moveTo>
                <a:lnTo>
                  <a:pt x="3100668" y="0"/>
                </a:lnTo>
                <a:cubicBezTo>
                  <a:pt x="4782082" y="0"/>
                  <a:pt x="4782082" y="0"/>
                  <a:pt x="4782082" y="0"/>
                </a:cubicBezTo>
                <a:cubicBezTo>
                  <a:pt x="4896379" y="0"/>
                  <a:pt x="5044296" y="79730"/>
                  <a:pt x="5104806" y="179392"/>
                </a:cubicBezTo>
                <a:cubicBezTo>
                  <a:pt x="6234342" y="2112834"/>
                  <a:pt x="6234342" y="2112834"/>
                  <a:pt x="6234342" y="2112834"/>
                </a:cubicBezTo>
                <a:cubicBezTo>
                  <a:pt x="6288131" y="2219140"/>
                  <a:pt x="6288131" y="2378598"/>
                  <a:pt x="6234342" y="2484906"/>
                </a:cubicBezTo>
                <a:cubicBezTo>
                  <a:pt x="5104806" y="4418346"/>
                  <a:pt x="5104806" y="4418346"/>
                  <a:pt x="5104806" y="4418346"/>
                </a:cubicBezTo>
                <a:cubicBezTo>
                  <a:pt x="5044296" y="4518010"/>
                  <a:pt x="4896379" y="4597738"/>
                  <a:pt x="4782082" y="4597738"/>
                </a:cubicBezTo>
                <a:lnTo>
                  <a:pt x="2523007" y="4597738"/>
                </a:lnTo>
                <a:cubicBezTo>
                  <a:pt x="2401986" y="4597738"/>
                  <a:pt x="2254071" y="4518010"/>
                  <a:pt x="2200284" y="4418346"/>
                </a:cubicBezTo>
                <a:cubicBezTo>
                  <a:pt x="1070747" y="2484906"/>
                  <a:pt x="1070747" y="2484906"/>
                  <a:pt x="1070747" y="2484906"/>
                </a:cubicBezTo>
                <a:cubicBezTo>
                  <a:pt x="1010234" y="2378598"/>
                  <a:pt x="1010234" y="2219140"/>
                  <a:pt x="1070747" y="2112834"/>
                </a:cubicBezTo>
                <a:cubicBezTo>
                  <a:pt x="1141343" y="1991994"/>
                  <a:pt x="1207527" y="1878706"/>
                  <a:pt x="1269574" y="1772499"/>
                </a:cubicBezTo>
                <a:lnTo>
                  <a:pt x="1354552" y="1627041"/>
                </a:lnTo>
                <a:lnTo>
                  <a:pt x="2423436" y="1627041"/>
                </a:lnTo>
                <a:cubicBezTo>
                  <a:pt x="2482091" y="1627041"/>
                  <a:pt x="2557999" y="1586126"/>
                  <a:pt x="2589052" y="1534980"/>
                </a:cubicBezTo>
                <a:cubicBezTo>
                  <a:pt x="2589052" y="1534980"/>
                  <a:pt x="2589052" y="1534980"/>
                  <a:pt x="3168709" y="542774"/>
                </a:cubicBezTo>
                <a:cubicBezTo>
                  <a:pt x="3196312" y="488219"/>
                  <a:pt x="3196312" y="406388"/>
                  <a:pt x="3168709" y="351833"/>
                </a:cubicBezTo>
                <a:cubicBezTo>
                  <a:pt x="3168709" y="351833"/>
                  <a:pt x="3168709" y="351833"/>
                  <a:pt x="2980349" y="29414"/>
                </a:cubicBezTo>
                <a:close/>
              </a:path>
            </a:pathLst>
          </a:custGeom>
        </p:spPr>
      </p:pic>
    </p:spTree>
    <p:extLst>
      <p:ext uri="{BB962C8B-B14F-4D97-AF65-F5344CB8AC3E}">
        <p14:creationId xmlns:p14="http://schemas.microsoft.com/office/powerpoint/2010/main" val="50606697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26A1BC9E-E8CE-4F54-AF7D-AAF7C39B40AD}"/>
              </a:ext>
            </a:extLst>
          </p:cNvPr>
          <p:cNvSpPr>
            <a:spLocks noGrp="1"/>
          </p:cNvSpPr>
          <p:nvPr>
            <p:ph type="title"/>
          </p:nvPr>
        </p:nvSpPr>
        <p:spPr>
          <a:xfrm>
            <a:off x="6513788" y="365125"/>
            <a:ext cx="4840010" cy="1807305"/>
          </a:xfrm>
        </p:spPr>
        <p:txBody>
          <a:bodyPr>
            <a:normAutofit/>
          </a:bodyPr>
          <a:lstStyle/>
          <a:p>
            <a:r>
              <a:rPr lang="pl-PL" dirty="0"/>
              <a:t>Potrzeby seniorów</a:t>
            </a:r>
          </a:p>
        </p:txBody>
      </p:sp>
      <p:pic>
        <p:nvPicPr>
          <p:cNvPr id="4" name="Obraz 3">
            <a:extLst>
              <a:ext uri="{FF2B5EF4-FFF2-40B4-BE49-F238E27FC236}">
                <a16:creationId xmlns:a16="http://schemas.microsoft.com/office/drawing/2014/main" xmlns="" id="{6C4B656E-8DDD-4FA6-AFE5-C41CB5635764}"/>
              </a:ext>
            </a:extLst>
          </p:cNvPr>
          <p:cNvPicPr>
            <a:picLocks noChangeAspect="1"/>
          </p:cNvPicPr>
          <p:nvPr/>
        </p:nvPicPr>
        <p:blipFill rotWithShape="1">
          <a:blip r:embed="rId2"/>
          <a:srcRect l="33963" r="1698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ymbol zastępczy zawartości 2">
            <a:extLst>
              <a:ext uri="{FF2B5EF4-FFF2-40B4-BE49-F238E27FC236}">
                <a16:creationId xmlns:a16="http://schemas.microsoft.com/office/drawing/2014/main" xmlns="" id="{6DA281FD-74BB-4B3C-B207-23CA6089BC1C}"/>
              </a:ext>
            </a:extLst>
          </p:cNvPr>
          <p:cNvSpPr>
            <a:spLocks noGrp="1"/>
          </p:cNvSpPr>
          <p:nvPr>
            <p:ph idx="1"/>
          </p:nvPr>
        </p:nvSpPr>
        <p:spPr>
          <a:xfrm>
            <a:off x="6270171" y="2172430"/>
            <a:ext cx="5083627" cy="4004533"/>
          </a:xfrm>
        </p:spPr>
        <p:txBody>
          <a:bodyPr>
            <a:noAutofit/>
          </a:bodyPr>
          <a:lstStyle/>
          <a:p>
            <a:pPr marL="0" indent="0">
              <a:buNone/>
            </a:pPr>
            <a:r>
              <a:rPr lang="pl-PL" sz="1600" dirty="0"/>
              <a:t>Potrzeby seniorów możemy podzielić na dwie grupy:</a:t>
            </a:r>
          </a:p>
          <a:p>
            <a:endParaRPr lang="pl-PL" sz="1600" dirty="0"/>
          </a:p>
          <a:p>
            <a:r>
              <a:rPr lang="pl-PL" sz="1600" dirty="0"/>
              <a:t>    potrzeby podstawowe, inaczej nazywane egzystencjalnymi</a:t>
            </a:r>
          </a:p>
          <a:p>
            <a:r>
              <a:rPr lang="pl-PL" sz="1600" dirty="0"/>
              <a:t>    potrzeby wyższego rzędu</a:t>
            </a:r>
          </a:p>
          <a:p>
            <a:endParaRPr lang="pl-PL" sz="1600" dirty="0"/>
          </a:p>
          <a:p>
            <a:pPr marL="0" indent="0">
              <a:buNone/>
            </a:pPr>
            <a:r>
              <a:rPr lang="pl-PL" sz="1600" dirty="0"/>
              <a:t>Potrzeby podstawowe i wyższego rzędu u seniorów różnią się od potrzeb ludzi młodszych. Różnice wynikają zarówno ze stanu posiadania (doświadczenia i dóbr materialnych) osób starszych, jak też ich sprawności. Zazwyczaj seniorzy posiadają własny dom lub mieszkanie, potrzebne sprzęty, zabezpieczenie finansowe, rodzinę.</a:t>
            </a:r>
          </a:p>
          <a:p>
            <a:pPr marL="0" indent="0">
              <a:buNone/>
            </a:pPr>
            <a:r>
              <a:rPr lang="pl-PL" sz="1600" dirty="0"/>
              <a:t> Nie muszą martwić się ani o materialne zapewnienie bytu sobie i rodzinie, ani o rozwój kariery zawodowej, mniej interesują się płcią przeciwną. Mają natomiast dużo wolnego czasu i coraz mniej sił.</a:t>
            </a:r>
          </a:p>
        </p:txBody>
      </p:sp>
    </p:spTree>
    <p:extLst>
      <p:ext uri="{BB962C8B-B14F-4D97-AF65-F5344CB8AC3E}">
        <p14:creationId xmlns:p14="http://schemas.microsoft.com/office/powerpoint/2010/main" val="12554462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raz 6">
            <a:extLst>
              <a:ext uri="{FF2B5EF4-FFF2-40B4-BE49-F238E27FC236}">
                <a16:creationId xmlns:a16="http://schemas.microsoft.com/office/drawing/2014/main" xmlns="" id="{3F69DF36-70AB-4558-BC60-64FA29D53AB6}"/>
              </a:ext>
            </a:extLst>
          </p:cNvPr>
          <p:cNvPicPr>
            <a:picLocks noChangeAspect="1"/>
          </p:cNvPicPr>
          <p:nvPr/>
        </p:nvPicPr>
        <p:blipFill rotWithShape="1">
          <a:blip r:embed="rId2">
            <a:alphaModFix amt="35000"/>
          </a:blip>
          <a:srcRect l="176" r="3347" b="1"/>
          <a:stretch/>
        </p:blipFill>
        <p:spPr>
          <a:xfrm>
            <a:off x="-4243" y="10"/>
            <a:ext cx="12196243" cy="6857990"/>
          </a:xfrm>
          <a:prstGeom prst="rect">
            <a:avLst/>
          </a:prstGeom>
        </p:spPr>
      </p:pic>
      <p:sp>
        <p:nvSpPr>
          <p:cNvPr id="2" name="Tytuł 1">
            <a:extLst>
              <a:ext uri="{FF2B5EF4-FFF2-40B4-BE49-F238E27FC236}">
                <a16:creationId xmlns:a16="http://schemas.microsoft.com/office/drawing/2014/main" xmlns="" id="{3F3A3928-6375-4798-9271-B3DE2E0BB137}"/>
              </a:ext>
            </a:extLst>
          </p:cNvPr>
          <p:cNvSpPr>
            <a:spLocks noGrp="1"/>
          </p:cNvSpPr>
          <p:nvPr>
            <p:ph type="title"/>
          </p:nvPr>
        </p:nvSpPr>
        <p:spPr>
          <a:xfrm>
            <a:off x="643467" y="321734"/>
            <a:ext cx="10905066" cy="1135737"/>
          </a:xfrm>
        </p:spPr>
        <p:txBody>
          <a:bodyPr>
            <a:normAutofit/>
          </a:bodyPr>
          <a:lstStyle/>
          <a:p>
            <a:r>
              <a:rPr lang="pl-PL" sz="3600" dirty="0"/>
              <a:t>Co jest niezbędne seniorowi?</a:t>
            </a:r>
          </a:p>
        </p:txBody>
      </p:sp>
      <p:sp>
        <p:nvSpPr>
          <p:cNvPr id="3" name="Symbol zastępczy zawartości 2">
            <a:extLst>
              <a:ext uri="{FF2B5EF4-FFF2-40B4-BE49-F238E27FC236}">
                <a16:creationId xmlns:a16="http://schemas.microsoft.com/office/drawing/2014/main" xmlns="" id="{B3A808AE-51C8-41E0-919E-B983AB29AEE7}"/>
              </a:ext>
            </a:extLst>
          </p:cNvPr>
          <p:cNvSpPr>
            <a:spLocks noGrp="1"/>
          </p:cNvSpPr>
          <p:nvPr>
            <p:ph idx="1"/>
          </p:nvPr>
        </p:nvSpPr>
        <p:spPr>
          <a:xfrm>
            <a:off x="643467" y="1782981"/>
            <a:ext cx="10905066" cy="4393982"/>
          </a:xfrm>
        </p:spPr>
        <p:txBody>
          <a:bodyPr>
            <a:normAutofit/>
          </a:bodyPr>
          <a:lstStyle/>
          <a:p>
            <a:pPr marL="0" indent="0">
              <a:buNone/>
            </a:pPr>
            <a:r>
              <a:rPr lang="pl-PL" sz="2000" i="1" dirty="0"/>
              <a:t>Do podstawowych potrzeb zaliczamy:</a:t>
            </a:r>
          </a:p>
          <a:p>
            <a:endParaRPr lang="pl-PL" sz="2000" dirty="0"/>
          </a:p>
          <a:p>
            <a:pPr marL="0" indent="0">
              <a:buNone/>
            </a:pPr>
            <a:r>
              <a:rPr lang="pl-PL" sz="2000" dirty="0"/>
              <a:t>  </a:t>
            </a:r>
            <a:r>
              <a:rPr lang="pl-PL" sz="2000" b="1" i="1" dirty="0"/>
              <a:t>Potrzeby fizjologiczne: </a:t>
            </a:r>
            <a:r>
              <a:rPr lang="pl-PL" sz="2000" dirty="0"/>
              <a:t>Musimy zapewnić podopiecznemu możliwość jedzenia i picia, załatwiania potrzeb fizjologicznych, higieny i ciepła. Dotyczy to zwłaszcza podopiecznych w cięższym stanie fizycznym lub psychicznym, na przykład przy </a:t>
            </a:r>
            <a:r>
              <a:rPr lang="pl-PL" sz="2000" dirty="0" err="1"/>
              <a:t>stomii</a:t>
            </a:r>
            <a:r>
              <a:rPr lang="pl-PL" sz="2000" dirty="0"/>
              <a:t>, </a:t>
            </a:r>
            <a:r>
              <a:rPr lang="pl-PL" sz="2000" dirty="0" err="1"/>
              <a:t>inkontynencji</a:t>
            </a:r>
            <a:r>
              <a:rPr lang="pl-PL" sz="2000" dirty="0"/>
              <a:t>, chorych leżących lub cierpiących na chorobę otępienną. Seniorzy w lepszej kondycji także potrzebują pomocy w tym zakresie, polega ona na: dostarczeniu zakupów, przygotowaniu posiłku, sprzątaniu i dbaniu, żeby dom był przewietrzony i ciepły.</a:t>
            </a:r>
          </a:p>
          <a:p>
            <a:endParaRPr lang="pl-PL" sz="2000" dirty="0"/>
          </a:p>
          <a:p>
            <a:pPr marL="0" indent="0">
              <a:buNone/>
            </a:pPr>
            <a:r>
              <a:rPr lang="pl-PL" sz="2000" dirty="0"/>
              <a:t>   </a:t>
            </a:r>
            <a:r>
              <a:rPr lang="pl-PL" sz="2000" b="1" i="1" dirty="0"/>
              <a:t>Potrzeby bezpieczeństwa: </a:t>
            </a:r>
            <a:r>
              <a:rPr lang="pl-PL" sz="2000" dirty="0"/>
              <a:t>Podopieczny, żeby czuć się bezpiecznie, musi mieć zapewnioną opiekę medyczną, pielęgniarską i opiekuńczą. Powinien wiedzieć, że w razie wystąpienia problemów zdrowotnych lub innych, zawsze, bez względu na porę dnia i nocy, jest ktoś, kto mu pomoże.</a:t>
            </a:r>
          </a:p>
          <a:p>
            <a:endParaRPr lang="pl-PL" sz="2000" dirty="0"/>
          </a:p>
        </p:txBody>
      </p:sp>
      <p:sp>
        <p:nvSpPr>
          <p:cNvPr id="14" name="Rectangle 13">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a:extLst>
              <a:ext uri="{FF2B5EF4-FFF2-40B4-BE49-F238E27FC236}">
                <a16:creationId xmlns:a16="http://schemas.microsoft.com/office/drawing/2014/main" xmlns="" id="{93BEAB1C-D4C0-4D46-8A96-71CCFE460422}"/>
              </a:ext>
            </a:extLst>
          </p:cNvPr>
          <p:cNvPicPr>
            <a:picLocks noChangeAspect="1"/>
          </p:cNvPicPr>
          <p:nvPr/>
        </p:nvPicPr>
        <p:blipFill>
          <a:blip r:embed="rId3"/>
          <a:stretch>
            <a:fillRect/>
          </a:stretch>
        </p:blipFill>
        <p:spPr>
          <a:xfrm>
            <a:off x="7969791" y="5778064"/>
            <a:ext cx="3861867" cy="956322"/>
          </a:xfrm>
          <a:prstGeom prst="rect">
            <a:avLst/>
          </a:prstGeom>
        </p:spPr>
      </p:pic>
    </p:spTree>
    <p:extLst>
      <p:ext uri="{BB962C8B-B14F-4D97-AF65-F5344CB8AC3E}">
        <p14:creationId xmlns:p14="http://schemas.microsoft.com/office/powerpoint/2010/main" val="227273002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xmlns="" id="{B97D942E-09EF-4107-98F4-74DB7F72D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32559996-7244-4EC2-8AF7-2049EDD82DDF}"/>
              </a:ext>
            </a:extLst>
          </p:cNvPr>
          <p:cNvSpPr>
            <a:spLocks noGrp="1"/>
          </p:cNvSpPr>
          <p:nvPr>
            <p:ph type="title"/>
          </p:nvPr>
        </p:nvSpPr>
        <p:spPr>
          <a:xfrm>
            <a:off x="532015" y="3930305"/>
            <a:ext cx="3861960" cy="2437244"/>
          </a:xfrm>
        </p:spPr>
        <p:txBody>
          <a:bodyPr anchor="ctr">
            <a:normAutofit/>
          </a:bodyPr>
          <a:lstStyle/>
          <a:p>
            <a:pPr algn="ctr"/>
            <a:r>
              <a:rPr lang="pl-PL" sz="3600" dirty="0"/>
              <a:t>Motywowanie do aktywności fizycznej </a:t>
            </a:r>
            <a:br>
              <a:rPr lang="pl-PL" sz="3600" dirty="0"/>
            </a:br>
            <a:endParaRPr lang="pl-PL" sz="3600" dirty="0"/>
          </a:p>
        </p:txBody>
      </p:sp>
      <p:sp>
        <p:nvSpPr>
          <p:cNvPr id="18" name="Rectangle 12">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osoba, kobieta, szczoteczka do zębów, żywność&#10;&#10;Opis wygenerowany automatycznie">
            <a:extLst>
              <a:ext uri="{FF2B5EF4-FFF2-40B4-BE49-F238E27FC236}">
                <a16:creationId xmlns:a16="http://schemas.microsoft.com/office/drawing/2014/main" xmlns="" id="{15136B6E-FDD1-4233-92B3-BEF10725D405}"/>
              </a:ext>
            </a:extLst>
          </p:cNvPr>
          <p:cNvPicPr>
            <a:picLocks noChangeAspect="1"/>
          </p:cNvPicPr>
          <p:nvPr/>
        </p:nvPicPr>
        <p:blipFill rotWithShape="1">
          <a:blip r:embed="rId2"/>
          <a:srcRect l="16156" r="10575" b="1"/>
          <a:stretch/>
        </p:blipFill>
        <p:spPr>
          <a:xfrm>
            <a:off x="838200" y="364144"/>
            <a:ext cx="3335789" cy="2811320"/>
          </a:xfrm>
          <a:prstGeom prst="rect">
            <a:avLst/>
          </a:prstGeom>
        </p:spPr>
      </p:pic>
      <p:pic>
        <p:nvPicPr>
          <p:cNvPr id="4" name="Obraz 3" descr="Obraz zawierający osoba, wewnątrz, mężczyzna, zlew&#10;&#10;Opis wygenerowany automatycznie">
            <a:extLst>
              <a:ext uri="{FF2B5EF4-FFF2-40B4-BE49-F238E27FC236}">
                <a16:creationId xmlns:a16="http://schemas.microsoft.com/office/drawing/2014/main" xmlns="" id="{CC2522EA-A72B-4507-997C-5438261FFC0A}"/>
              </a:ext>
            </a:extLst>
          </p:cNvPr>
          <p:cNvPicPr>
            <a:picLocks noChangeAspect="1"/>
          </p:cNvPicPr>
          <p:nvPr/>
        </p:nvPicPr>
        <p:blipFill rotWithShape="1">
          <a:blip r:embed="rId3"/>
          <a:srcRect l="20762" r="5" b="-3"/>
          <a:stretch/>
        </p:blipFill>
        <p:spPr>
          <a:xfrm>
            <a:off x="4466396" y="364143"/>
            <a:ext cx="3336953" cy="2811320"/>
          </a:xfrm>
          <a:prstGeom prst="rect">
            <a:avLst/>
          </a:prstGeom>
        </p:spPr>
      </p:pic>
      <p:pic>
        <p:nvPicPr>
          <p:cNvPr id="5" name="Obraz 4" descr="Obraz zawierający szczotka&#10;&#10;Opis wygenerowany automatycznie">
            <a:extLst>
              <a:ext uri="{FF2B5EF4-FFF2-40B4-BE49-F238E27FC236}">
                <a16:creationId xmlns:a16="http://schemas.microsoft.com/office/drawing/2014/main" xmlns="" id="{2F81626E-94D7-46A1-A182-CB52A9486731}"/>
              </a:ext>
            </a:extLst>
          </p:cNvPr>
          <p:cNvPicPr>
            <a:picLocks noChangeAspect="1"/>
          </p:cNvPicPr>
          <p:nvPr/>
        </p:nvPicPr>
        <p:blipFill rotWithShape="1">
          <a:blip r:embed="rId4"/>
          <a:srcRect t="15736" r="1" b="16866"/>
          <a:stretch/>
        </p:blipFill>
        <p:spPr>
          <a:xfrm>
            <a:off x="8095756" y="364143"/>
            <a:ext cx="3336953" cy="2811320"/>
          </a:xfrm>
          <a:prstGeom prst="rect">
            <a:avLst/>
          </a:prstGeom>
        </p:spPr>
      </p:pic>
      <p:sp>
        <p:nvSpPr>
          <p:cNvPr id="17" name="Rectangle 16">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16AE0D8A-57F5-4246-B9E8-76B933633F30}"/>
              </a:ext>
            </a:extLst>
          </p:cNvPr>
          <p:cNvSpPr>
            <a:spLocks noGrp="1"/>
          </p:cNvSpPr>
          <p:nvPr>
            <p:ph idx="1"/>
          </p:nvPr>
        </p:nvSpPr>
        <p:spPr>
          <a:xfrm>
            <a:off x="5162719" y="3930305"/>
            <a:ext cx="6586915" cy="2437244"/>
          </a:xfrm>
        </p:spPr>
        <p:txBody>
          <a:bodyPr anchor="ctr">
            <a:normAutofit/>
          </a:bodyPr>
          <a:lstStyle/>
          <a:p>
            <a:pPr marL="0" indent="0">
              <a:buNone/>
            </a:pPr>
            <a:r>
              <a:rPr lang="pl-PL" sz="2000" dirty="0"/>
              <a:t>Ważne, aby nie wyręczać osoby starszej we wszystkich czynnościach, jeśli jest w stanie wykonywać je samodzielnie. Jeżeli może sama się myć, należy zadbać o to, żeby jej otoczenie było jak najbardziej dopasowane do potrzeb. W łazience powinny znaleźć się maty antypoślizgowe, a przy prysznicu lub wannie - rączka. </a:t>
            </a:r>
          </a:p>
          <a:p>
            <a:endParaRPr lang="pl-PL" sz="2000" dirty="0"/>
          </a:p>
        </p:txBody>
      </p:sp>
    </p:spTree>
    <p:extLst>
      <p:ext uri="{BB962C8B-B14F-4D97-AF65-F5344CB8AC3E}">
        <p14:creationId xmlns:p14="http://schemas.microsoft.com/office/powerpoint/2010/main" val="49580066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57F7809F-7E6F-43AA-B5BD-969F9DECBD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descr="Obraz zawierający budynek, osoba, zewnętrzne, kobieta&#10;&#10;Opis wygenerowany automatycznie">
            <a:extLst>
              <a:ext uri="{FF2B5EF4-FFF2-40B4-BE49-F238E27FC236}">
                <a16:creationId xmlns:a16="http://schemas.microsoft.com/office/drawing/2014/main" xmlns="" id="{438E5D51-0978-4B0B-A8E9-108051F9E09B}"/>
              </a:ext>
            </a:extLst>
          </p:cNvPr>
          <p:cNvPicPr>
            <a:picLocks noChangeAspect="1"/>
          </p:cNvPicPr>
          <p:nvPr/>
        </p:nvPicPr>
        <p:blipFill rotWithShape="1">
          <a:blip r:embed="rId2">
            <a:extLst>
              <a:ext uri="{28A0092B-C50C-407E-A947-70E740481C1C}">
                <a14:useLocalDpi xmlns:a14="http://schemas.microsoft.com/office/drawing/2010/main" val="0"/>
              </a:ext>
            </a:extLst>
          </a:blip>
          <a:srcRect l="25701" r="8953" b="1"/>
          <a:stretch/>
        </p:blipFill>
        <p:spPr>
          <a:xfrm>
            <a:off x="20" y="10"/>
            <a:ext cx="3153821" cy="3209534"/>
          </a:xfrm>
          <a:prstGeom prst="rect">
            <a:avLst/>
          </a:prstGeom>
        </p:spPr>
      </p:pic>
      <p:pic>
        <p:nvPicPr>
          <p:cNvPr id="4" name="Obraz 3">
            <a:extLst>
              <a:ext uri="{FF2B5EF4-FFF2-40B4-BE49-F238E27FC236}">
                <a16:creationId xmlns:a16="http://schemas.microsoft.com/office/drawing/2014/main" xmlns="" id="{B532E107-59E8-484C-BA82-6B11FF176767}"/>
              </a:ext>
            </a:extLst>
          </p:cNvPr>
          <p:cNvPicPr>
            <a:picLocks noChangeAspect="1"/>
          </p:cNvPicPr>
          <p:nvPr/>
        </p:nvPicPr>
        <p:blipFill rotWithShape="1">
          <a:blip r:embed="rId3"/>
          <a:srcRect l="34005" r="6659" b="1"/>
          <a:stretch/>
        </p:blipFill>
        <p:spPr>
          <a:xfrm>
            <a:off x="20" y="3310148"/>
            <a:ext cx="3153821" cy="3547852"/>
          </a:xfrm>
          <a:prstGeom prst="rect">
            <a:avLst/>
          </a:prstGeom>
        </p:spPr>
      </p:pic>
      <p:pic>
        <p:nvPicPr>
          <p:cNvPr id="5" name="Obraz 4">
            <a:extLst>
              <a:ext uri="{FF2B5EF4-FFF2-40B4-BE49-F238E27FC236}">
                <a16:creationId xmlns:a16="http://schemas.microsoft.com/office/drawing/2014/main" xmlns="" id="{2CF7502B-EB63-4B72-8B47-DCE5C7F16654}"/>
              </a:ext>
            </a:extLst>
          </p:cNvPr>
          <p:cNvPicPr>
            <a:picLocks noChangeAspect="1"/>
          </p:cNvPicPr>
          <p:nvPr/>
        </p:nvPicPr>
        <p:blipFill rotWithShape="1">
          <a:blip r:embed="rId4"/>
          <a:srcRect l="25999" r="22537" b="-1"/>
          <a:stretch/>
        </p:blipFill>
        <p:spPr>
          <a:xfrm>
            <a:off x="3254444" y="10"/>
            <a:ext cx="3781391" cy="4133078"/>
          </a:xfrm>
          <a:prstGeom prst="rect">
            <a:avLst/>
          </a:prstGeom>
        </p:spPr>
      </p:pic>
      <p:pic>
        <p:nvPicPr>
          <p:cNvPr id="6" name="Obraz 5">
            <a:extLst>
              <a:ext uri="{FF2B5EF4-FFF2-40B4-BE49-F238E27FC236}">
                <a16:creationId xmlns:a16="http://schemas.microsoft.com/office/drawing/2014/main" xmlns="" id="{E01F5F7B-DC87-4C0E-BCAC-A8B8EF66C395}"/>
              </a:ext>
            </a:extLst>
          </p:cNvPr>
          <p:cNvPicPr>
            <a:picLocks noChangeAspect="1"/>
          </p:cNvPicPr>
          <p:nvPr/>
        </p:nvPicPr>
        <p:blipFill rotWithShape="1">
          <a:blip r:embed="rId5"/>
          <a:srcRect r="573" b="-5"/>
          <a:stretch/>
        </p:blipFill>
        <p:spPr>
          <a:xfrm>
            <a:off x="3254444" y="4233672"/>
            <a:ext cx="3781391" cy="2624328"/>
          </a:xfrm>
          <a:prstGeom prst="rect">
            <a:avLst/>
          </a:prstGeom>
        </p:spPr>
      </p:pic>
      <p:sp useBgFill="1">
        <p:nvSpPr>
          <p:cNvPr id="15" name="Rectangle 14">
            <a:extLst>
              <a:ext uri="{FF2B5EF4-FFF2-40B4-BE49-F238E27FC236}">
                <a16:creationId xmlns:a16="http://schemas.microsoft.com/office/drawing/2014/main" xmlns="" id="{9073D962-D3D2-4A72-8593-65C213CBFF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68785"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xmlns="" id="{4A55806F-DC57-4919-A68E-9ABD1D481D9E}"/>
              </a:ext>
            </a:extLst>
          </p:cNvPr>
          <p:cNvSpPr>
            <a:spLocks noGrp="1"/>
          </p:cNvSpPr>
          <p:nvPr>
            <p:ph type="title"/>
          </p:nvPr>
        </p:nvSpPr>
        <p:spPr>
          <a:xfrm>
            <a:off x="7799832" y="978408"/>
            <a:ext cx="3721608" cy="1106424"/>
          </a:xfrm>
        </p:spPr>
        <p:txBody>
          <a:bodyPr>
            <a:normAutofit/>
          </a:bodyPr>
          <a:lstStyle/>
          <a:p>
            <a:r>
              <a:rPr lang="pl-PL" sz="2400"/>
              <a:t>Motywowanie do aktywności fizycznej </a:t>
            </a:r>
            <a:br>
              <a:rPr lang="pl-PL" sz="2400"/>
            </a:br>
            <a:endParaRPr lang="pl-PL" sz="2400"/>
          </a:p>
        </p:txBody>
      </p:sp>
      <p:sp>
        <p:nvSpPr>
          <p:cNvPr id="17" name="Rectangle 16">
            <a:extLst>
              <a:ext uri="{FF2B5EF4-FFF2-40B4-BE49-F238E27FC236}">
                <a16:creationId xmlns:a16="http://schemas.microsoft.com/office/drawing/2014/main" xmlns="" id="{2387511B-F6E1-4929-AC90-94FB8B6B0F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04776"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AA58F78C-27AB-465F-AA33-15E08AF267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30691" y="2185416"/>
            <a:ext cx="3683187"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xmlns="" id="{28615E84-29BF-4C74-BF59-E5FCE601E722}"/>
              </a:ext>
            </a:extLst>
          </p:cNvPr>
          <p:cNvSpPr>
            <a:spLocks noGrp="1"/>
          </p:cNvSpPr>
          <p:nvPr>
            <p:ph idx="1"/>
          </p:nvPr>
        </p:nvSpPr>
        <p:spPr>
          <a:xfrm>
            <a:off x="7799832" y="2368296"/>
            <a:ext cx="3721608" cy="3502152"/>
          </a:xfrm>
        </p:spPr>
        <p:txBody>
          <a:bodyPr>
            <a:normAutofit fontScale="92500" lnSpcReduction="10000"/>
          </a:bodyPr>
          <a:lstStyle/>
          <a:p>
            <a:pPr marL="0" indent="0" algn="ctr">
              <a:buNone/>
            </a:pPr>
            <a:r>
              <a:rPr lang="pl-PL" sz="2400" dirty="0"/>
              <a:t>Mowa jednak także o bezpiecznej aktywności (oczywiście w ramach fizycznych możliwości seniora!), takiej jak spacery, rozciąganie, sprzątanie, a nawet. taniec. Jeśli osoba jest unieruchomiona, np. jeździ na wózku, na pewno dużą ulgę przyniosą jej spacery z opiekunem na świeżym powietrzu. </a:t>
            </a:r>
          </a:p>
          <a:p>
            <a:pPr marL="0" indent="0" algn="ctr">
              <a:buNone/>
            </a:pPr>
            <a:endParaRPr lang="pl-PL" sz="2400" dirty="0"/>
          </a:p>
          <a:p>
            <a:endParaRPr lang="pl-PL" sz="1700" dirty="0"/>
          </a:p>
        </p:txBody>
      </p:sp>
    </p:spTree>
    <p:extLst>
      <p:ext uri="{BB962C8B-B14F-4D97-AF65-F5344CB8AC3E}">
        <p14:creationId xmlns:p14="http://schemas.microsoft.com/office/powerpoint/2010/main" val="245598472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xmlns="" id="{8A933E9B-0E27-4D03-A5A9-A67B2EE4362B}"/>
              </a:ext>
            </a:extLst>
          </p:cNvPr>
          <p:cNvPicPr>
            <a:picLocks noChangeAspect="1"/>
          </p:cNvPicPr>
          <p:nvPr/>
        </p:nvPicPr>
        <p:blipFill rotWithShape="1">
          <a:blip r:embed="rId2">
            <a:duotone>
              <a:prstClr val="black"/>
              <a:schemeClr val="tx2">
                <a:tint val="45000"/>
                <a:satMod val="400000"/>
              </a:schemeClr>
            </a:duotone>
            <a:alphaModFix amt="35000"/>
          </a:blip>
          <a:srcRect t="3571" b="12184"/>
          <a:stretch/>
        </p:blipFill>
        <p:spPr>
          <a:xfrm>
            <a:off x="-7" y="-6"/>
            <a:ext cx="12192000" cy="6855958"/>
          </a:xfrm>
          <a:prstGeom prst="rect">
            <a:avLst/>
          </a:prstGeom>
        </p:spPr>
      </p:pic>
      <p:sp>
        <p:nvSpPr>
          <p:cNvPr id="2" name="Tytuł 1">
            <a:extLst>
              <a:ext uri="{FF2B5EF4-FFF2-40B4-BE49-F238E27FC236}">
                <a16:creationId xmlns:a16="http://schemas.microsoft.com/office/drawing/2014/main" xmlns="" id="{B423C16E-9334-4E0C-B706-AD5B3F057616}"/>
              </a:ext>
            </a:extLst>
          </p:cNvPr>
          <p:cNvSpPr>
            <a:spLocks noGrp="1"/>
          </p:cNvSpPr>
          <p:nvPr>
            <p:ph type="title"/>
          </p:nvPr>
        </p:nvSpPr>
        <p:spPr>
          <a:xfrm>
            <a:off x="4739745" y="926261"/>
            <a:ext cx="6713823" cy="1325563"/>
          </a:xfrm>
        </p:spPr>
        <p:txBody>
          <a:bodyPr>
            <a:normAutofit/>
          </a:bodyPr>
          <a:lstStyle/>
          <a:p>
            <a:r>
              <a:rPr lang="pl-PL" dirty="0"/>
              <a:t>Motywowanie do aktywności fizycznej </a:t>
            </a:r>
          </a:p>
        </p:txBody>
      </p:sp>
      <p:sp>
        <p:nvSpPr>
          <p:cNvPr id="18" name="Freeform: Shape 11">
            <a:extLst>
              <a:ext uri="{FF2B5EF4-FFF2-40B4-BE49-F238E27FC236}">
                <a16:creationId xmlns:a16="http://schemas.microsoft.com/office/drawing/2014/main" xmlns=""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3">
            <a:extLst>
              <a:ext uri="{FF2B5EF4-FFF2-40B4-BE49-F238E27FC236}">
                <a16:creationId xmlns:a16="http://schemas.microsoft.com/office/drawing/2014/main" xmlns=""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5">
            <a:extLst>
              <a:ext uri="{FF2B5EF4-FFF2-40B4-BE49-F238E27FC236}">
                <a16:creationId xmlns:a16="http://schemas.microsoft.com/office/drawing/2014/main" xmlns=""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16302" y="2496668"/>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4">
            <a:extLst>
              <a:ext uri="{FF2B5EF4-FFF2-40B4-BE49-F238E27FC236}">
                <a16:creationId xmlns:a16="http://schemas.microsoft.com/office/drawing/2014/main" xmlns="" id="{72118019-B7B8-4A83-873A-1F99E50BA1E9}"/>
              </a:ext>
            </a:extLst>
          </p:cNvPr>
          <p:cNvPicPr>
            <a:picLocks noChangeAspect="1"/>
          </p:cNvPicPr>
          <p:nvPr/>
        </p:nvPicPr>
        <p:blipFill rotWithShape="1">
          <a:blip r:embed="rId3"/>
          <a:srcRect l="15170" r="17332" b="3"/>
          <a:stretch/>
        </p:blipFill>
        <p:spPr>
          <a:xfrm>
            <a:off x="3580894" y="2661260"/>
            <a:ext cx="2834640" cy="283464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Obraz 3">
            <a:extLst>
              <a:ext uri="{FF2B5EF4-FFF2-40B4-BE49-F238E27FC236}">
                <a16:creationId xmlns:a16="http://schemas.microsoft.com/office/drawing/2014/main" xmlns="" id="{FAF789D7-A733-494F-A831-00CA121FE745}"/>
              </a:ext>
            </a:extLst>
          </p:cNvPr>
          <p:cNvPicPr>
            <a:picLocks noChangeAspect="1"/>
          </p:cNvPicPr>
          <p:nvPr/>
        </p:nvPicPr>
        <p:blipFill rotWithShape="1">
          <a:blip r:embed="rId4"/>
          <a:srcRect l="10921" r="10791" b="-3"/>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Obraz 6">
            <a:extLst>
              <a:ext uri="{FF2B5EF4-FFF2-40B4-BE49-F238E27FC236}">
                <a16:creationId xmlns:a16="http://schemas.microsoft.com/office/drawing/2014/main" xmlns="" id="{5BEA9FF7-4A73-4B58-83C0-D0D31B275D10}"/>
              </a:ext>
            </a:extLst>
          </p:cNvPr>
          <p:cNvPicPr>
            <a:picLocks noChangeAspect="1"/>
          </p:cNvPicPr>
          <p:nvPr/>
        </p:nvPicPr>
        <p:blipFill rotWithShape="1">
          <a:blip r:embed="rId5"/>
          <a:srcRect l="17836" r="24336"/>
          <a:stretch/>
        </p:blipFill>
        <p:spPr>
          <a:xfrm>
            <a:off x="4828"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Symbol zastępczy zawartości 2">
            <a:extLst>
              <a:ext uri="{FF2B5EF4-FFF2-40B4-BE49-F238E27FC236}">
                <a16:creationId xmlns:a16="http://schemas.microsoft.com/office/drawing/2014/main" xmlns="" id="{97A95767-7DC0-4C76-9434-E71AD859B641}"/>
              </a:ext>
            </a:extLst>
          </p:cNvPr>
          <p:cNvSpPr>
            <a:spLocks noGrp="1"/>
          </p:cNvSpPr>
          <p:nvPr>
            <p:ph idx="1"/>
          </p:nvPr>
        </p:nvSpPr>
        <p:spPr>
          <a:xfrm>
            <a:off x="7209446" y="2416416"/>
            <a:ext cx="4244122" cy="3181684"/>
          </a:xfrm>
        </p:spPr>
        <p:txBody>
          <a:bodyPr anchor="t">
            <a:normAutofit fontScale="92500"/>
          </a:bodyPr>
          <a:lstStyle/>
          <a:p>
            <a:pPr marL="0" indent="0" algn="ctr">
              <a:buNone/>
            </a:pPr>
            <a:r>
              <a:rPr lang="pl-PL" sz="2400" dirty="0"/>
              <a:t>Chociaż ciało seniora jest bardziej narażone na kłopotliwe kontuzje, ruch stanowi jeden z najbardziej pobudzających do życia czynników i w efekcie przyczynia się do poprawy formy psychofizycznej. Dobrze zapewnić seniorowi dostęp do telefonu komórkowego, żeby w razie potrzeby mógł wezwać pomoc.</a:t>
            </a:r>
          </a:p>
          <a:p>
            <a:endParaRPr lang="pl-PL" sz="1800" dirty="0"/>
          </a:p>
        </p:txBody>
      </p:sp>
    </p:spTree>
    <p:extLst>
      <p:ext uri="{BB962C8B-B14F-4D97-AF65-F5344CB8AC3E}">
        <p14:creationId xmlns:p14="http://schemas.microsoft.com/office/powerpoint/2010/main" val="388418100"/>
      </p:ext>
    </p:extLst>
  </p:cSld>
  <p:clrMapOvr>
    <a:overrideClrMapping bg1="dk1" tx1="lt1" bg2="dk2" tx2="lt2" accent1="accent1" accent2="accent2" accent3="accent3" accent4="accent4" accent5="accent5" accent6="accent6" hlink="hlink" folHlink="folHlink"/>
  </p:clrMapOvr>
  <p:transition spd="slow">
    <p:push dir="u"/>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1877</Words>
  <Application>Microsoft Office PowerPoint</Application>
  <PresentationFormat>Niestandardowy</PresentationFormat>
  <Paragraphs>133</Paragraphs>
  <Slides>25</Slides>
  <Notes>0</Notes>
  <HiddenSlides>0</HiddenSlides>
  <MMClips>0</MMClips>
  <ScaleCrop>false</ScaleCrop>
  <HeadingPairs>
    <vt:vector size="4" baseType="variant">
      <vt:variant>
        <vt:lpstr>Motyw</vt:lpstr>
      </vt:variant>
      <vt:variant>
        <vt:i4>1</vt:i4>
      </vt:variant>
      <vt:variant>
        <vt:lpstr>Tytuły slajdów</vt:lpstr>
      </vt:variant>
      <vt:variant>
        <vt:i4>25</vt:i4>
      </vt:variant>
    </vt:vector>
  </HeadingPairs>
  <TitlesOfParts>
    <vt:vector size="26" baseType="lpstr">
      <vt:lpstr>Motyw pakietu Office</vt:lpstr>
      <vt:lpstr>Jak pomóc osobie starszej</vt:lpstr>
      <vt:lpstr>Spis treści </vt:lpstr>
      <vt:lpstr>Opieka nad osobami starszymi nie jest łatwa. Wymaga wiele siły, empatii, zrozumienia, a także czasu i profesjonalnego podejścia. Jeżeli jesteśmy na etapie wybierania pomocy do opieki nad osobami starszymi, powinniśmy wiedzieć, w jakim zakresie świadczona jest opieka przez asystentów, opiekunów, czy pielęgniarki dla osób starszych. </vt:lpstr>
      <vt:lpstr>Kiedy zaczyna się starość?</vt:lpstr>
      <vt:lpstr>Potrzeby seniorów</vt:lpstr>
      <vt:lpstr>Co jest niezbędne seniorowi?</vt:lpstr>
      <vt:lpstr>Motywowanie do aktywności fizycznej  </vt:lpstr>
      <vt:lpstr>Motywowanie do aktywności fizycznej  </vt:lpstr>
      <vt:lpstr>Motywowanie do aktywności fizycznej </vt:lpstr>
      <vt:lpstr>Sprzęt medyczny</vt:lpstr>
      <vt:lpstr>Pomaganie zaplanować dzień  </vt:lpstr>
      <vt:lpstr>Jak dbać o zdrowie osób starszych?  </vt:lpstr>
      <vt:lpstr>Jak dbać o zdrowie osób starszych? </vt:lpstr>
      <vt:lpstr>Zachęcanie do aktywności społecznej i utrzymywania kontaktów towarzyskich </vt:lpstr>
      <vt:lpstr>Wolontariat dla seniorów </vt:lpstr>
      <vt:lpstr>Pomoc na terenie powiatu cieszyńskiego </vt:lpstr>
      <vt:lpstr>Opiekunowie dla osób starszych osób </vt:lpstr>
      <vt:lpstr>Kim jest opiekun/ka seniorów? </vt:lpstr>
      <vt:lpstr>Kto może zostać opiekunem seniorów? </vt:lpstr>
      <vt:lpstr> O czym warto pamiętać, planując opiekę nad osobą starszą:</vt:lpstr>
      <vt:lpstr>Jak dbać o seniorów w dobie w koronawirusa?</vt:lpstr>
      <vt:lpstr>Jak mądrze i bezpiecznie wspierać seniorów?</vt:lpstr>
      <vt:lpstr>Koronawirus pomoc seniorom</vt:lpstr>
      <vt:lpstr>Źródła </vt:lpstr>
      <vt:lpstr>Koniec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pomóc osobie starszej</dc:title>
  <dc:creator>Sylwia</dc:creator>
  <cp:lastModifiedBy>Maciej Bogunia</cp:lastModifiedBy>
  <cp:revision>2</cp:revision>
  <dcterms:created xsi:type="dcterms:W3CDTF">2020-11-02T21:02:40Z</dcterms:created>
  <dcterms:modified xsi:type="dcterms:W3CDTF">2020-11-16T07:18:57Z</dcterms:modified>
</cp:coreProperties>
</file>