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Average" panose="020B0604020202020204" charset="0"/>
      <p:regular r:id="rId13"/>
    </p:embeddedFont>
    <p:embeddedFont>
      <p:font typeface="Old Standard TT" panose="020B0604020202020204" charset="-18"/>
      <p:regular r:id="rId14"/>
      <p:bold r:id="rId15"/>
      <p:italic r:id="rId16"/>
    </p:embeddedFont>
    <p:embeddedFont>
      <p:font typeface="Oswald" panose="020B0604020202020204" charset="-18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0086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f3bf6fb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cf3bf6fb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cf3bf6fb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cf3bf6fb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cf3bf6fb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cf3bf6fb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cf3bf6fbb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cf3bf6fbb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cf3bf6fbb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cf3bf6fbb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cf3bf6fbb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cf3bf6fbb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cf3bf6fbb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cf3bf6fbb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cf3bf6fbb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cf3bf6fbb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cf3bf6fbb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cf3bf6fbb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000" i="1"/>
              <a:t>Przyczyny depresji młodzieńczej</a:t>
            </a:r>
            <a:r>
              <a:rPr lang="pl" sz="5000" i="1" u="sng"/>
              <a:t> </a:t>
            </a:r>
            <a:endParaRPr sz="5000" i="1" u="sng"/>
          </a:p>
        </p:txBody>
      </p:sp>
      <p:sp>
        <p:nvSpPr>
          <p:cNvPr id="105" name="Google Shape;105;p2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7289125" y="4832700"/>
            <a:ext cx="1854900" cy="31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87800" y="445025"/>
            <a:ext cx="83208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500"/>
              <a:t>Przemoc w rodzinie</a:t>
            </a:r>
            <a:endParaRPr sz="4500"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64100" y="1245425"/>
            <a:ext cx="4980000" cy="3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U dzieci doświadczających tego rodzaju przemocy pojawiają się często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psychosomatyczne bóle głowy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wymioty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bóle brzucha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nudności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zaburzenia snu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czy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zaburzenia miesiączkowania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/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A to tylko część konsekwencji, z jakimi dziecko może zmagać się później w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okresie dorastania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a nawet w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dorosłości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775" y="445025"/>
            <a:ext cx="3217574" cy="20318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200" y="2883796"/>
            <a:ext cx="2776713" cy="18533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Nadużywanie alkoholu</a:t>
            </a:r>
            <a:endParaRPr sz="4500"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464100" y="16270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Dzieci alkoholików narażone są przede wszystkim na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długotrwały stres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– nigdy nie </a:t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wiedzą,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w jakim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stanie zastaną rodzica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po powrocie do domu oraz w jaki sposób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będzie </a:t>
            </a:r>
            <a:b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się wobec nich zachowywał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Alkoholik często miewa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huśtawki nastroju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i nigdy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nie wiadomo jak będzie postępować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1" name="Google Shape;1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149" y="2768000"/>
            <a:ext cx="3016126" cy="1973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Zaniedbanie i przemoc fizyczna</a:t>
            </a:r>
            <a:endParaRPr sz="4500"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464100" y="1578200"/>
            <a:ext cx="80379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Dzieci doświadczające przemocy fizycznej noszą widoczne oznaki swojego cierpienia w postaci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siniaków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stłuczeń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czy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złamań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Jednak zarówno przemoc jak </a:t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i zaniedbanie często mają długofalowe konsekwencje nie tylko dla zdrowia fizycznego, ale przede wszystkim zdrowia psychicznego skrzywdzonej osoby.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l="2969" b="11933"/>
          <a:stretch/>
        </p:blipFill>
        <p:spPr>
          <a:xfrm>
            <a:off x="1061475" y="3245000"/>
            <a:ext cx="2958750" cy="1503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129" name="Google Shape;129;p28"/>
          <p:cNvPicPr preferRelativeResize="0"/>
          <p:nvPr/>
        </p:nvPicPr>
        <p:blipFill rotWithShape="1">
          <a:blip r:embed="rId4">
            <a:alphaModFix/>
          </a:blip>
          <a:srcRect l="2320" r="2964"/>
          <a:stretch/>
        </p:blipFill>
        <p:spPr>
          <a:xfrm>
            <a:off x="5843325" y="3189350"/>
            <a:ext cx="2115550" cy="1615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88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Choroba w rodzinie</a:t>
            </a:r>
            <a:endParaRPr sz="4500"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464100" y="1550825"/>
            <a:ext cx="8520600" cy="31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Choroba w rodzinie zawsze jest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kryzysem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który rzutuje na funkcjonowanie rodziny, </a:t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w tym na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relacje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pomiędzy jej członkami. Tym bardziej jest to widoczne wówczas, gdy jest to choroba przewlekła, wyniszczająca i dotyczy najbliższych nam osób.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350" y="2975550"/>
            <a:ext cx="2991600" cy="1720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137" name="Google Shape;1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000" y="2975550"/>
            <a:ext cx="2580274" cy="1720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472650" y="445025"/>
            <a:ext cx="819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Utrata bliskiej osoby </a:t>
            </a:r>
            <a:endParaRPr sz="4500"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472650" y="1594800"/>
            <a:ext cx="8481300" cy="25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Śmierć bliskich narusza przekonanie o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stabilności świata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poczucie bezpieczeństwa </a:t>
            </a:r>
            <a:b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i wpływa (głównie negatywnie) na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relacje z innymi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Skutkiem tego może być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izolowanie się od ludzi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poczucie niezrozumienia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osamotnienia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Powyższe fazy mogą się przenikać.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Jednak w większości przypadków na koniec </a:t>
            </a:r>
            <a:b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przychodzi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faza akceptacji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i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pogodzenia się </a:t>
            </a:r>
            <a:b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z zaistniałą sytuacją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175" y="3152000"/>
            <a:ext cx="3449201" cy="1624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Brak akceptacji przez rówieśników</a:t>
            </a:r>
            <a:endParaRPr sz="4500"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64100" y="1322225"/>
            <a:ext cx="5070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Jest przyczyną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zaburzeń zachowania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niechęci do szkoły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i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niskich wyników w nauce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Dzieci nie poradzą sobie z tym problemem same, staną się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agresywne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możliwe też, że zaczną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unikać szkoły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w której czują się nieakceptowane.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Mogą zacząć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wagarować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, wzrosną też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konflikty </a:t>
            </a:r>
            <a:b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w domu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801" y="3226900"/>
            <a:ext cx="2468999" cy="1607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152" name="Google Shape;15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787" y="1471900"/>
            <a:ext cx="2715025" cy="1357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Niespełniona miłość</a:t>
            </a:r>
            <a:endParaRPr sz="4500"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464100" y="1322225"/>
            <a:ext cx="5192700" cy="3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Uczucia nastolatków są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silne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i dynamicznie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się zmieniają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Okres nastoletni jest takim czasem, kiedy młodzież często przeżywa wszystko zerojedynkowo;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wszystko jest absolutnie ostateczne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Dlatego właśnie wielu młodych ludzi nie radzi sobie dobrze z takimi sytuacjami, jak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zerwania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i prowadzić to może do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depresji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 lub nawet sięgnięcia po jakieś </a:t>
            </a:r>
            <a:r>
              <a:rPr lang="pl" sz="1700" i="1">
                <a:latin typeface="Old Standard TT"/>
                <a:ea typeface="Old Standard TT"/>
                <a:cs typeface="Old Standard TT"/>
                <a:sym typeface="Old Standard TT"/>
              </a:rPr>
              <a:t>używki</a:t>
            </a:r>
            <a:r>
              <a:rPr lang="pl" sz="17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724" y="3225202"/>
            <a:ext cx="2386201" cy="1589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160" name="Google Shape;16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1076" y="1476663"/>
            <a:ext cx="1401725" cy="2190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6725" y="333625"/>
            <a:ext cx="2386200" cy="149137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title"/>
          </p:nvPr>
        </p:nvSpPr>
        <p:spPr>
          <a:xfrm>
            <a:off x="311700" y="1540350"/>
            <a:ext cx="8520600" cy="10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Dziękujemy za uwagę!</a:t>
            </a:r>
            <a:endParaRPr sz="6000"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>
            <a:off x="311700" y="2571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grupa 1</a:t>
            </a:r>
            <a:br>
              <a:rPr lang="pl"/>
            </a:br>
            <a:endParaRPr/>
          </a:p>
        </p:txBody>
      </p:sp>
      <p:sp>
        <p:nvSpPr>
          <p:cNvPr id="168" name="Google Shape;168;p33"/>
          <p:cNvSpPr txBox="1"/>
          <p:nvPr/>
        </p:nvSpPr>
        <p:spPr>
          <a:xfrm>
            <a:off x="604025" y="3139175"/>
            <a:ext cx="24069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Ania Bebek</a:t>
            </a:r>
            <a:b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Julia Biernat</a:t>
            </a:r>
            <a:b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Nikola Duda</a:t>
            </a:r>
            <a:b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Wiktoria Glajc</a:t>
            </a:r>
            <a:b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Kacper Górecki</a:t>
            </a:r>
            <a:endParaRPr>
              <a:solidFill>
                <a:srgbClr val="99999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9" name="Google Shape;169;p33"/>
          <p:cNvSpPr txBox="1"/>
          <p:nvPr/>
        </p:nvSpPr>
        <p:spPr>
          <a:xfrm>
            <a:off x="5936550" y="3263075"/>
            <a:ext cx="24069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Ola Jaworska</a:t>
            </a:r>
            <a:b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Julia Klimosz</a:t>
            </a:r>
            <a:b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Martyna Klinikowska</a:t>
            </a:r>
            <a:b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pl">
                <a:solidFill>
                  <a:srgbClr val="999999"/>
                </a:solidFill>
                <a:latin typeface="Average"/>
                <a:ea typeface="Average"/>
                <a:cs typeface="Average"/>
                <a:sym typeface="Average"/>
              </a:rPr>
              <a:t>Paulina Kowalska</a:t>
            </a:r>
            <a:endParaRPr>
              <a:solidFill>
                <a:srgbClr val="99999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Pokaz na ekranie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Average</vt:lpstr>
      <vt:lpstr>Old Standard TT</vt:lpstr>
      <vt:lpstr>Oswald</vt:lpstr>
      <vt:lpstr>Simple Light</vt:lpstr>
      <vt:lpstr>Slate</vt:lpstr>
      <vt:lpstr>Przyczyny depresji młodzieńczej </vt:lpstr>
      <vt:lpstr>Przemoc w rodzinie</vt:lpstr>
      <vt:lpstr>Nadużywanie alkoholu</vt:lpstr>
      <vt:lpstr>Zaniedbanie i przemoc fizyczna</vt:lpstr>
      <vt:lpstr>Choroba w rodzinie</vt:lpstr>
      <vt:lpstr>Utrata bliskiej osoby </vt:lpstr>
      <vt:lpstr>Brak akceptacji przez rówieśników</vt:lpstr>
      <vt:lpstr>Niespełniona miłość</vt:lpstr>
      <vt:lpstr>Dziękujemy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Przyczyny depresji młodzieńczej </dc:title>
  <dc:creator>Maciej Bogunia</dc:creator>
  <cp:lastModifiedBy>Maciej Bogunia</cp:lastModifiedBy>
  <cp:revision>1</cp:revision>
  <dcterms:modified xsi:type="dcterms:W3CDTF">2021-02-22T10:00:25Z</dcterms:modified>
</cp:coreProperties>
</file>