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5143500" type="screen16x9"/>
  <p:notesSz cx="6858000" cy="9144000"/>
  <p:embeddedFontLst>
    <p:embeddedFont>
      <p:font typeface="Roboto" charset="0"/>
      <p:regular r:id="rId19"/>
      <p:bold r:id="rId20"/>
      <p:italic r:id="rId21"/>
      <p:boldItalic r:id="rId22"/>
    </p:embeddedFont>
    <p:embeddedFont>
      <p:font typeface="Proxima Nova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7" d="100"/>
          <a:sy n="107" d="100"/>
        </p:scale>
        <p:origin x="-106" y="2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98105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53825f1c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53825f1c8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53825f1c8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853825f1c8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853825f1c8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853825f1c8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53825f1c8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53825f1c8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853825f1c8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853825f1c8_0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853825f1c8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853825f1c8_0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53825f1c8_0_8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853825f1c8_0_8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53825f1c8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53825f1c8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53825f1c8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53825f1c8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53825f1c8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53825f1c8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53825f1c8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53825f1c8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53825f1c8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853825f1c8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53825f1c8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853825f1c8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53825f1c8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853825f1c8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853825f1c8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853825f1c8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4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15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" name="Google Shape;85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rgbClr val="F3F3F3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0" cy="608952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5"/>
          <p:cNvSpPr txBox="1">
            <a:spLocks noGrp="1"/>
          </p:cNvSpPr>
          <p:nvPr>
            <p:ph type="ctrTitle"/>
          </p:nvPr>
        </p:nvSpPr>
        <p:spPr>
          <a:xfrm>
            <a:off x="311708" y="11055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800" b="1">
                <a:solidFill>
                  <a:srgbClr val="FFFFFF"/>
                </a:solidFill>
              </a:rPr>
              <a:t>20 maja - ŚWIATOWY DZIEŃ PSZCZÓŁ </a:t>
            </a:r>
            <a:endParaRPr sz="5800" b="1">
              <a:solidFill>
                <a:srgbClr val="FFFFFF"/>
              </a:solidFill>
            </a:endParaRPr>
          </a:p>
        </p:txBody>
      </p:sp>
      <p:sp>
        <p:nvSpPr>
          <p:cNvPr id="106" name="Google Shape;106;p25"/>
          <p:cNvSpPr txBox="1">
            <a:spLocks noGrp="1"/>
          </p:cNvSpPr>
          <p:nvPr>
            <p:ph type="subTitle" idx="1"/>
          </p:nvPr>
        </p:nvSpPr>
        <p:spPr>
          <a:xfrm>
            <a:off x="311700" y="3158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b="1">
                <a:solidFill>
                  <a:srgbClr val="F3F3F3"/>
                </a:solidFill>
              </a:rPr>
              <a:t>podział pracy w ulu oraz jego budowa</a:t>
            </a:r>
            <a:endParaRPr sz="2500" b="1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 txBox="1">
            <a:spLocks noGrp="1"/>
          </p:cNvSpPr>
          <p:nvPr>
            <p:ph type="title"/>
          </p:nvPr>
        </p:nvSpPr>
        <p:spPr>
          <a:xfrm>
            <a:off x="1494000" y="217825"/>
            <a:ext cx="615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0C343D"/>
                </a:solidFill>
              </a:rPr>
              <a:t>PODZIAŁ PRAC W ŻYCIU ROBOTNIC</a:t>
            </a:r>
            <a:endParaRPr>
              <a:solidFill>
                <a:srgbClr val="0C343D"/>
              </a:solidFill>
            </a:endParaRPr>
          </a:p>
        </p:txBody>
      </p:sp>
      <p:sp>
        <p:nvSpPr>
          <p:cNvPr id="187" name="Google Shape;187;p34"/>
          <p:cNvSpPr txBox="1">
            <a:spLocks noGrp="1"/>
          </p:cNvSpPr>
          <p:nvPr>
            <p:ph type="body" idx="1"/>
          </p:nvPr>
        </p:nvSpPr>
        <p:spPr>
          <a:xfrm>
            <a:off x="427125" y="917250"/>
            <a:ext cx="3950100" cy="38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434343"/>
                </a:solidFill>
              </a:rPr>
              <a:t>Robotnice wykonują konkretne prace w zależności od swojego wieku. </a:t>
            </a:r>
            <a:endParaRPr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434343"/>
                </a:solidFill>
              </a:rPr>
              <a:t>1-3 dzień życia</a:t>
            </a:r>
            <a:r>
              <a:rPr lang="pl">
                <a:solidFill>
                  <a:srgbClr val="434343"/>
                </a:solidFill>
              </a:rPr>
              <a:t> - porządkują komórki w których znajdują się bądź znajdowały przyszłe pszczoły.</a:t>
            </a:r>
            <a:endParaRPr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434343"/>
                </a:solidFill>
              </a:rPr>
              <a:t>3-5 dzień życia</a:t>
            </a:r>
            <a:r>
              <a:rPr lang="pl">
                <a:solidFill>
                  <a:srgbClr val="434343"/>
                </a:solidFill>
              </a:rPr>
              <a:t> - karmią larwy; wyrzucają zanieczyszczenia z ula na zewnątrz.</a:t>
            </a:r>
            <a:endParaRPr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434343"/>
                </a:solidFill>
              </a:rPr>
              <a:t>6-11 dzień życia</a:t>
            </a:r>
            <a:r>
              <a:rPr lang="pl">
                <a:solidFill>
                  <a:srgbClr val="434343"/>
                </a:solidFill>
              </a:rPr>
              <a:t> - opiekują się larwami; wytwarzają specjalną papkę którą są karmione starsze larwy. W tym okresie niektóre z nich mogą zostać “powołane” do opieki nad królową.</a:t>
            </a:r>
            <a:endParaRPr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434343"/>
                </a:solidFill>
              </a:rPr>
              <a:t>10 - 11 dzień życia</a:t>
            </a:r>
            <a:r>
              <a:rPr lang="pl">
                <a:solidFill>
                  <a:srgbClr val="434343"/>
                </a:solidFill>
              </a:rPr>
              <a:t> - gruczoły pszczół są najbardziej aktywne więc tworzą wosk.</a:t>
            </a:r>
            <a:endParaRPr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88" name="Google Shape;188;p34"/>
          <p:cNvSpPr txBox="1">
            <a:spLocks noGrp="1"/>
          </p:cNvSpPr>
          <p:nvPr>
            <p:ph type="body" idx="2"/>
          </p:nvPr>
        </p:nvSpPr>
        <p:spPr>
          <a:xfrm>
            <a:off x="4648200" y="1339950"/>
            <a:ext cx="4090800" cy="32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434343"/>
                </a:solidFill>
              </a:rPr>
              <a:t>12 - 19 dzień życia</a:t>
            </a:r>
            <a:r>
              <a:rPr lang="pl">
                <a:solidFill>
                  <a:srgbClr val="434343"/>
                </a:solidFill>
              </a:rPr>
              <a:t> - zbierają zapasy, tworzą plastry, produkują wosk (już w mniejszej ilości).</a:t>
            </a:r>
            <a:endParaRPr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434343"/>
                </a:solidFill>
              </a:rPr>
              <a:t>3 tydzień życia</a:t>
            </a:r>
            <a:r>
              <a:rPr lang="pl">
                <a:solidFill>
                  <a:srgbClr val="434343"/>
                </a:solidFill>
              </a:rPr>
              <a:t> - przejmują rolę strażników ula, kontrolują temperaturę panującą w gnieździe. </a:t>
            </a:r>
            <a:endParaRPr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434343"/>
                </a:solidFill>
              </a:rPr>
              <a:t>4 tydzień</a:t>
            </a:r>
            <a:r>
              <a:rPr lang="pl">
                <a:solidFill>
                  <a:srgbClr val="434343"/>
                </a:solidFill>
              </a:rPr>
              <a:t> - koniec życia - zbiór pożytku </a:t>
            </a:r>
            <a:br>
              <a:rPr lang="pl">
                <a:solidFill>
                  <a:srgbClr val="434343"/>
                </a:solidFill>
              </a:rPr>
            </a:br>
            <a:r>
              <a:rPr lang="pl">
                <a:solidFill>
                  <a:srgbClr val="434343"/>
                </a:solidFill>
              </a:rPr>
              <a:t>i dostarczanie go do ula. </a:t>
            </a:r>
            <a:endParaRPr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 b="1" i="1">
                <a:solidFill>
                  <a:srgbClr val="434343"/>
                </a:solidFill>
              </a:rPr>
              <a:t>Niezależnie od wieku</a:t>
            </a:r>
            <a:r>
              <a:rPr lang="pl">
                <a:solidFill>
                  <a:srgbClr val="434343"/>
                </a:solidFill>
              </a:rPr>
              <a:t> - przynoszą do ula pokarm, który jest wykorzystywany na potrzeby teraźniejsze i te późniejsze np. zapasy na zimę.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 txBox="1">
            <a:spLocks noGrp="1"/>
          </p:cNvSpPr>
          <p:nvPr>
            <p:ph type="title"/>
          </p:nvPr>
        </p:nvSpPr>
        <p:spPr>
          <a:xfrm>
            <a:off x="1530175" y="194000"/>
            <a:ext cx="178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 b="1">
                <a:solidFill>
                  <a:srgbClr val="0C343D"/>
                </a:solidFill>
              </a:rPr>
              <a:t>TRUTEŃ</a:t>
            </a:r>
            <a:endParaRPr sz="3200" b="1">
              <a:solidFill>
                <a:srgbClr val="0C343D"/>
              </a:solidFill>
            </a:endParaRPr>
          </a:p>
        </p:txBody>
      </p:sp>
      <p:sp>
        <p:nvSpPr>
          <p:cNvPr id="194" name="Google Shape;194;p35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4530000" cy="3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70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50"/>
              <a:buChar char="➔"/>
            </a:pPr>
            <a:r>
              <a:rPr lang="pl" sz="1550">
                <a:solidFill>
                  <a:srgbClr val="434343"/>
                </a:solidFill>
              </a:rPr>
              <a:t>Trutnie w ulu pojawiają się wiosną</a:t>
            </a:r>
            <a:endParaRPr sz="1550">
              <a:solidFill>
                <a:srgbClr val="434343"/>
              </a:solidFill>
            </a:endParaRPr>
          </a:p>
          <a:p>
            <a:pPr marL="457200" lvl="0" indent="-3270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50"/>
              <a:buChar char="➔"/>
            </a:pPr>
            <a:r>
              <a:rPr lang="pl" sz="1550">
                <a:solidFill>
                  <a:srgbClr val="434343"/>
                </a:solidFill>
              </a:rPr>
              <a:t>Średnio jest ich tam około 2,5 tysiąca. </a:t>
            </a:r>
            <a:endParaRPr sz="1550">
              <a:solidFill>
                <a:srgbClr val="434343"/>
              </a:solidFill>
            </a:endParaRPr>
          </a:p>
          <a:p>
            <a:pPr marL="457200" lvl="0" indent="-3270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50"/>
              <a:buChar char="➔"/>
            </a:pPr>
            <a:r>
              <a:rPr lang="pl" sz="1550">
                <a:solidFill>
                  <a:srgbClr val="434343"/>
                </a:solidFill>
              </a:rPr>
              <a:t>Do czasu lotu godowego są one bezczynne, nie zbierają pyłku i nie mają innych  funkcji. </a:t>
            </a:r>
            <a:endParaRPr sz="1550">
              <a:solidFill>
                <a:srgbClr val="434343"/>
              </a:solidFill>
            </a:endParaRPr>
          </a:p>
          <a:p>
            <a:pPr marL="457200" lvl="0" indent="-3270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50"/>
              <a:buChar char="➔"/>
            </a:pPr>
            <a:r>
              <a:rPr lang="pl" sz="1550">
                <a:solidFill>
                  <a:srgbClr val="434343"/>
                </a:solidFill>
              </a:rPr>
              <a:t>Ich </a:t>
            </a:r>
            <a:r>
              <a:rPr lang="pl" sz="1550" b="1">
                <a:solidFill>
                  <a:srgbClr val="434343"/>
                </a:solidFill>
              </a:rPr>
              <a:t>jedyne zadanie</a:t>
            </a:r>
            <a:r>
              <a:rPr lang="pl" sz="1550">
                <a:solidFill>
                  <a:srgbClr val="434343"/>
                </a:solidFill>
              </a:rPr>
              <a:t> to dostarczenie królowej nasienia. Odbywa się to  w czasie godowego lotu kilkanaście metrów nad ziemią. </a:t>
            </a:r>
            <a:endParaRPr sz="1550">
              <a:solidFill>
                <a:srgbClr val="434343"/>
              </a:solidFill>
            </a:endParaRPr>
          </a:p>
          <a:p>
            <a:pPr marL="457200" lvl="0" indent="-3270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50"/>
              <a:buChar char="➔"/>
            </a:pPr>
            <a:r>
              <a:rPr lang="pl" sz="1550">
                <a:solidFill>
                  <a:srgbClr val="434343"/>
                </a:solidFill>
              </a:rPr>
              <a:t>Trutnie nie biorące udziału w locie wegetują w gnieździe do wczesnej jesieni.  </a:t>
            </a:r>
            <a:endParaRPr sz="1550">
              <a:solidFill>
                <a:srgbClr val="434343"/>
              </a:solidFill>
            </a:endParaRPr>
          </a:p>
          <a:p>
            <a:pPr marL="457200" lvl="0" indent="-3270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50"/>
              <a:buChar char="➔"/>
            </a:pPr>
            <a:r>
              <a:rPr lang="pl" sz="1550">
                <a:solidFill>
                  <a:srgbClr val="434343"/>
                </a:solidFill>
              </a:rPr>
              <a:t>Gdy zaczynają się chłody są przepędzane przez robotnice i po krótkim czasie giną </a:t>
            </a:r>
            <a:endParaRPr sz="2300">
              <a:solidFill>
                <a:srgbClr val="434343"/>
              </a:solidFill>
            </a:endParaRPr>
          </a:p>
        </p:txBody>
      </p:sp>
      <p:pic>
        <p:nvPicPr>
          <p:cNvPr id="195" name="Google Shape;19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475" y="919100"/>
            <a:ext cx="3835074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 txBox="1">
            <a:spLocks noGrp="1"/>
          </p:cNvSpPr>
          <p:nvPr>
            <p:ph type="title"/>
          </p:nvPr>
        </p:nvSpPr>
        <p:spPr>
          <a:xfrm>
            <a:off x="789000" y="320200"/>
            <a:ext cx="372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 b="1">
                <a:solidFill>
                  <a:srgbClr val="0C343D"/>
                </a:solidFill>
              </a:rPr>
              <a:t>MATKA PSZCZELA</a:t>
            </a:r>
            <a:endParaRPr sz="3200" b="1">
              <a:solidFill>
                <a:srgbClr val="0C343D"/>
              </a:solidFill>
            </a:endParaRPr>
          </a:p>
        </p:txBody>
      </p:sp>
      <p:sp>
        <p:nvSpPr>
          <p:cNvPr id="201" name="Google Shape;201;p36"/>
          <p:cNvSpPr txBox="1">
            <a:spLocks noGrp="1"/>
          </p:cNvSpPr>
          <p:nvPr>
            <p:ph type="body" idx="1"/>
          </p:nvPr>
        </p:nvSpPr>
        <p:spPr>
          <a:xfrm>
            <a:off x="314400" y="1123075"/>
            <a:ext cx="4670400" cy="3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434343"/>
                </a:solidFill>
              </a:rPr>
              <a:t>Matka pszczela ma za zadanie </a:t>
            </a:r>
            <a:r>
              <a:rPr lang="pl" sz="1600" b="1">
                <a:solidFill>
                  <a:srgbClr val="434343"/>
                </a:solidFill>
              </a:rPr>
              <a:t>składanie jaj</a:t>
            </a:r>
            <a:r>
              <a:rPr lang="pl" sz="1600">
                <a:solidFill>
                  <a:srgbClr val="434343"/>
                </a:solidFill>
              </a:rPr>
              <a:t>. </a:t>
            </a:r>
            <a:br>
              <a:rPr lang="pl" sz="1600">
                <a:solidFill>
                  <a:srgbClr val="434343"/>
                </a:solidFill>
              </a:rPr>
            </a:br>
            <a:r>
              <a:rPr lang="pl" sz="1600">
                <a:solidFill>
                  <a:srgbClr val="434343"/>
                </a:solidFill>
              </a:rPr>
              <a:t>Aby to było możliwe, jej zbiornik nasienny musi zostać wypełniony nasieniem. W napełnianiu go bierze udział wiele trutni. Każda matka kopuluje </a:t>
            </a:r>
            <a:r>
              <a:rPr lang="pl" sz="1600" b="1">
                <a:solidFill>
                  <a:srgbClr val="434343"/>
                </a:solidFill>
              </a:rPr>
              <a:t>tylko raz w życiu</a:t>
            </a:r>
            <a:r>
              <a:rPr lang="pl" sz="1600">
                <a:solidFill>
                  <a:srgbClr val="434343"/>
                </a:solidFill>
              </a:rPr>
              <a:t> i odbywa się to w trakcie tzw. lotu godowego, który matka odbywa około 5-8 dnia po wygryzieniu z matecznika. Lot godowy odbywa się w wiosenny, ciepły, bezwietrzny dzień, z reguły między godz. 12 a 18, na wysokości nawet do kilkunastu metrów. Matka wabi trutnie specjalnym zapachem, który posiadają wydzielane przez nią feromony.</a:t>
            </a: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1600">
                <a:solidFill>
                  <a:srgbClr val="434343"/>
                </a:solidFill>
              </a:rPr>
              <a:t> </a:t>
            </a:r>
            <a:endParaRPr sz="1600">
              <a:solidFill>
                <a:srgbClr val="434343"/>
              </a:solidFill>
            </a:endParaRPr>
          </a:p>
        </p:txBody>
      </p:sp>
      <p:sp>
        <p:nvSpPr>
          <p:cNvPr id="202" name="Google Shape;202;p36"/>
          <p:cNvSpPr txBox="1">
            <a:spLocks noGrp="1"/>
          </p:cNvSpPr>
          <p:nvPr>
            <p:ph type="body" idx="2"/>
          </p:nvPr>
        </p:nvSpPr>
        <p:spPr>
          <a:xfrm>
            <a:off x="4832400" y="421450"/>
            <a:ext cx="3999900" cy="15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434343"/>
                </a:solidFill>
              </a:rPr>
              <a:t>Matka kopuluje w powietrzu z 10-30 trutniami. Trutnie bezpośrednio po akcie umierają z powodu wyrwania aparatu kopulacyjnego po zakończonej kopulacji.</a:t>
            </a:r>
            <a:endParaRPr sz="1600">
              <a:solidFill>
                <a:srgbClr val="434343"/>
              </a:solidFill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pic>
        <p:nvPicPr>
          <p:cNvPr id="203" name="Google Shape;20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7776" y="1823900"/>
            <a:ext cx="3104675" cy="310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>
            <a:spLocks noGrp="1"/>
          </p:cNvSpPr>
          <p:nvPr>
            <p:ph type="title"/>
          </p:nvPr>
        </p:nvSpPr>
        <p:spPr>
          <a:xfrm>
            <a:off x="981250" y="99975"/>
            <a:ext cx="69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 b="1">
                <a:solidFill>
                  <a:srgbClr val="0C343D"/>
                </a:solidFill>
              </a:rPr>
              <a:t>OZNACZENIA MATEK PSZCZELICH</a:t>
            </a:r>
            <a:endParaRPr sz="3000" b="1">
              <a:solidFill>
                <a:srgbClr val="0C343D"/>
              </a:solidFill>
            </a:endParaRPr>
          </a:p>
        </p:txBody>
      </p:sp>
      <p:sp>
        <p:nvSpPr>
          <p:cNvPr id="209" name="Google Shape;209;p37"/>
          <p:cNvSpPr txBox="1">
            <a:spLocks noGrp="1"/>
          </p:cNvSpPr>
          <p:nvPr>
            <p:ph type="body" idx="1"/>
          </p:nvPr>
        </p:nvSpPr>
        <p:spPr>
          <a:xfrm>
            <a:off x="320850" y="838300"/>
            <a:ext cx="87531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b="1">
                <a:solidFill>
                  <a:srgbClr val="000000"/>
                </a:solidFill>
              </a:rPr>
              <a:t>Czemu służy oznaczenie matki pszczelej? </a:t>
            </a:r>
            <a:endParaRPr sz="16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1500">
                <a:solidFill>
                  <a:srgbClr val="000000"/>
                </a:solidFill>
              </a:rPr>
              <a:t>Jedną z bardzo cennych informacji dla pszczelarza jest wiedza, kiedy urodziła się matka pszczela. Dzięki niej pszczelarz może ocenić, które matki należy przeznaczyć do wymiany ze względu na ich wiek. W dużych pasiekach zapamiętać tego nie sposób, dlatego powszechnie wykorzystywany jest system znakowania, oparty na kolorach.</a:t>
            </a:r>
            <a:endParaRPr sz="1500">
              <a:solidFill>
                <a:srgbClr val="000000"/>
              </a:solidFill>
            </a:endParaRPr>
          </a:p>
        </p:txBody>
      </p:sp>
      <p:pic>
        <p:nvPicPr>
          <p:cNvPr id="210" name="Google Shape;210;p37"/>
          <p:cNvPicPr preferRelativeResize="0"/>
          <p:nvPr/>
        </p:nvPicPr>
        <p:blipFill rotWithShape="1">
          <a:blip r:embed="rId3">
            <a:alphaModFix/>
          </a:blip>
          <a:srcRect l="3899" t="9529" r="3908" b="7818"/>
          <a:stretch/>
        </p:blipFill>
        <p:spPr>
          <a:xfrm>
            <a:off x="3803975" y="2513250"/>
            <a:ext cx="4891775" cy="21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7"/>
          <p:cNvPicPr preferRelativeResize="0"/>
          <p:nvPr/>
        </p:nvPicPr>
        <p:blipFill rotWithShape="1">
          <a:blip r:embed="rId4">
            <a:alphaModFix/>
          </a:blip>
          <a:srcRect b="8775"/>
          <a:stretch/>
        </p:blipFill>
        <p:spPr>
          <a:xfrm>
            <a:off x="331985" y="2937825"/>
            <a:ext cx="3047841" cy="185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>
            <a:spLocks noGrp="1"/>
          </p:cNvSpPr>
          <p:nvPr>
            <p:ph type="title"/>
          </p:nvPr>
        </p:nvSpPr>
        <p:spPr>
          <a:xfrm>
            <a:off x="3103050" y="690150"/>
            <a:ext cx="293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 b="1">
                <a:solidFill>
                  <a:srgbClr val="0C343D"/>
                </a:solidFill>
              </a:rPr>
              <a:t>CIEKAWOSTKI</a:t>
            </a:r>
            <a:endParaRPr sz="3200" b="1">
              <a:solidFill>
                <a:srgbClr val="0C343D"/>
              </a:solidFill>
            </a:endParaRPr>
          </a:p>
        </p:txBody>
      </p:sp>
      <p:sp>
        <p:nvSpPr>
          <p:cNvPr id="217" name="Google Shape;217;p38"/>
          <p:cNvSpPr txBox="1">
            <a:spLocks noGrp="1"/>
          </p:cNvSpPr>
          <p:nvPr>
            <p:ph type="body" idx="1"/>
          </p:nvPr>
        </p:nvSpPr>
        <p:spPr>
          <a:xfrm>
            <a:off x="387900" y="1909000"/>
            <a:ext cx="7591800" cy="33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➢"/>
            </a:pPr>
            <a:r>
              <a:rPr lang="pl" sz="1300">
                <a:solidFill>
                  <a:srgbClr val="434343"/>
                </a:solidFill>
              </a:rPr>
              <a:t>Pszczoła lotna wylatuje 7-15 razy dziennie. Przerwy między lotami wynoszą ok. 5 min. </a:t>
            </a:r>
            <a:br>
              <a:rPr lang="pl" sz="1300">
                <a:solidFill>
                  <a:srgbClr val="434343"/>
                </a:solidFill>
              </a:rPr>
            </a:br>
            <a:r>
              <a:rPr lang="pl" sz="1300">
                <a:solidFill>
                  <a:srgbClr val="434343"/>
                </a:solidFill>
              </a:rPr>
              <a:t>Czas trwania lotu to ok. 25-45 min,</a:t>
            </a:r>
            <a:endParaRPr sz="1300">
              <a:solidFill>
                <a:srgbClr val="434343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➢"/>
            </a:pPr>
            <a:r>
              <a:rPr lang="pl" sz="1300">
                <a:solidFill>
                  <a:srgbClr val="434343"/>
                </a:solidFill>
              </a:rPr>
              <a:t>Podczas jednego "kursu" po nektar pszczoła odwiedza 50-100 kwiatów,</a:t>
            </a:r>
            <a:endParaRPr sz="1300">
              <a:solidFill>
                <a:srgbClr val="434343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➢"/>
            </a:pPr>
            <a:r>
              <a:rPr lang="pl" sz="1300">
                <a:solidFill>
                  <a:srgbClr val="434343"/>
                </a:solidFill>
              </a:rPr>
              <a:t>Pszczoły budują okrągłe cylindry. Dopiero po ogrzaniu do 40°C wosk zaczyna być płynnym i przybiera najbardziej energetycznie oszczędną formę sześciokąta,</a:t>
            </a:r>
            <a:endParaRPr sz="1300">
              <a:solidFill>
                <a:srgbClr val="434343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➢"/>
            </a:pPr>
            <a:r>
              <a:rPr lang="pl" sz="1300">
                <a:solidFill>
                  <a:srgbClr val="434343"/>
                </a:solidFill>
              </a:rPr>
              <a:t>Na 1 dcm kwadratowym obustronnie mieści się 750 komórek pszczelich,</a:t>
            </a:r>
            <a:endParaRPr sz="1300">
              <a:solidFill>
                <a:srgbClr val="434343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➢"/>
            </a:pPr>
            <a:r>
              <a:rPr lang="pl" sz="1300">
                <a:solidFill>
                  <a:srgbClr val="434343"/>
                </a:solidFill>
              </a:rPr>
              <a:t>Na 1 dcm obustronnie zasklepionego plastra mieści się 0,3 kg miodu,</a:t>
            </a:r>
            <a:endParaRPr sz="1300">
              <a:solidFill>
                <a:srgbClr val="434343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➢"/>
            </a:pPr>
            <a:r>
              <a:rPr lang="pl" sz="1300">
                <a:solidFill>
                  <a:srgbClr val="434343"/>
                </a:solidFill>
              </a:rPr>
              <a:t>Na jednej ramce może mieścić się aż 6 500 komórek,</a:t>
            </a:r>
            <a:endParaRPr sz="1300">
              <a:solidFill>
                <a:srgbClr val="434343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➢"/>
            </a:pPr>
            <a:r>
              <a:rPr lang="pl" sz="1300">
                <a:solidFill>
                  <a:srgbClr val="434343"/>
                </a:solidFill>
              </a:rPr>
              <a:t>Do zbudowania 1 kg woszczyzny potrzeba 1,2 mln płytek,</a:t>
            </a:r>
            <a:endParaRPr sz="1300">
              <a:solidFill>
                <a:srgbClr val="434343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➢"/>
            </a:pPr>
            <a:r>
              <a:rPr lang="pl" sz="1300">
                <a:solidFill>
                  <a:srgbClr val="434343"/>
                </a:solidFill>
              </a:rPr>
              <a:t>Pszczoły porozumiewają się za pomocą tańców i wydawania dźwięków</a:t>
            </a:r>
            <a:endParaRPr sz="1300">
              <a:solidFill>
                <a:srgbClr val="434343"/>
              </a:solidFill>
            </a:endParaRPr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8" name="Google Shape;21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0674" y="120200"/>
            <a:ext cx="2567825" cy="171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500" y="120200"/>
            <a:ext cx="2567825" cy="171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813" y="1667963"/>
            <a:ext cx="4277674" cy="29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9"/>
          <p:cNvSpPr txBox="1"/>
          <p:nvPr/>
        </p:nvSpPr>
        <p:spPr>
          <a:xfrm>
            <a:off x="5965650" y="2777375"/>
            <a:ext cx="2037600" cy="17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GRUPA 1</a:t>
            </a:r>
            <a:br>
              <a:rPr lang="pl" sz="1800" b="1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pl"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Anna Bebek</a:t>
            </a:r>
            <a:endParaRPr sz="16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Julia Biernat </a:t>
            </a:r>
            <a:endParaRPr sz="16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Nikola Duda</a:t>
            </a:r>
            <a:endParaRPr sz="16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Wiktoria Glajc</a:t>
            </a:r>
            <a:endParaRPr sz="16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Kacper Górecki</a:t>
            </a:r>
            <a:endParaRPr sz="16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Sonia Kasprzyk</a:t>
            </a:r>
            <a:endParaRPr sz="15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6" name="Google Shape;226;p39"/>
          <p:cNvSpPr txBox="1"/>
          <p:nvPr/>
        </p:nvSpPr>
        <p:spPr>
          <a:xfrm>
            <a:off x="1691100" y="337175"/>
            <a:ext cx="57618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 b="1">
                <a:solidFill>
                  <a:srgbClr val="0C343D"/>
                </a:solidFill>
                <a:latin typeface="Proxima Nova"/>
                <a:ea typeface="Proxima Nova"/>
                <a:cs typeface="Proxima Nova"/>
                <a:sym typeface="Proxima Nova"/>
              </a:rPr>
              <a:t>KONIEC</a:t>
            </a:r>
            <a:endParaRPr sz="4800" b="1">
              <a:solidFill>
                <a:srgbClr val="0C343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7" name="Google Shape;227;p39"/>
          <p:cNvSpPr txBox="1"/>
          <p:nvPr/>
        </p:nvSpPr>
        <p:spPr>
          <a:xfrm>
            <a:off x="5123450" y="1181100"/>
            <a:ext cx="37197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>
                <a:solidFill>
                  <a:srgbClr val="0C343D"/>
                </a:solidFill>
                <a:latin typeface="Proxima Nova"/>
                <a:ea typeface="Proxima Nova"/>
                <a:cs typeface="Proxima Nova"/>
                <a:sym typeface="Proxima Nova"/>
              </a:rPr>
              <a:t>DZIĘKUJEMY ZA UWAGĘ!</a:t>
            </a:r>
            <a:endParaRPr sz="2200">
              <a:solidFill>
                <a:srgbClr val="0C343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8" name="Google Shape;228;p39"/>
          <p:cNvSpPr txBox="1"/>
          <p:nvPr/>
        </p:nvSpPr>
        <p:spPr>
          <a:xfrm>
            <a:off x="3368850" y="1667975"/>
            <a:ext cx="2596800" cy="11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title"/>
          </p:nvPr>
        </p:nvSpPr>
        <p:spPr>
          <a:xfrm>
            <a:off x="4149600" y="491200"/>
            <a:ext cx="403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100" b="1">
                <a:solidFill>
                  <a:srgbClr val="0C343D"/>
                </a:solidFill>
              </a:rPr>
              <a:t>CO TO JEST UL?</a:t>
            </a:r>
            <a:endParaRPr sz="4100" b="1">
              <a:solidFill>
                <a:srgbClr val="0C343D"/>
              </a:solidFill>
            </a:endParaRPr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3499200" y="1719975"/>
            <a:ext cx="5333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550" b="1">
                <a:solidFill>
                  <a:srgbClr val="434343"/>
                </a:solidFill>
              </a:rPr>
              <a:t>Ul</a:t>
            </a:r>
            <a:r>
              <a:rPr lang="pl" sz="1550">
                <a:solidFill>
                  <a:srgbClr val="434343"/>
                </a:solidFill>
              </a:rPr>
              <a:t> – w pszczelarstwie konstrukcja, najczęściej drewniana, używana do hodowli i chowu pszczół</a:t>
            </a:r>
            <a:br>
              <a:rPr lang="pl" sz="1550">
                <a:solidFill>
                  <a:srgbClr val="434343"/>
                </a:solidFill>
              </a:rPr>
            </a:br>
            <a:r>
              <a:rPr lang="pl" sz="1550">
                <a:solidFill>
                  <a:srgbClr val="434343"/>
                </a:solidFill>
              </a:rPr>
              <a:t/>
            </a:r>
            <a:br>
              <a:rPr lang="pl" sz="1550">
                <a:solidFill>
                  <a:srgbClr val="434343"/>
                </a:solidFill>
              </a:rPr>
            </a:br>
            <a:r>
              <a:rPr lang="pl" sz="1550">
                <a:solidFill>
                  <a:srgbClr val="434343"/>
                </a:solidFill>
              </a:rPr>
              <a:t>W </a:t>
            </a:r>
            <a:r>
              <a:rPr lang="pl" sz="1550" b="1">
                <a:solidFill>
                  <a:srgbClr val="434343"/>
                </a:solidFill>
              </a:rPr>
              <a:t>warunkach naturalnych</a:t>
            </a:r>
            <a:r>
              <a:rPr lang="pl" sz="1550">
                <a:solidFill>
                  <a:srgbClr val="434343"/>
                </a:solidFill>
              </a:rPr>
              <a:t> pszczoły miodne osiedlają się </a:t>
            </a:r>
            <a:br>
              <a:rPr lang="pl" sz="1550">
                <a:solidFill>
                  <a:srgbClr val="434343"/>
                </a:solidFill>
              </a:rPr>
            </a:br>
            <a:r>
              <a:rPr lang="pl" sz="1550">
                <a:solidFill>
                  <a:srgbClr val="434343"/>
                </a:solidFill>
              </a:rPr>
              <a:t>w dziuplach drzew, rozpadlinach skalnych, gdzie znajdują ochronę przed niekorzystnymi warunkami atmosferycznymi. Pszczołom udomowionym pomieszczenia na gniazda, </a:t>
            </a:r>
            <a:br>
              <a:rPr lang="pl" sz="1550">
                <a:solidFill>
                  <a:srgbClr val="434343"/>
                </a:solidFill>
              </a:rPr>
            </a:br>
            <a:r>
              <a:rPr lang="pl" sz="1550">
                <a:solidFill>
                  <a:srgbClr val="434343"/>
                </a:solidFill>
              </a:rPr>
              <a:t>w postaci uli dostarcza człowiek.</a:t>
            </a:r>
            <a:endParaRPr sz="1550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1550">
              <a:solidFill>
                <a:srgbClr val="434343"/>
              </a:solidFill>
            </a:endParaRPr>
          </a:p>
          <a:p>
            <a:pPr marL="45720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2200">
              <a:solidFill>
                <a:srgbClr val="434343"/>
              </a:solidFill>
            </a:endParaRPr>
          </a:p>
        </p:txBody>
      </p:sp>
      <p:pic>
        <p:nvPicPr>
          <p:cNvPr id="113" name="Google Shape;11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721" y="190500"/>
            <a:ext cx="2997675" cy="325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0" name="Google Shape;12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69700"/>
            <a:ext cx="2822299" cy="24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5656" y="269700"/>
            <a:ext cx="1947394" cy="24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8"/>
          <p:cNvPicPr preferRelativeResize="0"/>
          <p:nvPr/>
        </p:nvPicPr>
        <p:blipFill rotWithShape="1">
          <a:blip r:embed="rId5">
            <a:alphaModFix/>
          </a:blip>
          <a:srcRect r="49596"/>
          <a:stretch/>
        </p:blipFill>
        <p:spPr>
          <a:xfrm>
            <a:off x="6713305" y="269700"/>
            <a:ext cx="1890396" cy="24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8"/>
          <p:cNvSpPr txBox="1"/>
          <p:nvPr/>
        </p:nvSpPr>
        <p:spPr>
          <a:xfrm>
            <a:off x="311650" y="2697975"/>
            <a:ext cx="2822400" cy="20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250" b="1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Leżaki</a:t>
            </a:r>
            <a:r>
              <a:rPr lang="pl" sz="125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 – są najprostsze w obsłudze, mają zawsze wolny dostęp do każdej dowolnie wybranej ramki </a:t>
            </a:r>
            <a:br>
              <a:rPr lang="pl" sz="125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pl" sz="125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i dużo przestrzeni manipulacyjnej. </a:t>
            </a:r>
            <a:br>
              <a:rPr lang="pl" sz="125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pl" sz="125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W większości przypadków możliwe są w nich jednoosobowe przeglądy. Dalsze zalety to jeden rozmiar </a:t>
            </a:r>
            <a:br>
              <a:rPr lang="pl" sz="125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pl" sz="125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i łatwość stosowania ramki pracy.</a:t>
            </a:r>
            <a:endParaRPr sz="125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9" name="Google Shape;129;p28"/>
          <p:cNvSpPr txBox="1"/>
          <p:nvPr/>
        </p:nvSpPr>
        <p:spPr>
          <a:xfrm>
            <a:off x="3507150" y="2688825"/>
            <a:ext cx="2667000" cy="21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250" b="1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Kombinowane</a:t>
            </a:r>
            <a:r>
              <a:rPr lang="pl" sz="125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 - intencją twórców uli kombinowanych było oddzielenie nad gniazdem czystego miodu, gromadzonego </a:t>
            </a:r>
            <a:br>
              <a:rPr lang="pl" sz="125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pl" sz="125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w jasnych, pozbawionych czerwiu plastra. Ule te są lżejsze od typowych wieloramkowych leżaków, mimo zachowania dużej ich pojemności.</a:t>
            </a:r>
            <a:endParaRPr sz="125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" name="Google Shape;130;p28"/>
          <p:cNvSpPr txBox="1"/>
          <p:nvPr/>
        </p:nvSpPr>
        <p:spPr>
          <a:xfrm>
            <a:off x="6436900" y="2697975"/>
            <a:ext cx="2536800" cy="21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250" b="1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Wielokorpusowe (stojaki)</a:t>
            </a:r>
            <a:r>
              <a:rPr lang="pl" sz="125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 – rozpowszechnione są głównie tam, gdzie istnieją warunki prowadzenia wielkotowarowej gospodarki, w pasiekach liczących nieraz do kilku tysięcy pni. Składają się z liczby korpusów dostosowanych do liczebności rodziny pszczelej.</a:t>
            </a:r>
            <a:endParaRPr sz="125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9"/>
          <p:cNvSpPr txBox="1">
            <a:spLocks noGrp="1"/>
          </p:cNvSpPr>
          <p:nvPr>
            <p:ph type="title"/>
          </p:nvPr>
        </p:nvSpPr>
        <p:spPr>
          <a:xfrm>
            <a:off x="311700" y="204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 b="1">
                <a:solidFill>
                  <a:srgbClr val="0C343D"/>
                </a:solidFill>
              </a:rPr>
              <a:t>BUDOWA ULA</a:t>
            </a:r>
            <a:endParaRPr sz="4000" b="1">
              <a:solidFill>
                <a:srgbClr val="0C343D"/>
              </a:solidFill>
            </a:endParaRPr>
          </a:p>
        </p:txBody>
      </p:sp>
      <p:pic>
        <p:nvPicPr>
          <p:cNvPr id="136" name="Google Shape;1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9850" y="1267702"/>
            <a:ext cx="3943091" cy="336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9"/>
          <p:cNvSpPr txBox="1"/>
          <p:nvPr/>
        </p:nvSpPr>
        <p:spPr>
          <a:xfrm>
            <a:off x="4864925" y="1413355"/>
            <a:ext cx="1343400" cy="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Proxima Nova"/>
                <a:ea typeface="Proxima Nova"/>
                <a:cs typeface="Proxima Nova"/>
                <a:sym typeface="Proxima Nova"/>
              </a:rPr>
              <a:t>daszek ula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" name="Google Shape;138;p29"/>
          <p:cNvSpPr txBox="1"/>
          <p:nvPr/>
        </p:nvSpPr>
        <p:spPr>
          <a:xfrm>
            <a:off x="6358650" y="1729700"/>
            <a:ext cx="2153700" cy="4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Proxima Nova"/>
                <a:ea typeface="Proxima Nova"/>
                <a:cs typeface="Proxima Nova"/>
                <a:sym typeface="Proxima Nova"/>
              </a:rPr>
              <a:t>plaster nadstawkowy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9" name="Google Shape;139;p29"/>
          <p:cNvSpPr txBox="1"/>
          <p:nvPr/>
        </p:nvSpPr>
        <p:spPr>
          <a:xfrm>
            <a:off x="4814775" y="1965186"/>
            <a:ext cx="1343400" cy="3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Proxima Nova"/>
                <a:ea typeface="Proxima Nova"/>
                <a:cs typeface="Proxima Nova"/>
                <a:sym typeface="Proxima Nova"/>
              </a:rPr>
              <a:t>nadstawka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0" name="Google Shape;140;p29"/>
          <p:cNvSpPr txBox="1"/>
          <p:nvPr/>
        </p:nvSpPr>
        <p:spPr>
          <a:xfrm>
            <a:off x="6351275" y="2267675"/>
            <a:ext cx="1343400" cy="4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Proxima Nova"/>
                <a:ea typeface="Proxima Nova"/>
                <a:cs typeface="Proxima Nova"/>
                <a:sym typeface="Proxima Nova"/>
              </a:rPr>
              <a:t>rodnia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1" name="Google Shape;141;p29"/>
          <p:cNvSpPr txBox="1"/>
          <p:nvPr/>
        </p:nvSpPr>
        <p:spPr>
          <a:xfrm>
            <a:off x="4774650" y="2570263"/>
            <a:ext cx="4353300" cy="4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Proxima Nova"/>
                <a:ea typeface="Proxima Nova"/>
                <a:cs typeface="Proxima Nova"/>
                <a:sym typeface="Proxima Nova"/>
              </a:rPr>
              <a:t>plaster z czerwiem, miodem i pyłkiem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2" name="Google Shape;142;p29"/>
          <p:cNvSpPr txBox="1"/>
          <p:nvPr/>
        </p:nvSpPr>
        <p:spPr>
          <a:xfrm>
            <a:off x="6258525" y="3283550"/>
            <a:ext cx="2205300" cy="4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Proxima Nova"/>
                <a:ea typeface="Proxima Nova"/>
                <a:cs typeface="Proxima Nova"/>
                <a:sym typeface="Proxima Nova"/>
              </a:rPr>
              <a:t>mostek przedwylotowy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3" name="Google Shape;143;p29"/>
          <p:cNvSpPr txBox="1"/>
          <p:nvPr/>
        </p:nvSpPr>
        <p:spPr>
          <a:xfrm>
            <a:off x="4774650" y="3589025"/>
            <a:ext cx="1343400" cy="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Proxima Nova"/>
                <a:ea typeface="Proxima Nova"/>
                <a:cs typeface="Proxima Nova"/>
                <a:sym typeface="Proxima Nova"/>
              </a:rPr>
              <a:t>dennica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4" name="Google Shape;144;p29"/>
          <p:cNvSpPr txBox="1"/>
          <p:nvPr/>
        </p:nvSpPr>
        <p:spPr>
          <a:xfrm>
            <a:off x="6208325" y="3840500"/>
            <a:ext cx="1343400" cy="4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Proxima Nova"/>
                <a:ea typeface="Proxima Nova"/>
                <a:cs typeface="Proxima Nova"/>
                <a:sym typeface="Proxima Nova"/>
              </a:rPr>
              <a:t>stojak ula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45" name="Google Shape;145;p29"/>
          <p:cNvCxnSpPr/>
          <p:nvPr/>
        </p:nvCxnSpPr>
        <p:spPr>
          <a:xfrm rot="10800000" flipH="1">
            <a:off x="3817625" y="1594250"/>
            <a:ext cx="1047300" cy="1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6" name="Google Shape;146;p29"/>
          <p:cNvCxnSpPr/>
          <p:nvPr/>
        </p:nvCxnSpPr>
        <p:spPr>
          <a:xfrm rot="10800000" flipH="1">
            <a:off x="2693675" y="1933550"/>
            <a:ext cx="3657600" cy="4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" name="Google Shape;147;p29"/>
          <p:cNvCxnSpPr/>
          <p:nvPr/>
        </p:nvCxnSpPr>
        <p:spPr>
          <a:xfrm>
            <a:off x="3631875" y="2152650"/>
            <a:ext cx="1182900" cy="3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" name="Google Shape;148;p29"/>
          <p:cNvCxnSpPr/>
          <p:nvPr/>
        </p:nvCxnSpPr>
        <p:spPr>
          <a:xfrm rot="10800000" flipH="1">
            <a:off x="3698550" y="2466575"/>
            <a:ext cx="2660100" cy="14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9" name="Google Shape;149;p29"/>
          <p:cNvCxnSpPr/>
          <p:nvPr/>
        </p:nvCxnSpPr>
        <p:spPr>
          <a:xfrm rot="10800000" flipH="1">
            <a:off x="2822250" y="2757200"/>
            <a:ext cx="1952400" cy="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0" name="Google Shape;150;p29"/>
          <p:cNvCxnSpPr/>
          <p:nvPr/>
        </p:nvCxnSpPr>
        <p:spPr>
          <a:xfrm rot="10800000" flipH="1">
            <a:off x="3765225" y="3479150"/>
            <a:ext cx="2493300" cy="21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1" name="Google Shape;151;p29"/>
          <p:cNvCxnSpPr/>
          <p:nvPr/>
        </p:nvCxnSpPr>
        <p:spPr>
          <a:xfrm>
            <a:off x="2707950" y="3776675"/>
            <a:ext cx="2086500" cy="3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2" name="Google Shape;152;p29"/>
          <p:cNvCxnSpPr/>
          <p:nvPr/>
        </p:nvCxnSpPr>
        <p:spPr>
          <a:xfrm rot="10800000" flipH="1">
            <a:off x="2636525" y="4040600"/>
            <a:ext cx="3581700" cy="12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 b="1">
                <a:solidFill>
                  <a:srgbClr val="0C343D"/>
                </a:solidFill>
              </a:rPr>
              <a:t>NOWOCZESNY UL POWINIEN:</a:t>
            </a:r>
            <a:endParaRPr sz="4000" b="1">
              <a:solidFill>
                <a:srgbClr val="0C343D"/>
              </a:solidFill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body" idx="1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Char char="❖"/>
            </a:pPr>
            <a:r>
              <a:rPr lang="pl" sz="1900">
                <a:solidFill>
                  <a:srgbClr val="434343"/>
                </a:solidFill>
              </a:rPr>
              <a:t>Dbać o dobrostan rodziny pszczelej zimą i latem</a:t>
            </a:r>
            <a:endParaRPr sz="1900">
              <a:solidFill>
                <a:srgbClr val="434343"/>
              </a:solidFill>
            </a:endParaRPr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Char char="❖"/>
            </a:pPr>
            <a:r>
              <a:rPr lang="pl" sz="1900">
                <a:solidFill>
                  <a:srgbClr val="434343"/>
                </a:solidFill>
              </a:rPr>
              <a:t>Być przystosowany do gospodarki wędrownej</a:t>
            </a:r>
            <a:endParaRPr sz="1900">
              <a:solidFill>
                <a:srgbClr val="434343"/>
              </a:solidFill>
            </a:endParaRPr>
          </a:p>
        </p:txBody>
      </p:sp>
      <p:pic>
        <p:nvPicPr>
          <p:cNvPr id="159" name="Google Shape;159;p30"/>
          <p:cNvPicPr preferRelativeResize="0"/>
          <p:nvPr/>
        </p:nvPicPr>
        <p:blipFill rotWithShape="1">
          <a:blip r:embed="rId3">
            <a:alphaModFix/>
          </a:blip>
          <a:srcRect l="37271" t="49694" r="40162" b="22441"/>
          <a:stretch/>
        </p:blipFill>
        <p:spPr>
          <a:xfrm>
            <a:off x="3108150" y="2724150"/>
            <a:ext cx="2927698" cy="202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939825"/>
            <a:ext cx="5849124" cy="39012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1"/>
          <p:cNvSpPr txBox="1">
            <a:spLocks noGrp="1"/>
          </p:cNvSpPr>
          <p:nvPr>
            <p:ph type="title"/>
          </p:nvPr>
        </p:nvSpPr>
        <p:spPr>
          <a:xfrm>
            <a:off x="541150" y="220800"/>
            <a:ext cx="474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900" b="1">
                <a:solidFill>
                  <a:srgbClr val="0C343D"/>
                </a:solidFill>
              </a:rPr>
              <a:t>PSZCZELA RODZINA - RÓJ</a:t>
            </a:r>
            <a:endParaRPr sz="2900" b="1">
              <a:solidFill>
                <a:srgbClr val="0C343D"/>
              </a:solidFill>
            </a:endParaRPr>
          </a:p>
        </p:txBody>
      </p:sp>
      <p:pic>
        <p:nvPicPr>
          <p:cNvPr id="166" name="Google Shape;16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5338" y="218575"/>
            <a:ext cx="3460075" cy="255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2213" y="3048300"/>
            <a:ext cx="3243500" cy="196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>
            <a:spLocks noGrp="1"/>
          </p:cNvSpPr>
          <p:nvPr>
            <p:ph type="title"/>
          </p:nvPr>
        </p:nvSpPr>
        <p:spPr>
          <a:xfrm>
            <a:off x="1703100" y="195500"/>
            <a:ext cx="573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 b="1">
                <a:solidFill>
                  <a:srgbClr val="0C343D"/>
                </a:solidFill>
              </a:rPr>
              <a:t>STADIA ROZWOJU PSZCZÓŁ</a:t>
            </a:r>
            <a:endParaRPr sz="3200" b="1">
              <a:solidFill>
                <a:srgbClr val="0C343D"/>
              </a:solidFill>
            </a:endParaRPr>
          </a:p>
        </p:txBody>
      </p:sp>
      <p:sp>
        <p:nvSpPr>
          <p:cNvPr id="173" name="Google Shape;173;p32"/>
          <p:cNvSpPr txBox="1">
            <a:spLocks noGrp="1"/>
          </p:cNvSpPr>
          <p:nvPr>
            <p:ph type="body" idx="1"/>
          </p:nvPr>
        </p:nvSpPr>
        <p:spPr>
          <a:xfrm>
            <a:off x="225425" y="954950"/>
            <a:ext cx="3473400" cy="36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450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Stadia rozwoju pszczół:</a:t>
            </a:r>
            <a:endParaRPr sz="1450" b="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675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50"/>
              <a:buFont typeface="Arial"/>
              <a:buChar char="➔"/>
            </a:pPr>
            <a:r>
              <a:rPr lang="pl" sz="1450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jajo</a:t>
            </a:r>
            <a:r>
              <a:rPr lang="pl" sz="145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(1-3 dni)</a:t>
            </a:r>
            <a:endParaRPr sz="145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6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50"/>
              <a:buFont typeface="Arial"/>
              <a:buChar char="➔"/>
            </a:pPr>
            <a:r>
              <a:rPr lang="pl" sz="1450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larwa</a:t>
            </a:r>
            <a:r>
              <a:rPr lang="pl" sz="145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(4-8 dni) – wszystkie larwy są karmione przez 3 dni mleczkiem</a:t>
            </a:r>
            <a:endParaRPr sz="145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6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50"/>
              <a:buFont typeface="Arial"/>
              <a:buChar char="➔"/>
            </a:pPr>
            <a:r>
              <a:rPr lang="pl" sz="1450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poczwarka</a:t>
            </a:r>
            <a:r>
              <a:rPr lang="pl" sz="145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(8-19 dzień) – matka 8 dni, robotnica 12 dni, truteń 14 dni</a:t>
            </a:r>
            <a:endParaRPr sz="145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6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50"/>
              <a:buFont typeface="Arial"/>
              <a:buChar char="➔"/>
            </a:pPr>
            <a:r>
              <a:rPr lang="pl" sz="1450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imago</a:t>
            </a:r>
            <a:r>
              <a:rPr lang="pl" sz="145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(od 16 dnia) – </a:t>
            </a:r>
            <a:r>
              <a:rPr lang="pl" sz="1450" i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dorosła postać owada</a:t>
            </a:r>
            <a:r>
              <a:rPr lang="pl" sz="145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- 16 dni matka, 21 dni robotnica, 24 dni truteń.</a:t>
            </a:r>
            <a:endParaRPr sz="1450">
              <a:solidFill>
                <a:srgbClr val="434343"/>
              </a:solidFill>
            </a:endParaRPr>
          </a:p>
        </p:txBody>
      </p:sp>
      <p:pic>
        <p:nvPicPr>
          <p:cNvPr id="174" name="Google Shape;1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5633" y="1125600"/>
            <a:ext cx="5074116" cy="38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 txBox="1">
            <a:spLocks noGrp="1"/>
          </p:cNvSpPr>
          <p:nvPr>
            <p:ph type="title"/>
          </p:nvPr>
        </p:nvSpPr>
        <p:spPr>
          <a:xfrm>
            <a:off x="3303600" y="267250"/>
            <a:ext cx="253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 b="1">
                <a:solidFill>
                  <a:srgbClr val="0C343D"/>
                </a:solidFill>
              </a:rPr>
              <a:t>ROBOTNICA</a:t>
            </a:r>
            <a:endParaRPr sz="3200" b="1">
              <a:solidFill>
                <a:srgbClr val="0C343D"/>
              </a:solidFill>
            </a:endParaRPr>
          </a:p>
        </p:txBody>
      </p:sp>
      <p:sp>
        <p:nvSpPr>
          <p:cNvPr id="180" name="Google Shape;180;p33"/>
          <p:cNvSpPr txBox="1">
            <a:spLocks noGrp="1"/>
          </p:cNvSpPr>
          <p:nvPr>
            <p:ph type="body" idx="1"/>
          </p:nvPr>
        </p:nvSpPr>
        <p:spPr>
          <a:xfrm>
            <a:off x="310825" y="1033875"/>
            <a:ext cx="8381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434343"/>
                </a:solidFill>
              </a:rPr>
              <a:t>Robotnice żyją na stałe w ulu razem z matką pszczelą, a ich liczba waha się wraz z porą roku. </a:t>
            </a:r>
            <a:br>
              <a:rPr lang="pl" sz="1400">
                <a:solidFill>
                  <a:srgbClr val="434343"/>
                </a:solidFill>
              </a:rPr>
            </a:br>
            <a:r>
              <a:rPr lang="pl" sz="1400">
                <a:solidFill>
                  <a:srgbClr val="434343"/>
                </a:solidFill>
              </a:rPr>
              <a:t>Robotnice żyją latem ok. 38 dni, a zimą 6 miesięcy.</a:t>
            </a:r>
            <a:endParaRPr sz="14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 b="1">
                <a:solidFill>
                  <a:srgbClr val="434343"/>
                </a:solidFill>
              </a:rPr>
              <a:t>Wykonują one zadania przekazywane przez matkę za pomocą feromonów:</a:t>
            </a:r>
            <a:endParaRPr sz="1400" b="1">
              <a:solidFill>
                <a:srgbClr val="434343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pl" sz="1400">
                <a:solidFill>
                  <a:srgbClr val="434343"/>
                </a:solidFill>
              </a:rPr>
              <a:t>czyszczenie komórek, do których matka składa jaja,</a:t>
            </a:r>
            <a:endParaRPr sz="1400">
              <a:solidFill>
                <a:srgbClr val="434343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pl" sz="1400">
                <a:solidFill>
                  <a:srgbClr val="434343"/>
                </a:solidFill>
              </a:rPr>
              <a:t>wypacanie wosku i budowa plastrów,</a:t>
            </a:r>
            <a:endParaRPr sz="1400">
              <a:solidFill>
                <a:srgbClr val="434343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pl" sz="1400">
                <a:solidFill>
                  <a:srgbClr val="434343"/>
                </a:solidFill>
              </a:rPr>
              <a:t>dbanie o larwy,</a:t>
            </a:r>
            <a:endParaRPr sz="1400">
              <a:solidFill>
                <a:srgbClr val="434343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pl" sz="1400">
                <a:solidFill>
                  <a:srgbClr val="434343"/>
                </a:solidFill>
              </a:rPr>
              <a:t>pełnienie funkcji strażniczek,</a:t>
            </a:r>
            <a:endParaRPr sz="1400">
              <a:solidFill>
                <a:srgbClr val="434343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pl" sz="1400">
                <a:solidFill>
                  <a:srgbClr val="434343"/>
                </a:solidFill>
              </a:rPr>
              <a:t>wentylowanie ula,</a:t>
            </a:r>
            <a:endParaRPr sz="1400">
              <a:solidFill>
                <a:srgbClr val="434343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pl" sz="1400">
                <a:solidFill>
                  <a:srgbClr val="434343"/>
                </a:solidFill>
              </a:rPr>
              <a:t>odbieranie nektaru od zbieraczek,</a:t>
            </a:r>
            <a:endParaRPr sz="1400">
              <a:solidFill>
                <a:srgbClr val="434343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➔"/>
            </a:pPr>
            <a:r>
              <a:rPr lang="pl" sz="1400">
                <a:solidFill>
                  <a:srgbClr val="434343"/>
                </a:solidFill>
              </a:rPr>
              <a:t>zbieranie pokarmu i wody.</a:t>
            </a:r>
            <a:endParaRPr sz="14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b="1">
              <a:solidFill>
                <a:srgbClr val="434343"/>
              </a:solidFill>
            </a:endParaRPr>
          </a:p>
        </p:txBody>
      </p:sp>
      <p:pic>
        <p:nvPicPr>
          <p:cNvPr id="181" name="Google Shape;18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6200" y="2684242"/>
            <a:ext cx="4260300" cy="2163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560</Words>
  <Application>Microsoft Office PowerPoint</Application>
  <PresentationFormat>Pokaz na ekranie (16:9)</PresentationFormat>
  <Paragraphs>77</Paragraphs>
  <Slides>15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Arial</vt:lpstr>
      <vt:lpstr>Roboto</vt:lpstr>
      <vt:lpstr>Proxima Nova</vt:lpstr>
      <vt:lpstr>Simple Light</vt:lpstr>
      <vt:lpstr>Spearmint</vt:lpstr>
      <vt:lpstr>20 maja - ŚWIATOWY DZIEŃ PSZCZÓŁ </vt:lpstr>
      <vt:lpstr>CO TO JEST UL?</vt:lpstr>
      <vt:lpstr>Prezentacja programu PowerPoint</vt:lpstr>
      <vt:lpstr>Prezentacja programu PowerPoint</vt:lpstr>
      <vt:lpstr>BUDOWA ULA</vt:lpstr>
      <vt:lpstr>NOWOCZESNY UL POWINIEN:</vt:lpstr>
      <vt:lpstr>PSZCZELA RODZINA - RÓJ</vt:lpstr>
      <vt:lpstr>STADIA ROZWOJU PSZCZÓŁ</vt:lpstr>
      <vt:lpstr>ROBOTNICA</vt:lpstr>
      <vt:lpstr>PODZIAŁ PRAC W ŻYCIU ROBOTNIC</vt:lpstr>
      <vt:lpstr>TRUTEŃ</vt:lpstr>
      <vt:lpstr>MATKA PSZCZELA</vt:lpstr>
      <vt:lpstr>OZNACZENIA MATEK PSZCZELICH</vt:lpstr>
      <vt:lpstr>CIEKAWOSTKI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maja - ŚWIATOWY DZIEŃ PSZCZÓŁ</dc:title>
  <dc:creator>Maciej Bogunia</dc:creator>
  <cp:lastModifiedBy>admin</cp:lastModifiedBy>
  <cp:revision>2</cp:revision>
  <dcterms:modified xsi:type="dcterms:W3CDTF">2020-05-20T17:39:03Z</dcterms:modified>
</cp:coreProperties>
</file>