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Economica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31869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ed387350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ed387350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ed38735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ed38735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ed387350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ed387350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ed38735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ed387350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ed3873503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ed3873503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ed3873503_6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ed3873503_6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ed3873503_6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ed3873503_6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6c7f99015fe6a3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6c7f99015fe6a3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ed387350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ed387350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05cffc7f694e1b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05cffc7f694e1b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e160e931a623feb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e160e931a623feb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ed387350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ed387350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e160e931a623fe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e160e931a623fe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ed387350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ed387350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23226c18d104e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e23226c18d104e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ed3873503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ed3873503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ed387350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ed387350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ed3873503_9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ed3873503_9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stockphoto.pl/ludzie-tv-ogl%C4%85daj%C4%85cy-sofa-starszy-44902522.html" TargetMode="External"/><Relationship Id="rId3" Type="http://schemas.openxmlformats.org/officeDocument/2006/relationships/hyperlink" Target="https://www.doz.pl/czytelnia/a12239-Zrozumiec_seniora_-_potrzeby_i_emocje_osob_starszych" TargetMode="External"/><Relationship Id="rId7" Type="http://schemas.openxmlformats.org/officeDocument/2006/relationships/hyperlink" Target="https://www.gov.pl/web/koronawirus/chronmy-osoby-starsze-rzad-tworzy-solidarnosciowy-korpus-wsparcia-seniorow-i-zacheca-do-akcji-wspierajsenior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zytelniamedyczna.pl/466,najczestsze-problemy-osob-w-wieku-podeszlym-na-podstawie-analizy-zespolow-geriat.html" TargetMode="External"/><Relationship Id="rId5" Type="http://schemas.openxmlformats.org/officeDocument/2006/relationships/hyperlink" Target="http://www.medicover.pl" TargetMode="External"/><Relationship Id="rId10" Type="http://schemas.openxmlformats.org/officeDocument/2006/relationships/hyperlink" Target="https://ncez.pl/abc-zywienia-/zasady-zdrowego-zywienia/piramida-zdrowego-zywienia-i-aktywnosci-fizycznej-dla-osob-w-wieku-starszym" TargetMode="External"/><Relationship Id="rId4" Type="http://schemas.openxmlformats.org/officeDocument/2006/relationships/hyperlink" Target="http://www.strumien.pl/koronawirus" TargetMode="External"/><Relationship Id="rId9" Type="http://schemas.openxmlformats.org/officeDocument/2006/relationships/hyperlink" Target="https://www.wikipedia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Problemy osób starszych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5576802" y="3889280"/>
            <a:ext cx="1401600" cy="5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Grupa II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70" y="2192293"/>
            <a:ext cx="1810925" cy="25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1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>
                <a:latin typeface="Georgia"/>
                <a:ea typeface="Georgia"/>
                <a:cs typeface="Georgia"/>
                <a:sym typeface="Georgia"/>
              </a:rPr>
              <a:t>Zalecenia dla seniora w życiu codziennym</a:t>
            </a:r>
            <a:endParaRPr sz="3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141600" y="1225225"/>
            <a:ext cx="4258200" cy="38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/>
              <a:t>-Osoby starsze powinny mieć możliwość godnego i bezpiecznego życia, bez wyzysku oraz fizycznego i psychicznego przymusu.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300"/>
              <a:t>-Osoby starsze powinny mieć wystarczający dostęp do pożywienia, wody, mieszkania, ubrania oraz do opieki zdrowotnej dzięki własnym dochodom, wsparciu rodziny i społeczności oraz samopomocy.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300"/>
              <a:t>-Zaleca się aby osoby starsze podejmowały aktywność fizyczną na umiarkowanym poziomie przez co najmniej 30 minut.</a:t>
            </a:r>
            <a:endParaRPr sz="13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4692473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-Z</a:t>
            </a:r>
            <a:r>
              <a:rPr lang="pl" sz="1200"/>
              <a:t>aleca się mniej spożywania produktów o dużej ilości cukru tłuszczu i soli.</a:t>
            </a:r>
            <a:endParaRPr sz="12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853" y="2212275"/>
            <a:ext cx="3301125" cy="214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98275" y="3582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>
                <a:latin typeface="Georgia"/>
                <a:ea typeface="Georgia"/>
                <a:cs typeface="Georgia"/>
                <a:sym typeface="Georgia"/>
              </a:rPr>
              <a:t>W jaki sposób można pomóc osobom starszym?</a:t>
            </a:r>
            <a:endParaRPr sz="3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900" y="666600"/>
            <a:ext cx="5543100" cy="418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7008800" y="4560925"/>
            <a:ext cx="19848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Open Sans"/>
                <a:ea typeface="Open Sans"/>
                <a:cs typeface="Open Sans"/>
                <a:sym typeface="Open Sans"/>
              </a:rPr>
              <a:t>Ankieta wykonana na stronie CBOS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/>
        </p:nvSpPr>
        <p:spPr>
          <a:xfrm>
            <a:off x="163050" y="111150"/>
            <a:ext cx="69135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>
                <a:latin typeface="Georgia"/>
                <a:ea typeface="Georgia"/>
                <a:cs typeface="Georgia"/>
                <a:sym typeface="Georgia"/>
              </a:rPr>
              <a:t>Problemy społeczne u osób starszych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163050" y="785900"/>
            <a:ext cx="5868600" cy="4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pl" sz="1300">
                <a:latin typeface="Open Sans"/>
                <a:ea typeface="Open Sans"/>
                <a:cs typeface="Open Sans"/>
                <a:sym typeface="Open Sans"/>
              </a:rPr>
              <a:t>ednym z wielu problemów u osób starszych w społeczeństwie jest zmiana jakości życia oraz postrzegania ich przez inne grupy społeczne.</a:t>
            </a:r>
            <a:br>
              <a:rPr lang="pl" sz="1300">
                <a:latin typeface="Open Sans"/>
                <a:ea typeface="Open Sans"/>
                <a:cs typeface="Open Sans"/>
                <a:sym typeface="Open Sans"/>
              </a:rPr>
            </a:br>
            <a:r>
              <a:rPr lang="pl" sz="1300">
                <a:latin typeface="Open Sans"/>
                <a:ea typeface="Open Sans"/>
                <a:cs typeface="Open Sans"/>
                <a:sym typeface="Open Sans"/>
              </a:rPr>
              <a:t>Ograniczona samodzielność brak poczucia bezpieczeństwa, mniejsza sprawność intelektualna, i sytuacja materialna która utrudnia dostęp do rehabilitacji i skutecznego leczenia.</a:t>
            </a:r>
            <a:br>
              <a:rPr lang="pl" sz="1300">
                <a:latin typeface="Open Sans"/>
                <a:ea typeface="Open Sans"/>
                <a:cs typeface="Open Sans"/>
                <a:sym typeface="Open Sans"/>
              </a:rPr>
            </a:br>
            <a:r>
              <a:rPr lang="pl" sz="130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pl" sz="1300">
                <a:latin typeface="Open Sans"/>
                <a:ea typeface="Open Sans"/>
                <a:cs typeface="Open Sans"/>
                <a:sym typeface="Open Sans"/>
              </a:rPr>
            </a:br>
            <a:r>
              <a:rPr lang="pl" b="1"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pl" sz="1300">
                <a:latin typeface="Open Sans"/>
                <a:ea typeface="Open Sans"/>
                <a:cs typeface="Open Sans"/>
                <a:sym typeface="Open Sans"/>
              </a:rPr>
              <a:t>roblemy materialne i zdrowotne dominują często wśród badanych seniorów, najczęściej brakuje im aktywnego zagospodarowania czasu wolnego.</a:t>
            </a:r>
            <a:br>
              <a:rPr lang="pl" sz="1300"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pl" sz="1300">
                <a:latin typeface="Open Sans"/>
                <a:ea typeface="Open Sans"/>
                <a:cs typeface="Open Sans"/>
                <a:sym typeface="Open Sans"/>
              </a:rPr>
              <a:t>cenę problemów społecznych osób starszych przeprowadzono za pomocą ankiety, w której brało udział 1450 osób w latach 2008-2009</a:t>
            </a:r>
            <a:br>
              <a:rPr lang="pl" sz="1300">
                <a:latin typeface="Open Sans"/>
                <a:ea typeface="Open Sans"/>
                <a:cs typeface="Open Sans"/>
                <a:sym typeface="Open Sans"/>
              </a:rPr>
            </a:br>
            <a:r>
              <a:rPr lang="pl" sz="1300">
                <a:latin typeface="Open Sans"/>
                <a:ea typeface="Open Sans"/>
                <a:cs typeface="Open Sans"/>
                <a:sym typeface="Open Sans"/>
              </a:rPr>
              <a:t>Wyniki badań wskazują na to, że dla wielu respondentów starość oznacza pogorszenie się sytuacji życiowej. Dotyczy to wielu aspektów życia takich jak: zdrowie, sytuacja materialna, kontakty społeczne, udział w życiu społecznym. Ponad 30% osób nie posiada funduszy na zabezpieczenie podstawowych potrzeb </a:t>
            </a:r>
            <a:r>
              <a:rPr lang="pl" sz="1300"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pl" sz="1300">
                <a:latin typeface="Georgia"/>
                <a:ea typeface="Georgia"/>
                <a:cs typeface="Georgia"/>
                <a:sym typeface="Georgia"/>
              </a:rPr>
            </a:br>
            <a:r>
              <a:rPr lang="pl" sz="130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pl" sz="1300">
                <a:latin typeface="Open Sans"/>
                <a:ea typeface="Open Sans"/>
                <a:cs typeface="Open Sans"/>
                <a:sym typeface="Open Sans"/>
              </a:rPr>
            </a:br>
            <a:r>
              <a:rPr lang="pl" sz="130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pl" sz="1300"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200" y="785900"/>
            <a:ext cx="2098950" cy="20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>
                <a:latin typeface="Georgia"/>
                <a:ea typeface="Georgia"/>
                <a:cs typeface="Georgia"/>
                <a:sym typeface="Georgia"/>
              </a:rPr>
              <a:t>Problemy zdrowotne w okresie starzenia się</a:t>
            </a:r>
            <a:endParaRPr sz="3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013190"/>
            <a:ext cx="8520600" cy="3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 b="1">
                <a:highlight>
                  <a:srgbClr val="FFFFFF"/>
                </a:highlight>
              </a:rPr>
              <a:t>Najczęstsze problemy osób w wieku podeszłym na podstawie analizy „zespołów geriatrycznych”</a:t>
            </a:r>
            <a:endParaRPr sz="1500" b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100" b="1">
                <a:highlight>
                  <a:srgbClr val="FFFFFF"/>
                </a:highlight>
              </a:rPr>
              <a:t>Zespoły geriatryczne </a:t>
            </a:r>
            <a:r>
              <a:rPr lang="pl" sz="1100" b="1">
                <a:solidFill>
                  <a:srgbClr val="202124"/>
                </a:solidFill>
                <a:highlight>
                  <a:srgbClr val="FFFFFF"/>
                </a:highlight>
              </a:rPr>
              <a:t>to najczęściej występujące u osób starszych problemy zdrowotne, które pogrupowano, aby zwracać zarówno lekarzom, jak i rodzinom osób starszych uwagę na to, jakie zaburzenia z największym prawdopodobieństwem mogą wystąpić u seniorów</a:t>
            </a:r>
            <a:endParaRPr sz="900" b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100" b="1">
                <a:highlight>
                  <a:srgbClr val="FFFFFF"/>
                </a:highlight>
              </a:rPr>
              <a:t>Do zespołów geriatrycznych, zalicza się zaburzenia równowagi, upośledzenie lokomocji, depresję, osłabienie pamięci, bezsenność, nietrzymanie moczu i stolca, upośledzenie wzroku i słuchu, odleżyny oraz osteoporoza to stany powodujące upośledzenie funkcjonowania człowieka.</a:t>
            </a:r>
            <a:endParaRPr sz="1100" b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100" b="1">
                <a:highlight>
                  <a:srgbClr val="FFFFFF"/>
                </a:highlight>
              </a:rPr>
              <a:t>Osoba starsza staje się zależna od osób drugich, gdyż schorzenia te zazwyczaj nie występują pojedynczo i są one chorobami przewlekłymi i często trudnymi do leczenia. Nakładanie się na siebie poszczególnych schorzeń może prowadzić do inwalidztwa lub niepełnosprawności.</a:t>
            </a:r>
            <a:endParaRPr sz="1100" b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100" b="1">
                <a:highlight>
                  <a:srgbClr val="FFFFFF"/>
                </a:highlight>
              </a:rPr>
              <a:t>Celem tematu jest ukazanie najczęściej występujących problemów osób w wieku podeszłym oraz zagrożeń mogących wynikać z zespołów geriatrycznych wpływających na funkcjonowanie, samodzielność i samopielęgnację seniorów.</a:t>
            </a:r>
            <a:endParaRPr sz="1100" b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Zmiany narządowe i układowe</a:t>
            </a:r>
            <a:endParaRPr sz="6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>
                <a:highlight>
                  <a:srgbClr val="FFFFFF"/>
                </a:highlight>
              </a:rPr>
              <a:t>Zmiany ogólnoustrojowe:</a:t>
            </a:r>
            <a:endParaRPr sz="1300" b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300">
                <a:highlight>
                  <a:srgbClr val="FFFFFF"/>
                </a:highlight>
              </a:rPr>
              <a:t>– obniżenie wzrostu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300">
                <a:highlight>
                  <a:srgbClr val="FFFFFF"/>
                </a:highlight>
              </a:rPr>
              <a:t>– zmniejsza się beztłuszczowa masa ciała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300">
                <a:highlight>
                  <a:srgbClr val="FFFFFF"/>
                </a:highlight>
              </a:rPr>
              <a:t>– zmniejszenie ilości komórek w narządach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300">
                <a:highlight>
                  <a:srgbClr val="FFFFFF"/>
                </a:highlight>
              </a:rPr>
              <a:t>– stężenie cholesterolu do 65-tego roku życia zwiększa się, a następnie spada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300">
                <a:highlight>
                  <a:srgbClr val="FFFFFF"/>
                </a:highlight>
              </a:rPr>
              <a:t>– tkanka łączna staje się gruba i traci elastyczność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300">
                <a:highlight>
                  <a:srgbClr val="FFFFFF"/>
                </a:highlight>
              </a:rPr>
              <a:t>– ubywa komórek mięśniowych i nerwowych, które nie są niezdolne do reprodukcji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>
                <a:highlight>
                  <a:srgbClr val="FFFFFF"/>
                </a:highlight>
              </a:rPr>
              <a:t>Serce i układ krążenia:</a:t>
            </a:r>
            <a:endParaRPr sz="1300" b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300">
                <a:highlight>
                  <a:srgbClr val="FFFFFF"/>
                </a:highlight>
              </a:rPr>
              <a:t>– zmniejszenie przepływu narządowego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300">
                <a:highlight>
                  <a:srgbClr val="FFFFFF"/>
                </a:highlight>
              </a:rPr>
              <a:t>– zmniejszenie elastyczności tętnic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300">
                <a:highlight>
                  <a:srgbClr val="FFFFFF"/>
                </a:highlight>
              </a:rPr>
              <a:t>– wydłużenie okresu skurczu i skrócenie czasu rozkurczu serca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300">
                <a:highlight>
                  <a:srgbClr val="FFFFFF"/>
                </a:highlight>
              </a:rPr>
              <a:t>– zwiększenie pojemności aorty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300">
                <a:highlight>
                  <a:srgbClr val="FFFFFF"/>
                </a:highlight>
              </a:rPr>
              <a:t>– zwiększenie oporu naczyniowego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300">
                <a:highlight>
                  <a:srgbClr val="FFFFFF"/>
                </a:highlight>
              </a:rPr>
              <a:t>– zmniejsza się kurczliwość mięśnia sercowego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00" y="211962"/>
            <a:ext cx="519600" cy="103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2850" y="211950"/>
            <a:ext cx="1569976" cy="169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325925" y="77367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Nerki:</a:t>
            </a:r>
            <a:endParaRPr sz="1300" b="1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zmniejszenie wymiarów i masy</a:t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upośledzenie zagęszczania moczu</a:t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podwyższenie progu pragnienia</a:t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ograniczenie wydolności nerek</a:t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zaburzenia gospodarki potasowej</a:t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zmniejszenie rezerwy czynnościowej nerek</a:t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2"/>
          </p:nvPr>
        </p:nvSpPr>
        <p:spPr>
          <a:xfrm>
            <a:off x="4832400" y="77367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Układ oddechowy:</a:t>
            </a:r>
            <a:endParaRPr sz="1300" b="1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zapadnięcie żeber</a:t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rozszerzenie oskrzelików</a:t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częściowy przykurcz mięśni międzyżebrowych</a:t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ograniczona ruchomość stawów</a:t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zmiany we włóknach elastycznych</a:t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pogłębienie kifozy piersiowej nasilone przez współistniejącą osteoporozę</a:t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050" y="323500"/>
            <a:ext cx="886324" cy="88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5150" y="323500"/>
            <a:ext cx="972701" cy="9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288" y="152400"/>
            <a:ext cx="3405433" cy="483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Georgia"/>
                <a:ea typeface="Georgia"/>
                <a:cs typeface="Georgia"/>
                <a:sym typeface="Georgia"/>
              </a:rPr>
              <a:t>Prezentacje wykonali: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170657" y="1253725"/>
            <a:ext cx="85206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latin typeface="Georgia"/>
                <a:ea typeface="Georgia"/>
                <a:cs typeface="Georgia"/>
                <a:sym typeface="Georgia"/>
              </a:rPr>
              <a:t>Dawid Macura, 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latin typeface="Georgia"/>
                <a:ea typeface="Georgia"/>
                <a:cs typeface="Georgia"/>
                <a:sym typeface="Georgia"/>
              </a:rPr>
              <a:t>Weronika Moskała, 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latin typeface="Georgia"/>
                <a:ea typeface="Georgia"/>
                <a:cs typeface="Georgia"/>
                <a:sym typeface="Georgia"/>
              </a:rPr>
              <a:t>Karolina Kukuczka, 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latin typeface="Georgia"/>
                <a:ea typeface="Georgia"/>
                <a:cs typeface="Georgia"/>
                <a:sym typeface="Georgia"/>
              </a:rPr>
              <a:t>Weronika Madecka, 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latin typeface="Georgia"/>
                <a:ea typeface="Georgia"/>
                <a:cs typeface="Georgia"/>
                <a:sym typeface="Georgia"/>
              </a:rPr>
              <a:t>Kamila Michalczyk, 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latin typeface="Georgia"/>
                <a:ea typeface="Georgia"/>
                <a:cs typeface="Georgia"/>
                <a:sym typeface="Georgia"/>
              </a:rPr>
              <a:t>Tomasz Leszczyński, 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latin typeface="Georgia"/>
                <a:ea typeface="Georgia"/>
                <a:cs typeface="Georgia"/>
                <a:sym typeface="Georgia"/>
              </a:rPr>
              <a:t>Paula Kubieniec, 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latin typeface="Georgia"/>
                <a:ea typeface="Georgia"/>
                <a:cs typeface="Georgia"/>
                <a:sym typeface="Georgia"/>
              </a:rPr>
              <a:t>Wiktoria Najmuła, 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100">
                <a:latin typeface="Georgia"/>
                <a:ea typeface="Georgia"/>
                <a:cs typeface="Georgia"/>
                <a:sym typeface="Georgia"/>
              </a:rPr>
              <a:t>Michał Kubok. 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100" b="1" i="1">
                <a:latin typeface="Georgia"/>
                <a:ea typeface="Georgia"/>
                <a:cs typeface="Georgia"/>
                <a:sym typeface="Georgia"/>
              </a:rPr>
              <a:t>Z klasy 2sjg</a:t>
            </a:r>
            <a:endParaRPr sz="2100" b="1" i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Georgia"/>
                <a:ea typeface="Georgia"/>
                <a:cs typeface="Georgia"/>
                <a:sym typeface="Georgia"/>
              </a:rPr>
              <a:t>Źródła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432000" y="926250"/>
            <a:ext cx="8159700" cy="49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 u="sng">
                <a:solidFill>
                  <a:schemeClr val="hlink"/>
                </a:solidFill>
                <a:hlinkClick r:id="rId3"/>
              </a:rPr>
              <a:t>https://www.doz.pl/czytelnia/a12239-Zrozumiec_seniora_-_potrzeby_i_emocje_osob_starszych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300" u="sng">
                <a:solidFill>
                  <a:schemeClr val="hlink"/>
                </a:solidFill>
                <a:hlinkClick r:id="rId4"/>
              </a:rPr>
              <a:t>h</a:t>
            </a:r>
            <a:r>
              <a:rPr lang="pl" sz="1200" u="sng">
                <a:solidFill>
                  <a:schemeClr val="hlink"/>
                </a:solidFill>
                <a:hlinkClick r:id="rId4"/>
              </a:rPr>
              <a:t>ttp://www.strumi</a:t>
            </a:r>
            <a:r>
              <a:rPr lang="pl" sz="1300" u="sng">
                <a:solidFill>
                  <a:schemeClr val="hlink"/>
                </a:solidFill>
                <a:hlinkClick r:id="rId4"/>
              </a:rPr>
              <a:t>en.pl/koronawirus</a:t>
            </a:r>
            <a:r>
              <a:rPr lang="p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 u="sng">
                <a:solidFill>
                  <a:schemeClr val="hlink"/>
                </a:solidFill>
                <a:highlight>
                  <a:srgbClr val="FEFEFE"/>
                </a:highlight>
                <a:hlinkClick r:id="rId5"/>
              </a:rPr>
              <a:t>www.medicover.pl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 u="sng">
                <a:solidFill>
                  <a:schemeClr val="hlink"/>
                </a:solidFill>
                <a:hlinkClick r:id="rId6"/>
              </a:rPr>
              <a:t>http://www.czytelniamedyczna.pl/466,najczestsze-problemy-</a:t>
            </a:r>
            <a:r>
              <a:rPr lang="pl" sz="1000" u="sng">
                <a:solidFill>
                  <a:schemeClr val="hlink"/>
                </a:solidFill>
                <a:hlinkClick r:id="rId6"/>
              </a:rPr>
              <a:t>osob-w-wieku-podeszlym-na-podstawie-analizy-zespolow-geriat.html</a:t>
            </a:r>
            <a:endParaRPr sz="1000" u="sng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000" u="sng">
                <a:solidFill>
                  <a:schemeClr val="hlink"/>
                </a:solidFill>
                <a:hlinkClick r:id="rId7"/>
              </a:rPr>
              <a:t>https://www.gov.pl/web/koronawirus/chronmy-osoby-starsze-rzad-tworzy-solidarnosciowy-korpus-wsparcia-seniorow-i-zacheca-do-akcji-wspierajseniora</a:t>
            </a:r>
            <a:endParaRPr sz="1000" u="sng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000" u="sng">
                <a:solidFill>
                  <a:schemeClr val="hlink"/>
                </a:solidFill>
                <a:hlinkClick r:id="rId8"/>
              </a:rPr>
              <a:t>https://www.canstockphoto.pl/ludzie-tv-oglądający-sofa-starszy-44902522.html</a:t>
            </a:r>
            <a:endParaRPr sz="1000" u="sng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000" u="sng">
                <a:solidFill>
                  <a:schemeClr val="hlink"/>
                </a:solidFill>
                <a:hlinkClick r:id="rId9"/>
              </a:rPr>
              <a:t>https://www.wikipedia.org</a:t>
            </a:r>
            <a:endParaRPr sz="1000" u="sng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000" u="sng">
                <a:solidFill>
                  <a:schemeClr val="hlink"/>
                </a:solidFill>
                <a:hlinkClick r:id="rId10"/>
              </a:rPr>
              <a:t>https://ncez.pl/abc-zywienia-/zasady-zdrowego-zywienia/piramida-zdrowego-zywienia-i-aktywnosci-fizycznej-dla-osob-w-wieku-starszym</a:t>
            </a:r>
            <a:r>
              <a:rPr lang="pl" sz="1000" u="sng">
                <a:solidFill>
                  <a:srgbClr val="6AA84F"/>
                </a:solidFill>
              </a:rPr>
              <a:t/>
            </a:r>
            <a:br>
              <a:rPr lang="pl" sz="1000" u="sng">
                <a:solidFill>
                  <a:srgbClr val="6AA84F"/>
                </a:solidFill>
              </a:rPr>
            </a:br>
            <a:r>
              <a:rPr lang="pl" sz="1000" u="sng">
                <a:solidFill>
                  <a:srgbClr val="6AA84F"/>
                </a:solidFill>
              </a:rPr>
              <a:t/>
            </a:r>
            <a:br>
              <a:rPr lang="pl" sz="1000" u="sng">
                <a:solidFill>
                  <a:srgbClr val="6AA84F"/>
                </a:solidFill>
              </a:rPr>
            </a:br>
            <a:r>
              <a:rPr lang="pl" sz="1000" u="sng">
                <a:solidFill>
                  <a:srgbClr val="6AA84F"/>
                </a:solidFill>
              </a:rPr>
              <a:t>https://studiamedyczne.ujk.edu.pl/?option=com_content&amp;view=article&amp;id=330:problemy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40600" y="706686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700">
                <a:latin typeface="Georgia"/>
                <a:ea typeface="Georgia"/>
                <a:cs typeface="Georgia"/>
                <a:sym typeface="Georgia"/>
              </a:rPr>
              <a:t>Seniorze, masz więcej niż 70 lat i potrzebujesz wsparcia?</a:t>
            </a:r>
            <a:endParaRPr sz="3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240604" y="1600238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- Zadzwoń na infolinię pod numer 22 505 11 11.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/>
              <a:t>- Osoba z infolinii przekaże Twój numer do ośrodka pomocy społecznej w Twojej gminie.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/>
              <a:t>- Czekaj na telefon pracownika ośrodka, który skontaktuje się z Tobą i ustali wszystkie szczegóły.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/>
              <a:t>- Wolontariusz dostarczy Ci produkty lub leki, o które poprosiłeś.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b="1"/>
              <a:t>#WSPIERAJSENIORA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69750" y="315925"/>
            <a:ext cx="9004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>
                <a:latin typeface="Georgia"/>
                <a:ea typeface="Georgia"/>
                <a:cs typeface="Georgia"/>
                <a:sym typeface="Georgia"/>
              </a:rPr>
              <a:t>Problemy osób starszych podczas pandemii</a:t>
            </a:r>
            <a:endParaRPr sz="3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039282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Z psychologicznego punktu widzenia może być to bardzo trudny czas dla seniorów, zwłaszcza ze względu na konsekwencje dla zdrowia psychicznego i dobrego samopoczucia.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409612" y="2253974"/>
            <a:ext cx="4324774" cy="24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691" y="350022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>
                <a:latin typeface="Georgia"/>
                <a:ea typeface="Georgia"/>
                <a:cs typeface="Georgia"/>
                <a:sym typeface="Georgia"/>
              </a:rPr>
              <a:t>Dystans do obecnej sytuacji</a:t>
            </a:r>
            <a:endParaRPr sz="3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691" y="1181314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Ograniczmy dopływ informacji – koronawirus jest bardzo niebezpieczny, to prawda, ale ciągłe słuchanie informacji na jego temat może w końcu wywołać u seniorów lęk – ograniczmy się do słuchania informacji płynących z kraju i ze świata np. dwa razy dziennie. Korzystajmy ze sprawdzonych źródeł wiedzy o koronawirusie. Wiele urzędów uruchomiło specjalną linię informacyjną (nawet całodobowe) dla seniorów.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l="6550" t="12517" r="-4168" b="6412"/>
          <a:stretch/>
        </p:blipFill>
        <p:spPr>
          <a:xfrm>
            <a:off x="3064120" y="3128215"/>
            <a:ext cx="3015750" cy="17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2352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444444"/>
              </a:solidFill>
              <a:highlight>
                <a:srgbClr val="FEFEF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l" sz="3000">
                <a:latin typeface="Georgia"/>
                <a:ea typeface="Georgia"/>
                <a:cs typeface="Georgia"/>
                <a:sym typeface="Georgia"/>
              </a:rPr>
              <a:t>Koronawirus - zalecenia dla seniorow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Ograniczenie wychodzenia z domu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Zachowanie środków ostrożności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Dbanie o higienę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Prawidłowe i regularne odżywianie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Aktywność fizyczna w domu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Dezynfekcja powierzchni często dotykanych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373" y="2801148"/>
            <a:ext cx="22353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2522" y="1225222"/>
            <a:ext cx="2019075" cy="13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>
                <a:latin typeface="Georgia"/>
                <a:ea typeface="Georgia"/>
                <a:cs typeface="Georgia"/>
                <a:sym typeface="Georgia"/>
              </a:rPr>
              <a:t>Opieka osób starszych, pandemia</a:t>
            </a:r>
            <a:endParaRPr sz="3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47214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Dużo seniorów narzeka na samotność, może ona doskwierać zwłaszcza teraz wobec zaistniałej sytuacji. Pamiętajmy więc o telefonach do naszych bliskich, robiąc zakupy dla nich- dorzućmy jakąś ciekawą lekturę, krzyżówki lub album ze zdjęciami, a może drobny smakołyk?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/>
              <a:t>Ważne jest, aby Senior który nawet mieszka sam, nie miał uczucia samotności. Interesujmy się jego samopoczuciem każdego dnia, podsuwajmy pomysły na aktywność i przestrzegajmy, aby został w domu.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t="11355"/>
          <a:stretch/>
        </p:blipFill>
        <p:spPr>
          <a:xfrm>
            <a:off x="6725088" y="3532905"/>
            <a:ext cx="1226700" cy="11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692" y="269838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>
                <a:latin typeface="Georgia"/>
                <a:ea typeface="Georgia"/>
                <a:cs typeface="Georgia"/>
                <a:sym typeface="Georgia"/>
              </a:rPr>
              <a:t>Dlaczego seniorzy wychodzą z domu?</a:t>
            </a:r>
            <a:endParaRPr sz="3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Poczucie braku pomocy, obawa przed poproszeniem o nią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Samotność, potrzeba kontaktu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Chęć spaceru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Nuda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Niedostateczna wiedza lub próba zlekceważenia zagrożenia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950" y="3184425"/>
            <a:ext cx="2223025" cy="15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4863" y="30352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0" y="-85350"/>
            <a:ext cx="5842200" cy="66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100">
                <a:latin typeface="Georgia"/>
                <a:ea typeface="Georgia"/>
                <a:cs typeface="Georgia"/>
                <a:sym typeface="Georgia"/>
              </a:rPr>
              <a:t>Życie codzienne osób starszych</a:t>
            </a:r>
            <a:endParaRPr sz="3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130300" y="714950"/>
            <a:ext cx="3732600" cy="4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050" b="1">
                <a:solidFill>
                  <a:srgbClr val="333333"/>
                </a:solidFill>
              </a:rPr>
              <a:t>Potrzeby seniorów możemy podzielić na dwie grupy:</a:t>
            </a:r>
            <a:endParaRPr sz="105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6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pl" sz="1050" b="1">
                <a:solidFill>
                  <a:srgbClr val="333333"/>
                </a:solidFill>
              </a:rPr>
              <a:t>-</a:t>
            </a:r>
            <a:r>
              <a:rPr lang="pl" sz="950" b="1">
                <a:solidFill>
                  <a:srgbClr val="333333"/>
                </a:solidFill>
              </a:rPr>
              <a:t>potrzeby podstawowe, inaczej nazywane egzystencjalnymi,</a:t>
            </a:r>
            <a:endParaRPr sz="95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6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pl" sz="950" b="1">
                <a:solidFill>
                  <a:srgbClr val="000000"/>
                </a:solidFill>
              </a:rPr>
              <a:t>-potrzeby wyższego rzędu.</a:t>
            </a:r>
            <a:endParaRPr sz="95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6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pl" sz="1150">
                <a:solidFill>
                  <a:srgbClr val="000000"/>
                </a:solidFill>
              </a:rPr>
              <a:t>Potrzeby podstawowe i wyższego rzędu u seniorów różnią się od potrzeb ludzi młodszych. Różnice wynikają zarówno ze stanu posiadania (doświadczenia i dóbr materialnych) osób starszych, jak też ich sprawności. Zazwyczaj seniorzy posiadają własny dom lub mieszkanie, potrzebne sprzęty, zabezpieczenie finansowe, rodzinę. </a:t>
            </a:r>
            <a:endParaRPr sz="115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3907200" y="384175"/>
            <a:ext cx="4682700" cy="25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150" b="1">
                <a:solidFill>
                  <a:srgbClr val="000000"/>
                </a:solidFill>
              </a:rPr>
              <a:t>Do podstawowych potrzeb zaliczamy:</a:t>
            </a:r>
            <a:endParaRPr sz="115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6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pl" sz="1150">
                <a:solidFill>
                  <a:srgbClr val="000000"/>
                </a:solidFill>
              </a:rPr>
              <a:t>-</a:t>
            </a:r>
            <a:r>
              <a:rPr lang="pl" sz="1050" b="1">
                <a:solidFill>
                  <a:srgbClr val="000000"/>
                </a:solidFill>
              </a:rPr>
              <a:t>potrzeby fizjologiczne</a:t>
            </a:r>
            <a:r>
              <a:rPr lang="pl" sz="1050">
                <a:solidFill>
                  <a:srgbClr val="000000"/>
                </a:solidFill>
              </a:rPr>
              <a:t>: Musimy zapewnić podopiecznemu możliwość jedzenia i picia, załatwiania potrzeb fizjologicznych, higieny i ciepła. Dotyczy to zwłaszcza podopiecznych w cięższym stanie fizycznym lub psychicznym.</a:t>
            </a:r>
            <a:endParaRPr sz="105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60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lang="pl" sz="1250" b="1">
                <a:solidFill>
                  <a:srgbClr val="000000"/>
                </a:solidFill>
              </a:rPr>
              <a:t>-potrzeby bezpieczeństwa</a:t>
            </a:r>
            <a:r>
              <a:rPr lang="pl" sz="1250">
                <a:solidFill>
                  <a:srgbClr val="000000"/>
                </a:solidFill>
              </a:rPr>
              <a:t>: Podopieczny, żeby czuć się bezpiecznie, musi mieć zapewnioną opiekę medyczną, pielęgniarską i opiekuńczą.</a:t>
            </a:r>
            <a:endParaRPr sz="1050">
              <a:solidFill>
                <a:srgbClr val="000000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150" y="3266900"/>
            <a:ext cx="3072799" cy="172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69054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100">
                <a:latin typeface="Georgia"/>
                <a:ea typeface="Georgia"/>
                <a:cs typeface="Georgia"/>
                <a:sym typeface="Georgia"/>
              </a:rPr>
              <a:t>O czym warto pamiętać zajmując się osobą starszą?</a:t>
            </a:r>
            <a:endParaRPr sz="3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125800" y="1369800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5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regularne wizyty u lekarza oraz według jego wskazań – </a:t>
            </a:r>
            <a:r>
              <a:rPr lang="pl" sz="155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diagnostyka</a:t>
            </a:r>
            <a:r>
              <a:rPr lang="pl" sz="155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sz="15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55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pielęgnacja ciała – </a:t>
            </a:r>
            <a:r>
              <a:rPr lang="pl" sz="155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codzienne mycie</a:t>
            </a:r>
            <a:r>
              <a:rPr lang="pl" sz="155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endParaRPr sz="15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55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sezonowe wizyty u </a:t>
            </a:r>
            <a:r>
              <a:rPr lang="pl" sz="155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podologa i/lub dermatologa</a:t>
            </a:r>
            <a:r>
              <a:rPr lang="pl" sz="155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endParaRPr sz="15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55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aktywność fizyczna: </a:t>
            </a:r>
            <a:r>
              <a:rPr lang="pl" sz="155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rehabilitacja</a:t>
            </a:r>
            <a:r>
              <a:rPr lang="pl" sz="155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dla seniora, spacery, wędrówki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2"/>
          </p:nvPr>
        </p:nvSpPr>
        <p:spPr>
          <a:xfrm>
            <a:off x="125800" y="4096500"/>
            <a:ext cx="34509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5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lekkostrawna </a:t>
            </a:r>
            <a:r>
              <a:rPr lang="pl" sz="155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dieta</a:t>
            </a:r>
            <a:r>
              <a:rPr lang="pl" sz="155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 suplementacja witamin: A, C, D, E.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5625" y="1473100"/>
            <a:ext cx="4173264" cy="278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1028</Words>
  <Application>Microsoft Office PowerPoint</Application>
  <PresentationFormat>Pokaz na ekranie (16:9)</PresentationFormat>
  <Paragraphs>114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Open Sans</vt:lpstr>
      <vt:lpstr>Georgia</vt:lpstr>
      <vt:lpstr>Economica</vt:lpstr>
      <vt:lpstr>Luxe</vt:lpstr>
      <vt:lpstr>Problemy osób starszych</vt:lpstr>
      <vt:lpstr>Seniorze, masz więcej niż 70 lat i potrzebujesz wsparcia?</vt:lpstr>
      <vt:lpstr>Problemy osób starszych podczas pandemii</vt:lpstr>
      <vt:lpstr>Dystans do obecnej sytuacji</vt:lpstr>
      <vt:lpstr> Koronawirus - zalecenia dla seniorow</vt:lpstr>
      <vt:lpstr>Opieka osób starszych, pandemia</vt:lpstr>
      <vt:lpstr>Dlaczego seniorzy wychodzą z domu?</vt:lpstr>
      <vt:lpstr>Życie codzienne osób starszych</vt:lpstr>
      <vt:lpstr>O czym warto pamiętać zajmując się osobą starszą?</vt:lpstr>
      <vt:lpstr>Zalecenia dla seniora w życiu codziennym</vt:lpstr>
      <vt:lpstr>W jaki sposób można pomóc osobom starszym?</vt:lpstr>
      <vt:lpstr>Prezentacja programu PowerPoint</vt:lpstr>
      <vt:lpstr>Problemy zdrowotne w okresie starzenia się</vt:lpstr>
      <vt:lpstr>Zmiany narządowe i układowe</vt:lpstr>
      <vt:lpstr>Prezentacja programu PowerPoint</vt:lpstr>
      <vt:lpstr>Prezentacja programu PowerPoint</vt:lpstr>
      <vt:lpstr>Prezentacje wykonali:</vt:lpstr>
      <vt:lpstr>Źródła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Problemy osób starszych</dc:title>
  <dc:creator>Maciej Bogunia</dc:creator>
  <cp:lastModifiedBy>Maciej Bogunia</cp:lastModifiedBy>
  <cp:revision>1</cp:revision>
  <dcterms:modified xsi:type="dcterms:W3CDTF">2020-11-16T07:23:40Z</dcterms:modified>
</cp:coreProperties>
</file>