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2" r:id="rId6"/>
    <p:sldId id="267" r:id="rId7"/>
    <p:sldId id="261" r:id="rId8"/>
    <p:sldId id="263" r:id="rId9"/>
    <p:sldId id="264" r:id="rId10"/>
    <p:sldId id="265" r:id="rId11"/>
    <p:sldId id="266" r:id="rId12"/>
    <p:sldId id="268" r:id="rId13"/>
    <p:sldId id="279" r:id="rId14"/>
    <p:sldId id="269" r:id="rId15"/>
    <p:sldId id="275" r:id="rId16"/>
    <p:sldId id="270" r:id="rId17"/>
    <p:sldId id="273" r:id="rId18"/>
    <p:sldId id="274" r:id="rId19"/>
    <p:sldId id="271" r:id="rId20"/>
    <p:sldId id="278" r:id="rId21"/>
    <p:sldId id="276" r:id="rId22"/>
    <p:sldId id="277" r:id="rId23"/>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69" autoAdjust="0"/>
    <p:restoredTop sz="94660"/>
  </p:normalViewPr>
  <p:slideViewPr>
    <p:cSldViewPr snapToGrid="0">
      <p:cViewPr>
        <p:scale>
          <a:sx n="120" d="100"/>
          <a:sy n="120" d="100"/>
        </p:scale>
        <p:origin x="-12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AF9ED336-51C5-4F46-A247-BF701EC3B2E0}"/>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xmlns="" id="{8F559019-FAFC-42A6-8D6A-73B75F0EE7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xmlns="" id="{DBDBD2F6-B03C-4920-988D-C2C414842236}"/>
              </a:ext>
            </a:extLst>
          </p:cNvPr>
          <p:cNvSpPr>
            <a:spLocks noGrp="1"/>
          </p:cNvSpPr>
          <p:nvPr>
            <p:ph type="dt" sz="half" idx="10"/>
          </p:nvPr>
        </p:nvSpPr>
        <p:spPr/>
        <p:txBody>
          <a:bodyPr/>
          <a:lstStyle/>
          <a:p>
            <a:fld id="{D5C1154E-B559-406D-9B71-A6EF9727E497}" type="datetimeFigureOut">
              <a:rPr lang="pl-PL" smtClean="0"/>
              <a:t>22.02.2021</a:t>
            </a:fld>
            <a:endParaRPr lang="pl-PL"/>
          </a:p>
        </p:txBody>
      </p:sp>
      <p:sp>
        <p:nvSpPr>
          <p:cNvPr id="5" name="Symbol zastępczy stopki 4">
            <a:extLst>
              <a:ext uri="{FF2B5EF4-FFF2-40B4-BE49-F238E27FC236}">
                <a16:creationId xmlns:a16="http://schemas.microsoft.com/office/drawing/2014/main" xmlns="" id="{87D4BA4C-E58B-491D-A408-DD51BBC6603F}"/>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xmlns="" id="{30D3AD82-01E1-4926-AD87-FBE2398F70CB}"/>
              </a:ext>
            </a:extLst>
          </p:cNvPr>
          <p:cNvSpPr>
            <a:spLocks noGrp="1"/>
          </p:cNvSpPr>
          <p:nvPr>
            <p:ph type="sldNum" sz="quarter" idx="12"/>
          </p:nvPr>
        </p:nvSpPr>
        <p:spPr/>
        <p:txBody>
          <a:bodyPr/>
          <a:lstStyle/>
          <a:p>
            <a:fld id="{4F17F019-0560-46E4-8847-06E4BAF332E6}" type="slidenum">
              <a:rPr lang="pl-PL" smtClean="0"/>
              <a:t>‹#›</a:t>
            </a:fld>
            <a:endParaRPr lang="pl-PL"/>
          </a:p>
        </p:txBody>
      </p:sp>
    </p:spTree>
    <p:extLst>
      <p:ext uri="{BB962C8B-B14F-4D97-AF65-F5344CB8AC3E}">
        <p14:creationId xmlns:p14="http://schemas.microsoft.com/office/powerpoint/2010/main" val="174356409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1607832-C776-482E-B132-8D9F248354E5}"/>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xmlns="" id="{67A4F050-1674-4266-8A61-C6E23954F8D4}"/>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9DB50A86-50D6-41AC-9969-F31BC2AD7A6F}"/>
              </a:ext>
            </a:extLst>
          </p:cNvPr>
          <p:cNvSpPr>
            <a:spLocks noGrp="1"/>
          </p:cNvSpPr>
          <p:nvPr>
            <p:ph type="dt" sz="half" idx="10"/>
          </p:nvPr>
        </p:nvSpPr>
        <p:spPr/>
        <p:txBody>
          <a:bodyPr/>
          <a:lstStyle/>
          <a:p>
            <a:fld id="{D5C1154E-B559-406D-9B71-A6EF9727E497}" type="datetimeFigureOut">
              <a:rPr lang="pl-PL" smtClean="0"/>
              <a:t>22.02.2021</a:t>
            </a:fld>
            <a:endParaRPr lang="pl-PL"/>
          </a:p>
        </p:txBody>
      </p:sp>
      <p:sp>
        <p:nvSpPr>
          <p:cNvPr id="5" name="Symbol zastępczy stopki 4">
            <a:extLst>
              <a:ext uri="{FF2B5EF4-FFF2-40B4-BE49-F238E27FC236}">
                <a16:creationId xmlns:a16="http://schemas.microsoft.com/office/drawing/2014/main" xmlns="" id="{58854FCA-1BF4-4296-9827-3AFB752C5BB2}"/>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xmlns="" id="{D2C91639-A288-41D7-A978-D57DD6702AF2}"/>
              </a:ext>
            </a:extLst>
          </p:cNvPr>
          <p:cNvSpPr>
            <a:spLocks noGrp="1"/>
          </p:cNvSpPr>
          <p:nvPr>
            <p:ph type="sldNum" sz="quarter" idx="12"/>
          </p:nvPr>
        </p:nvSpPr>
        <p:spPr/>
        <p:txBody>
          <a:bodyPr/>
          <a:lstStyle/>
          <a:p>
            <a:fld id="{4F17F019-0560-46E4-8847-06E4BAF332E6}" type="slidenum">
              <a:rPr lang="pl-PL" smtClean="0"/>
              <a:t>‹#›</a:t>
            </a:fld>
            <a:endParaRPr lang="pl-PL"/>
          </a:p>
        </p:txBody>
      </p:sp>
    </p:spTree>
    <p:extLst>
      <p:ext uri="{BB962C8B-B14F-4D97-AF65-F5344CB8AC3E}">
        <p14:creationId xmlns:p14="http://schemas.microsoft.com/office/powerpoint/2010/main" val="374547623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xmlns="" id="{0F123E9F-207D-457F-9BE5-DE9C6C4776D2}"/>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xmlns="" id="{48944CF3-A1A1-4E77-8F12-976A5DD309A0}"/>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C761BB6E-CBFE-471F-A607-C61A96E6C976}"/>
              </a:ext>
            </a:extLst>
          </p:cNvPr>
          <p:cNvSpPr>
            <a:spLocks noGrp="1"/>
          </p:cNvSpPr>
          <p:nvPr>
            <p:ph type="dt" sz="half" idx="10"/>
          </p:nvPr>
        </p:nvSpPr>
        <p:spPr/>
        <p:txBody>
          <a:bodyPr/>
          <a:lstStyle/>
          <a:p>
            <a:fld id="{D5C1154E-B559-406D-9B71-A6EF9727E497}" type="datetimeFigureOut">
              <a:rPr lang="pl-PL" smtClean="0"/>
              <a:t>22.02.2021</a:t>
            </a:fld>
            <a:endParaRPr lang="pl-PL"/>
          </a:p>
        </p:txBody>
      </p:sp>
      <p:sp>
        <p:nvSpPr>
          <p:cNvPr id="5" name="Symbol zastępczy stopki 4">
            <a:extLst>
              <a:ext uri="{FF2B5EF4-FFF2-40B4-BE49-F238E27FC236}">
                <a16:creationId xmlns:a16="http://schemas.microsoft.com/office/drawing/2014/main" xmlns="" id="{38F9C3D0-7979-408F-861D-5CFF5FACB07B}"/>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xmlns="" id="{C363DCD7-0EFC-4EDF-9CAD-16FB49683F31}"/>
              </a:ext>
            </a:extLst>
          </p:cNvPr>
          <p:cNvSpPr>
            <a:spLocks noGrp="1"/>
          </p:cNvSpPr>
          <p:nvPr>
            <p:ph type="sldNum" sz="quarter" idx="12"/>
          </p:nvPr>
        </p:nvSpPr>
        <p:spPr/>
        <p:txBody>
          <a:bodyPr/>
          <a:lstStyle/>
          <a:p>
            <a:fld id="{4F17F019-0560-46E4-8847-06E4BAF332E6}" type="slidenum">
              <a:rPr lang="pl-PL" smtClean="0"/>
              <a:t>‹#›</a:t>
            </a:fld>
            <a:endParaRPr lang="pl-PL"/>
          </a:p>
        </p:txBody>
      </p:sp>
    </p:spTree>
    <p:extLst>
      <p:ext uri="{BB962C8B-B14F-4D97-AF65-F5344CB8AC3E}">
        <p14:creationId xmlns:p14="http://schemas.microsoft.com/office/powerpoint/2010/main" val="45784867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5DEC0585-C8B3-403D-989B-8F8A30D3684E}"/>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xmlns="" id="{2B9DB381-7232-4FCF-94F5-89BE6B5E64B1}"/>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58B4E1DA-5498-4B6E-AADD-CFD518C43F7C}"/>
              </a:ext>
            </a:extLst>
          </p:cNvPr>
          <p:cNvSpPr>
            <a:spLocks noGrp="1"/>
          </p:cNvSpPr>
          <p:nvPr>
            <p:ph type="dt" sz="half" idx="10"/>
          </p:nvPr>
        </p:nvSpPr>
        <p:spPr/>
        <p:txBody>
          <a:bodyPr/>
          <a:lstStyle/>
          <a:p>
            <a:fld id="{D5C1154E-B559-406D-9B71-A6EF9727E497}" type="datetimeFigureOut">
              <a:rPr lang="pl-PL" smtClean="0"/>
              <a:t>22.02.2021</a:t>
            </a:fld>
            <a:endParaRPr lang="pl-PL"/>
          </a:p>
        </p:txBody>
      </p:sp>
      <p:sp>
        <p:nvSpPr>
          <p:cNvPr id="5" name="Symbol zastępczy stopki 4">
            <a:extLst>
              <a:ext uri="{FF2B5EF4-FFF2-40B4-BE49-F238E27FC236}">
                <a16:creationId xmlns:a16="http://schemas.microsoft.com/office/drawing/2014/main" xmlns="" id="{BD62FC2E-DCC8-4EB9-91EE-C8CBBFAFDB5D}"/>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xmlns="" id="{50CF547B-5149-4DB0-8F13-71724738EEB2}"/>
              </a:ext>
            </a:extLst>
          </p:cNvPr>
          <p:cNvSpPr>
            <a:spLocks noGrp="1"/>
          </p:cNvSpPr>
          <p:nvPr>
            <p:ph type="sldNum" sz="quarter" idx="12"/>
          </p:nvPr>
        </p:nvSpPr>
        <p:spPr/>
        <p:txBody>
          <a:bodyPr/>
          <a:lstStyle/>
          <a:p>
            <a:fld id="{4F17F019-0560-46E4-8847-06E4BAF332E6}" type="slidenum">
              <a:rPr lang="pl-PL" smtClean="0"/>
              <a:t>‹#›</a:t>
            </a:fld>
            <a:endParaRPr lang="pl-PL"/>
          </a:p>
        </p:txBody>
      </p:sp>
    </p:spTree>
    <p:extLst>
      <p:ext uri="{BB962C8B-B14F-4D97-AF65-F5344CB8AC3E}">
        <p14:creationId xmlns:p14="http://schemas.microsoft.com/office/powerpoint/2010/main" val="257523407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72F6CB2D-9A69-4336-8335-1B7D51890516}"/>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xmlns="" id="{7B534CE4-F92A-49D2-A3E4-4C64C29BD7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xmlns="" id="{5019C5A1-BD60-45BE-8EEF-2F85E3F54E1A}"/>
              </a:ext>
            </a:extLst>
          </p:cNvPr>
          <p:cNvSpPr>
            <a:spLocks noGrp="1"/>
          </p:cNvSpPr>
          <p:nvPr>
            <p:ph type="dt" sz="half" idx="10"/>
          </p:nvPr>
        </p:nvSpPr>
        <p:spPr/>
        <p:txBody>
          <a:bodyPr/>
          <a:lstStyle/>
          <a:p>
            <a:fld id="{D5C1154E-B559-406D-9B71-A6EF9727E497}" type="datetimeFigureOut">
              <a:rPr lang="pl-PL" smtClean="0"/>
              <a:t>22.02.2021</a:t>
            </a:fld>
            <a:endParaRPr lang="pl-PL"/>
          </a:p>
        </p:txBody>
      </p:sp>
      <p:sp>
        <p:nvSpPr>
          <p:cNvPr id="5" name="Symbol zastępczy stopki 4">
            <a:extLst>
              <a:ext uri="{FF2B5EF4-FFF2-40B4-BE49-F238E27FC236}">
                <a16:creationId xmlns:a16="http://schemas.microsoft.com/office/drawing/2014/main" xmlns="" id="{0FCEC5C0-91D8-48A8-AC47-7803E77D293D}"/>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xmlns="" id="{1BC8DF11-15DB-4D76-BB90-21B84EFE621F}"/>
              </a:ext>
            </a:extLst>
          </p:cNvPr>
          <p:cNvSpPr>
            <a:spLocks noGrp="1"/>
          </p:cNvSpPr>
          <p:nvPr>
            <p:ph type="sldNum" sz="quarter" idx="12"/>
          </p:nvPr>
        </p:nvSpPr>
        <p:spPr/>
        <p:txBody>
          <a:bodyPr/>
          <a:lstStyle/>
          <a:p>
            <a:fld id="{4F17F019-0560-46E4-8847-06E4BAF332E6}" type="slidenum">
              <a:rPr lang="pl-PL" smtClean="0"/>
              <a:t>‹#›</a:t>
            </a:fld>
            <a:endParaRPr lang="pl-PL"/>
          </a:p>
        </p:txBody>
      </p:sp>
    </p:spTree>
    <p:extLst>
      <p:ext uri="{BB962C8B-B14F-4D97-AF65-F5344CB8AC3E}">
        <p14:creationId xmlns:p14="http://schemas.microsoft.com/office/powerpoint/2010/main" val="209109287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75E6041B-602D-4E69-937F-C67F2D284003}"/>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xmlns="" id="{5214BA06-F51F-409E-8620-29FBE74F64A5}"/>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xmlns="" id="{05F61559-5DFE-4DB2-AF51-DD6A5088A7B3}"/>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xmlns="" id="{4608A029-F35F-4FAC-B3BF-954E491B71AD}"/>
              </a:ext>
            </a:extLst>
          </p:cNvPr>
          <p:cNvSpPr>
            <a:spLocks noGrp="1"/>
          </p:cNvSpPr>
          <p:nvPr>
            <p:ph type="dt" sz="half" idx="10"/>
          </p:nvPr>
        </p:nvSpPr>
        <p:spPr/>
        <p:txBody>
          <a:bodyPr/>
          <a:lstStyle/>
          <a:p>
            <a:fld id="{D5C1154E-B559-406D-9B71-A6EF9727E497}" type="datetimeFigureOut">
              <a:rPr lang="pl-PL" smtClean="0"/>
              <a:t>22.02.2021</a:t>
            </a:fld>
            <a:endParaRPr lang="pl-PL"/>
          </a:p>
        </p:txBody>
      </p:sp>
      <p:sp>
        <p:nvSpPr>
          <p:cNvPr id="6" name="Symbol zastępczy stopki 5">
            <a:extLst>
              <a:ext uri="{FF2B5EF4-FFF2-40B4-BE49-F238E27FC236}">
                <a16:creationId xmlns:a16="http://schemas.microsoft.com/office/drawing/2014/main" xmlns="" id="{E85B62A5-7ED7-4F2A-A597-A861EEE296CD}"/>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xmlns="" id="{09D2CB8F-35BC-40B7-928F-80C880AB5716}"/>
              </a:ext>
            </a:extLst>
          </p:cNvPr>
          <p:cNvSpPr>
            <a:spLocks noGrp="1"/>
          </p:cNvSpPr>
          <p:nvPr>
            <p:ph type="sldNum" sz="quarter" idx="12"/>
          </p:nvPr>
        </p:nvSpPr>
        <p:spPr/>
        <p:txBody>
          <a:bodyPr/>
          <a:lstStyle/>
          <a:p>
            <a:fld id="{4F17F019-0560-46E4-8847-06E4BAF332E6}" type="slidenum">
              <a:rPr lang="pl-PL" smtClean="0"/>
              <a:t>‹#›</a:t>
            </a:fld>
            <a:endParaRPr lang="pl-PL"/>
          </a:p>
        </p:txBody>
      </p:sp>
    </p:spTree>
    <p:extLst>
      <p:ext uri="{BB962C8B-B14F-4D97-AF65-F5344CB8AC3E}">
        <p14:creationId xmlns:p14="http://schemas.microsoft.com/office/powerpoint/2010/main" val="305631187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394927B1-DA76-4290-B054-AC0458523BBF}"/>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xmlns="" id="{2FCCE44C-93AB-4D36-8AD1-E93BC34B8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xmlns="" id="{26A12173-52A2-406A-8356-4E96A5C59F44}"/>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xmlns="" id="{AF2F13BC-B838-4099-8DC7-2F1711D1F3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xmlns="" id="{078860D1-9D86-4E4F-B9F9-503DA76DE34D}"/>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xmlns="" id="{3C035306-02D9-4FBF-B8CE-11B04A2924FA}"/>
              </a:ext>
            </a:extLst>
          </p:cNvPr>
          <p:cNvSpPr>
            <a:spLocks noGrp="1"/>
          </p:cNvSpPr>
          <p:nvPr>
            <p:ph type="dt" sz="half" idx="10"/>
          </p:nvPr>
        </p:nvSpPr>
        <p:spPr/>
        <p:txBody>
          <a:bodyPr/>
          <a:lstStyle/>
          <a:p>
            <a:fld id="{D5C1154E-B559-406D-9B71-A6EF9727E497}" type="datetimeFigureOut">
              <a:rPr lang="pl-PL" smtClean="0"/>
              <a:t>22.02.2021</a:t>
            </a:fld>
            <a:endParaRPr lang="pl-PL"/>
          </a:p>
        </p:txBody>
      </p:sp>
      <p:sp>
        <p:nvSpPr>
          <p:cNvPr id="8" name="Symbol zastępczy stopki 7">
            <a:extLst>
              <a:ext uri="{FF2B5EF4-FFF2-40B4-BE49-F238E27FC236}">
                <a16:creationId xmlns:a16="http://schemas.microsoft.com/office/drawing/2014/main" xmlns="" id="{E4008392-4502-4973-8B7A-F55D94DB9B6B}"/>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xmlns="" id="{C817BEA6-8B2C-4DB7-83EF-39739ECCE291}"/>
              </a:ext>
            </a:extLst>
          </p:cNvPr>
          <p:cNvSpPr>
            <a:spLocks noGrp="1"/>
          </p:cNvSpPr>
          <p:nvPr>
            <p:ph type="sldNum" sz="quarter" idx="12"/>
          </p:nvPr>
        </p:nvSpPr>
        <p:spPr/>
        <p:txBody>
          <a:bodyPr/>
          <a:lstStyle/>
          <a:p>
            <a:fld id="{4F17F019-0560-46E4-8847-06E4BAF332E6}" type="slidenum">
              <a:rPr lang="pl-PL" smtClean="0"/>
              <a:t>‹#›</a:t>
            </a:fld>
            <a:endParaRPr lang="pl-PL"/>
          </a:p>
        </p:txBody>
      </p:sp>
    </p:spTree>
    <p:extLst>
      <p:ext uri="{BB962C8B-B14F-4D97-AF65-F5344CB8AC3E}">
        <p14:creationId xmlns:p14="http://schemas.microsoft.com/office/powerpoint/2010/main" val="204941398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6B2F321D-7F8C-45BA-B944-2EEE09D011BA}"/>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xmlns="" id="{9865629A-98DE-482D-862A-2C2BBBA363E7}"/>
              </a:ext>
            </a:extLst>
          </p:cNvPr>
          <p:cNvSpPr>
            <a:spLocks noGrp="1"/>
          </p:cNvSpPr>
          <p:nvPr>
            <p:ph type="dt" sz="half" idx="10"/>
          </p:nvPr>
        </p:nvSpPr>
        <p:spPr/>
        <p:txBody>
          <a:bodyPr/>
          <a:lstStyle/>
          <a:p>
            <a:fld id="{D5C1154E-B559-406D-9B71-A6EF9727E497}" type="datetimeFigureOut">
              <a:rPr lang="pl-PL" smtClean="0"/>
              <a:t>22.02.2021</a:t>
            </a:fld>
            <a:endParaRPr lang="pl-PL"/>
          </a:p>
        </p:txBody>
      </p:sp>
      <p:sp>
        <p:nvSpPr>
          <p:cNvPr id="4" name="Symbol zastępczy stopki 3">
            <a:extLst>
              <a:ext uri="{FF2B5EF4-FFF2-40B4-BE49-F238E27FC236}">
                <a16:creationId xmlns:a16="http://schemas.microsoft.com/office/drawing/2014/main" xmlns="" id="{1E248D62-D82D-4685-AE02-92C7647F2CA8}"/>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xmlns="" id="{220CD086-465E-412E-9144-2B959122073B}"/>
              </a:ext>
            </a:extLst>
          </p:cNvPr>
          <p:cNvSpPr>
            <a:spLocks noGrp="1"/>
          </p:cNvSpPr>
          <p:nvPr>
            <p:ph type="sldNum" sz="quarter" idx="12"/>
          </p:nvPr>
        </p:nvSpPr>
        <p:spPr/>
        <p:txBody>
          <a:bodyPr/>
          <a:lstStyle/>
          <a:p>
            <a:fld id="{4F17F019-0560-46E4-8847-06E4BAF332E6}" type="slidenum">
              <a:rPr lang="pl-PL" smtClean="0"/>
              <a:t>‹#›</a:t>
            </a:fld>
            <a:endParaRPr lang="pl-PL"/>
          </a:p>
        </p:txBody>
      </p:sp>
    </p:spTree>
    <p:extLst>
      <p:ext uri="{BB962C8B-B14F-4D97-AF65-F5344CB8AC3E}">
        <p14:creationId xmlns:p14="http://schemas.microsoft.com/office/powerpoint/2010/main" val="381556852"/>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xmlns="" id="{15CF1498-F940-46BA-9A63-2F498573EE24}"/>
              </a:ext>
            </a:extLst>
          </p:cNvPr>
          <p:cNvSpPr>
            <a:spLocks noGrp="1"/>
          </p:cNvSpPr>
          <p:nvPr>
            <p:ph type="dt" sz="half" idx="10"/>
          </p:nvPr>
        </p:nvSpPr>
        <p:spPr/>
        <p:txBody>
          <a:bodyPr/>
          <a:lstStyle/>
          <a:p>
            <a:fld id="{D5C1154E-B559-406D-9B71-A6EF9727E497}" type="datetimeFigureOut">
              <a:rPr lang="pl-PL" smtClean="0"/>
              <a:t>22.02.2021</a:t>
            </a:fld>
            <a:endParaRPr lang="pl-PL"/>
          </a:p>
        </p:txBody>
      </p:sp>
      <p:sp>
        <p:nvSpPr>
          <p:cNvPr id="3" name="Symbol zastępczy stopki 2">
            <a:extLst>
              <a:ext uri="{FF2B5EF4-FFF2-40B4-BE49-F238E27FC236}">
                <a16:creationId xmlns:a16="http://schemas.microsoft.com/office/drawing/2014/main" xmlns="" id="{C8757660-66FD-4202-8D6B-C6CDBC1118B9}"/>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xmlns="" id="{593E8B70-66E3-4EC8-8965-ABD92E903AE0}"/>
              </a:ext>
            </a:extLst>
          </p:cNvPr>
          <p:cNvSpPr>
            <a:spLocks noGrp="1"/>
          </p:cNvSpPr>
          <p:nvPr>
            <p:ph type="sldNum" sz="quarter" idx="12"/>
          </p:nvPr>
        </p:nvSpPr>
        <p:spPr/>
        <p:txBody>
          <a:bodyPr/>
          <a:lstStyle/>
          <a:p>
            <a:fld id="{4F17F019-0560-46E4-8847-06E4BAF332E6}" type="slidenum">
              <a:rPr lang="pl-PL" smtClean="0"/>
              <a:t>‹#›</a:t>
            </a:fld>
            <a:endParaRPr lang="pl-PL"/>
          </a:p>
        </p:txBody>
      </p:sp>
    </p:spTree>
    <p:extLst>
      <p:ext uri="{BB962C8B-B14F-4D97-AF65-F5344CB8AC3E}">
        <p14:creationId xmlns:p14="http://schemas.microsoft.com/office/powerpoint/2010/main" val="218671779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D9B410EE-459E-4E7E-9253-F99FE3D96198}"/>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xmlns="" id="{384BF52C-DD0B-41B2-BE7B-99360C4FAD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xmlns="" id="{0FA6BB17-9F60-4E75-9311-2108D50A26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xmlns="" id="{84D846E6-09CC-45C5-96FD-A8BCF929381B}"/>
              </a:ext>
            </a:extLst>
          </p:cNvPr>
          <p:cNvSpPr>
            <a:spLocks noGrp="1"/>
          </p:cNvSpPr>
          <p:nvPr>
            <p:ph type="dt" sz="half" idx="10"/>
          </p:nvPr>
        </p:nvSpPr>
        <p:spPr/>
        <p:txBody>
          <a:bodyPr/>
          <a:lstStyle/>
          <a:p>
            <a:fld id="{D5C1154E-B559-406D-9B71-A6EF9727E497}" type="datetimeFigureOut">
              <a:rPr lang="pl-PL" smtClean="0"/>
              <a:t>22.02.2021</a:t>
            </a:fld>
            <a:endParaRPr lang="pl-PL"/>
          </a:p>
        </p:txBody>
      </p:sp>
      <p:sp>
        <p:nvSpPr>
          <p:cNvPr id="6" name="Symbol zastępczy stopki 5">
            <a:extLst>
              <a:ext uri="{FF2B5EF4-FFF2-40B4-BE49-F238E27FC236}">
                <a16:creationId xmlns:a16="http://schemas.microsoft.com/office/drawing/2014/main" xmlns="" id="{432505B9-C07E-4F3E-BFB7-CC4FC895C683}"/>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xmlns="" id="{6DF87196-1738-4759-AC02-EEF1F1D6DB17}"/>
              </a:ext>
            </a:extLst>
          </p:cNvPr>
          <p:cNvSpPr>
            <a:spLocks noGrp="1"/>
          </p:cNvSpPr>
          <p:nvPr>
            <p:ph type="sldNum" sz="quarter" idx="12"/>
          </p:nvPr>
        </p:nvSpPr>
        <p:spPr/>
        <p:txBody>
          <a:bodyPr/>
          <a:lstStyle/>
          <a:p>
            <a:fld id="{4F17F019-0560-46E4-8847-06E4BAF332E6}" type="slidenum">
              <a:rPr lang="pl-PL" smtClean="0"/>
              <a:t>‹#›</a:t>
            </a:fld>
            <a:endParaRPr lang="pl-PL"/>
          </a:p>
        </p:txBody>
      </p:sp>
    </p:spTree>
    <p:extLst>
      <p:ext uri="{BB962C8B-B14F-4D97-AF65-F5344CB8AC3E}">
        <p14:creationId xmlns:p14="http://schemas.microsoft.com/office/powerpoint/2010/main" val="223192447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C97BDD36-167F-4CFB-A672-E9CD2E766595}"/>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xmlns="" id="{DF18D277-54E2-42D1-B24B-DD3300DD1B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xmlns="" id="{A146E2C4-D373-4E0F-8E80-730FB3B274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xmlns="" id="{E9FB4460-09F3-4C0F-B966-4A28600CB868}"/>
              </a:ext>
            </a:extLst>
          </p:cNvPr>
          <p:cNvSpPr>
            <a:spLocks noGrp="1"/>
          </p:cNvSpPr>
          <p:nvPr>
            <p:ph type="dt" sz="half" idx="10"/>
          </p:nvPr>
        </p:nvSpPr>
        <p:spPr/>
        <p:txBody>
          <a:bodyPr/>
          <a:lstStyle/>
          <a:p>
            <a:fld id="{D5C1154E-B559-406D-9B71-A6EF9727E497}" type="datetimeFigureOut">
              <a:rPr lang="pl-PL" smtClean="0"/>
              <a:t>22.02.2021</a:t>
            </a:fld>
            <a:endParaRPr lang="pl-PL"/>
          </a:p>
        </p:txBody>
      </p:sp>
      <p:sp>
        <p:nvSpPr>
          <p:cNvPr id="6" name="Symbol zastępczy stopki 5">
            <a:extLst>
              <a:ext uri="{FF2B5EF4-FFF2-40B4-BE49-F238E27FC236}">
                <a16:creationId xmlns:a16="http://schemas.microsoft.com/office/drawing/2014/main" xmlns="" id="{8E6E1FC9-BC5B-49ED-81FE-CEAA47813DB5}"/>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xmlns="" id="{AAD90924-642B-4584-902B-4CC018F13E2D}"/>
              </a:ext>
            </a:extLst>
          </p:cNvPr>
          <p:cNvSpPr>
            <a:spLocks noGrp="1"/>
          </p:cNvSpPr>
          <p:nvPr>
            <p:ph type="sldNum" sz="quarter" idx="12"/>
          </p:nvPr>
        </p:nvSpPr>
        <p:spPr/>
        <p:txBody>
          <a:bodyPr/>
          <a:lstStyle/>
          <a:p>
            <a:fld id="{4F17F019-0560-46E4-8847-06E4BAF332E6}" type="slidenum">
              <a:rPr lang="pl-PL" smtClean="0"/>
              <a:t>‹#›</a:t>
            </a:fld>
            <a:endParaRPr lang="pl-PL"/>
          </a:p>
        </p:txBody>
      </p:sp>
    </p:spTree>
    <p:extLst>
      <p:ext uri="{BB962C8B-B14F-4D97-AF65-F5344CB8AC3E}">
        <p14:creationId xmlns:p14="http://schemas.microsoft.com/office/powerpoint/2010/main" val="140657847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xmlns="" id="{7B2E20EC-9F68-4980-85C1-9F0F924204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xmlns="" id="{65601923-2361-48D4-8253-3DB8630708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5B6EBF86-796D-4E8C-84B5-B0C6FCE23F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C1154E-B559-406D-9B71-A6EF9727E497}" type="datetimeFigureOut">
              <a:rPr lang="pl-PL" smtClean="0"/>
              <a:t>22.02.2021</a:t>
            </a:fld>
            <a:endParaRPr lang="pl-PL"/>
          </a:p>
        </p:txBody>
      </p:sp>
      <p:sp>
        <p:nvSpPr>
          <p:cNvPr id="5" name="Symbol zastępczy stopki 4">
            <a:extLst>
              <a:ext uri="{FF2B5EF4-FFF2-40B4-BE49-F238E27FC236}">
                <a16:creationId xmlns:a16="http://schemas.microsoft.com/office/drawing/2014/main" xmlns="" id="{3E81AC75-99AB-43EB-9638-5EC0DDBD03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xmlns="" id="{578157C9-DDF1-4867-96CE-BE7F898A55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17F019-0560-46E4-8847-06E4BAF332E6}" type="slidenum">
              <a:rPr lang="pl-PL" smtClean="0"/>
              <a:t>‹#›</a:t>
            </a:fld>
            <a:endParaRPr lang="pl-PL"/>
          </a:p>
        </p:txBody>
      </p:sp>
    </p:spTree>
    <p:extLst>
      <p:ext uri="{BB962C8B-B14F-4D97-AF65-F5344CB8AC3E}">
        <p14:creationId xmlns:p14="http://schemas.microsoft.com/office/powerpoint/2010/main" val="1788503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pulsmedycyny.pl/depresja-w-rodzinie-jak-pomoc-bliskim-886244" TargetMode="External"/><Relationship Id="rId2" Type="http://schemas.openxmlformats.org/officeDocument/2006/relationships/hyperlink" Target="https://www.medonet.pl/psyche/choroby-psychiczne,depresja---objawy-i-leczenie,artykul,1677658.html" TargetMode="External"/><Relationship Id="rId1" Type="http://schemas.openxmlformats.org/officeDocument/2006/relationships/slideLayout" Target="../slideLayouts/slideLayout2.xml"/><Relationship Id="rId5" Type="http://schemas.openxmlformats.org/officeDocument/2006/relationships/hyperlink" Target="https://www.medicover.pl/o-zdrowiu/jak-postepowac-z-chorym-na-depresje,3840,n,2672" TargetMode="External"/><Relationship Id="rId4" Type="http://schemas.openxmlformats.org/officeDocument/2006/relationships/hyperlink" Target="https://wyborcza.pl/TylkoZdrowie/1,137474,17426593,Rodzina_chora_na_depresje.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xmlns="" id="{32E62931-8EB4-42BB-BAAB-D8757BE66D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C9173D2E-EF4D-4D94-A171-64C8A2929CD4}"/>
              </a:ext>
            </a:extLst>
          </p:cNvPr>
          <p:cNvSpPr>
            <a:spLocks noGrp="1"/>
          </p:cNvSpPr>
          <p:nvPr>
            <p:ph type="ctrTitle"/>
          </p:nvPr>
        </p:nvSpPr>
        <p:spPr>
          <a:xfrm>
            <a:off x="6367461" y="728664"/>
            <a:ext cx="4984813" cy="3157080"/>
          </a:xfrm>
          <a:noFill/>
        </p:spPr>
        <p:txBody>
          <a:bodyPr>
            <a:normAutofit/>
          </a:bodyPr>
          <a:lstStyle/>
          <a:p>
            <a:pPr algn="l"/>
            <a:r>
              <a:rPr lang="pl-PL" sz="5200">
                <a:latin typeface="Arial Black" panose="020B0A04020102020204" pitchFamily="34" charset="0"/>
              </a:rPr>
              <a:t>Na czym polega leczenie depresji </a:t>
            </a:r>
          </a:p>
        </p:txBody>
      </p:sp>
      <p:sp>
        <p:nvSpPr>
          <p:cNvPr id="3" name="Podtytuł 2">
            <a:extLst>
              <a:ext uri="{FF2B5EF4-FFF2-40B4-BE49-F238E27FC236}">
                <a16:creationId xmlns:a16="http://schemas.microsoft.com/office/drawing/2014/main" xmlns="" id="{CA2C672C-F6AC-4324-96E4-DD75F1696573}"/>
              </a:ext>
            </a:extLst>
          </p:cNvPr>
          <p:cNvSpPr>
            <a:spLocks noGrp="1"/>
          </p:cNvSpPr>
          <p:nvPr>
            <p:ph type="subTitle" idx="1"/>
          </p:nvPr>
        </p:nvSpPr>
        <p:spPr>
          <a:xfrm>
            <a:off x="6367461" y="4072045"/>
            <a:ext cx="4984813" cy="2057289"/>
          </a:xfrm>
          <a:noFill/>
        </p:spPr>
        <p:txBody>
          <a:bodyPr>
            <a:normAutofit/>
          </a:bodyPr>
          <a:lstStyle/>
          <a:p>
            <a:pPr algn="l"/>
            <a:r>
              <a:rPr lang="pl-PL" dirty="0"/>
              <a:t>Prezentacje wykonali :</a:t>
            </a:r>
          </a:p>
          <a:p>
            <a:pPr algn="l"/>
            <a:r>
              <a:rPr lang="pl-PL" dirty="0"/>
              <a:t>Aleks Pilch, Ania </a:t>
            </a:r>
            <a:r>
              <a:rPr lang="pl-PL" dirty="0" err="1"/>
              <a:t>Szurman</a:t>
            </a:r>
            <a:r>
              <a:rPr lang="pl-PL" dirty="0"/>
              <a:t>, Justyna Staś, Kamila Szczurek, Maria Sobkowicz, Maria Pieczonka, Natalia Szczotka, Ola Zając, Wiola Wójcik.</a:t>
            </a:r>
          </a:p>
          <a:p>
            <a:pPr algn="l"/>
            <a:endParaRPr lang="pl-PL" dirty="0"/>
          </a:p>
        </p:txBody>
      </p:sp>
      <p:pic>
        <p:nvPicPr>
          <p:cNvPr id="7" name="Obraz 6" descr="Obraz zawierający niebo, zewnętrzne, woda, plaża&#10;&#10;Opis wygenerowany automatycznie">
            <a:extLst>
              <a:ext uri="{FF2B5EF4-FFF2-40B4-BE49-F238E27FC236}">
                <a16:creationId xmlns:a16="http://schemas.microsoft.com/office/drawing/2014/main" xmlns="" id="{26434CFF-753D-49CC-B6FF-B42F4000A062}"/>
              </a:ext>
            </a:extLst>
          </p:cNvPr>
          <p:cNvPicPr>
            <a:picLocks noChangeAspect="1"/>
          </p:cNvPicPr>
          <p:nvPr/>
        </p:nvPicPr>
        <p:blipFill rotWithShape="1">
          <a:blip r:embed="rId2"/>
          <a:srcRect t="22921" r="-1" b="12844"/>
          <a:stretch/>
        </p:blipFill>
        <p:spPr>
          <a:xfrm>
            <a:off x="1" y="10"/>
            <a:ext cx="6005512" cy="6857990"/>
          </a:xfrm>
          <a:prstGeom prst="rect">
            <a:avLst/>
          </a:prstGeom>
        </p:spPr>
      </p:pic>
    </p:spTree>
    <p:extLst>
      <p:ext uri="{BB962C8B-B14F-4D97-AF65-F5344CB8AC3E}">
        <p14:creationId xmlns:p14="http://schemas.microsoft.com/office/powerpoint/2010/main" val="183316873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5269283"/>
            <a:ext cx="12191998" cy="1590742"/>
          </a:xfrm>
          <a:prstGeom prst="rect">
            <a:avLst/>
          </a:prstGeom>
          <a:gradFill>
            <a:gsLst>
              <a:gs pos="0">
                <a:srgbClr val="000000"/>
              </a:gs>
              <a:gs pos="54000">
                <a:schemeClr val="accent1">
                  <a:lumMod val="50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6610" y="5269283"/>
            <a:ext cx="12208610" cy="1590742"/>
          </a:xfrm>
          <a:prstGeom prst="rect">
            <a:avLst/>
          </a:prstGeom>
          <a:gradFill>
            <a:gsLst>
              <a:gs pos="18000">
                <a:schemeClr val="accent1">
                  <a:lumMod val="75000"/>
                  <a:alpha val="0"/>
                </a:schemeClr>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098694" y="5267258"/>
            <a:ext cx="4093306" cy="1590742"/>
          </a:xfrm>
          <a:prstGeom prst="rect">
            <a:avLst/>
          </a:prstGeom>
          <a:gradFill>
            <a:gsLst>
              <a:gs pos="23000">
                <a:schemeClr val="accent1">
                  <a:lumMod val="50000"/>
                  <a:alpha val="61000"/>
                </a:schemeClr>
              </a:gs>
              <a:gs pos="100000">
                <a:schemeClr val="accent1">
                  <a:lumMod val="50000"/>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669" y="5267258"/>
            <a:ext cx="12198669" cy="1131515"/>
          </a:xfrm>
          <a:prstGeom prst="rect">
            <a:avLst/>
          </a:prstGeom>
          <a:gradFill>
            <a:gsLst>
              <a:gs pos="18000">
                <a:schemeClr val="accent1">
                  <a:alpha val="0"/>
                </a:schemeClr>
              </a:gs>
              <a:gs pos="100000">
                <a:schemeClr val="accent1">
                  <a:lumMod val="60000"/>
                  <a:lumOff val="40000"/>
                  <a:alpha val="5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B3FA1AAC-C1ED-4F77-BFA4-BE80FC0AC7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16607" y="5278400"/>
            <a:ext cx="7736926" cy="1590741"/>
          </a:xfrm>
          <a:prstGeom prst="rect">
            <a:avLst/>
          </a:prstGeom>
          <a:gradFill>
            <a:gsLst>
              <a:gs pos="50000">
                <a:schemeClr val="accent1">
                  <a:alpha val="0"/>
                </a:schemeClr>
              </a:gs>
              <a:gs pos="100000">
                <a:schemeClr val="accent1">
                  <a:lumMod val="75000"/>
                  <a:alpha val="41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xmlns="" id="{CE879178-46E5-467C-A976-B97EB093B6BC}"/>
              </a:ext>
            </a:extLst>
          </p:cNvPr>
          <p:cNvSpPr>
            <a:spLocks noGrp="1"/>
          </p:cNvSpPr>
          <p:nvPr>
            <p:ph idx="1"/>
          </p:nvPr>
        </p:nvSpPr>
        <p:spPr>
          <a:xfrm>
            <a:off x="1388210" y="824249"/>
            <a:ext cx="9654076" cy="3837904"/>
          </a:xfrm>
        </p:spPr>
        <p:txBody>
          <a:bodyPr anchor="ctr">
            <a:normAutofit/>
          </a:bodyPr>
          <a:lstStyle/>
          <a:p>
            <a:r>
              <a:rPr lang="pl-PL" sz="2000" dirty="0"/>
              <a:t>psychoterapię poznawczo-behawioralną - w leczeniu depresji terapia skupia się na zmianie negatywnych przekonań i sposobu postrzegania rzeczywistości, a także na pracy nad zrachowaniami, które są szkodliwe dla pacjenta</a:t>
            </a:r>
          </a:p>
          <a:p>
            <a:endParaRPr lang="pl-PL" sz="2000" dirty="0"/>
          </a:p>
          <a:p>
            <a:r>
              <a:rPr lang="pl-PL" sz="2000" dirty="0"/>
              <a:t>psychoterapię interpersonalną - ta metoda bazuje na założeniu, że depresja w znacznym stopniu powiązana jest z relacjami międzyludzkimi w życiu pacjenta; terapia ukierunkowana jest na relacje i związane z nimi problemy, ich wpływ na stan psychiczny pacjenta, a także znaczenie samych objawów depresji w kontekście tych relacji.</a:t>
            </a:r>
          </a:p>
        </p:txBody>
      </p:sp>
    </p:spTree>
    <p:extLst>
      <p:ext uri="{BB962C8B-B14F-4D97-AF65-F5344CB8AC3E}">
        <p14:creationId xmlns:p14="http://schemas.microsoft.com/office/powerpoint/2010/main" val="184769136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xmlns="" id="{48B9E116-3DF0-4B95-86A5-9624A9BED1BF}"/>
              </a:ext>
            </a:extLst>
          </p:cNvPr>
          <p:cNvPicPr>
            <a:picLocks noChangeAspect="1"/>
          </p:cNvPicPr>
          <p:nvPr/>
        </p:nvPicPr>
        <p:blipFill rotWithShape="1">
          <a:blip r:embed="rId2"/>
          <a:srcRect t="15730"/>
          <a:stretch/>
        </p:blipFill>
        <p:spPr>
          <a:xfrm>
            <a:off x="-1" y="10"/>
            <a:ext cx="12192000" cy="6857990"/>
          </a:xfrm>
          <a:prstGeom prst="rect">
            <a:avLst/>
          </a:prstGeom>
        </p:spPr>
      </p:pic>
      <p:sp>
        <p:nvSpPr>
          <p:cNvPr id="9" name="Freeform 5">
            <a:extLst>
              <a:ext uri="{FF2B5EF4-FFF2-40B4-BE49-F238E27FC236}">
                <a16:creationId xmlns:a16="http://schemas.microsoft.com/office/drawing/2014/main" xmlns=""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ytuł 1">
            <a:extLst>
              <a:ext uri="{FF2B5EF4-FFF2-40B4-BE49-F238E27FC236}">
                <a16:creationId xmlns:a16="http://schemas.microsoft.com/office/drawing/2014/main" xmlns="" id="{B30214D1-D212-41F9-B5B5-01701AB05414}"/>
              </a:ext>
            </a:extLst>
          </p:cNvPr>
          <p:cNvSpPr>
            <a:spLocks noGrp="1"/>
          </p:cNvSpPr>
          <p:nvPr>
            <p:ph type="title"/>
          </p:nvPr>
        </p:nvSpPr>
        <p:spPr>
          <a:xfrm>
            <a:off x="709448" y="1913950"/>
            <a:ext cx="4204137" cy="1342754"/>
          </a:xfrm>
        </p:spPr>
        <p:txBody>
          <a:bodyPr>
            <a:normAutofit/>
          </a:bodyPr>
          <a:lstStyle/>
          <a:p>
            <a:pPr algn="ctr"/>
            <a:r>
              <a:rPr lang="pl-PL" sz="3600" dirty="0"/>
              <a:t>Terapia poznawczo-behawioralna</a:t>
            </a:r>
          </a:p>
        </p:txBody>
      </p:sp>
      <p:cxnSp>
        <p:nvCxnSpPr>
          <p:cNvPr id="11" name="Straight Connector 10">
            <a:extLst>
              <a:ext uri="{FF2B5EF4-FFF2-40B4-BE49-F238E27FC236}">
                <a16:creationId xmlns:a16="http://schemas.microsoft.com/office/drawing/2014/main" xmlns=""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xmlns="" id="{3F33C37B-BDC6-4C1E-AB5B-CB5D192CE1E6}"/>
              </a:ext>
            </a:extLst>
          </p:cNvPr>
          <p:cNvSpPr>
            <a:spLocks noGrp="1"/>
          </p:cNvSpPr>
          <p:nvPr>
            <p:ph idx="1"/>
          </p:nvPr>
        </p:nvSpPr>
        <p:spPr>
          <a:xfrm>
            <a:off x="440197" y="3482788"/>
            <a:ext cx="5136777" cy="2875650"/>
          </a:xfrm>
        </p:spPr>
        <p:txBody>
          <a:bodyPr anchor="ctr">
            <a:normAutofit/>
          </a:bodyPr>
          <a:lstStyle/>
          <a:p>
            <a:pPr marL="0" indent="0">
              <a:buNone/>
            </a:pPr>
            <a:r>
              <a:rPr lang="pl-PL" sz="1500" dirty="0"/>
              <a:t>Najskuteczniejszym dotychczas podejściem terapeutycznym do leczenia depresji jest terapia poznawczo-behawioralna. W połączeniu z lekami można dokonać znacznych postępów. </a:t>
            </a:r>
          </a:p>
          <a:p>
            <a:pPr marL="0" indent="0">
              <a:buNone/>
            </a:pPr>
            <a:endParaRPr lang="pl-PL" sz="1500" dirty="0"/>
          </a:p>
          <a:p>
            <a:pPr marL="0" indent="0">
              <a:buNone/>
            </a:pPr>
            <a:r>
              <a:rPr lang="pl-PL" sz="1500" dirty="0"/>
              <a:t>Terapia ta koncentruje się na wzorcach myślenia danej osoby, przełamywaniu nieracjonalnych idei i promowaniu progresywnej zmiany myślenia. Pacjenci uczą się odzyskiwać kontrolę i być bardziej logiczni i realistyczni.</a:t>
            </a:r>
          </a:p>
          <a:p>
            <a:endParaRPr lang="pl-PL" sz="1500" dirty="0"/>
          </a:p>
        </p:txBody>
      </p:sp>
    </p:spTree>
    <p:extLst>
      <p:ext uri="{BB962C8B-B14F-4D97-AF65-F5344CB8AC3E}">
        <p14:creationId xmlns:p14="http://schemas.microsoft.com/office/powerpoint/2010/main" val="291016975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FC6EFFD2-F346-4D70-B52A-C83C0917CFDE}"/>
              </a:ext>
            </a:extLst>
          </p:cNvPr>
          <p:cNvSpPr>
            <a:spLocks noGrp="1"/>
          </p:cNvSpPr>
          <p:nvPr>
            <p:ph type="title"/>
          </p:nvPr>
        </p:nvSpPr>
        <p:spPr>
          <a:xfrm>
            <a:off x="4965430" y="629268"/>
            <a:ext cx="6586491" cy="1286160"/>
          </a:xfrm>
        </p:spPr>
        <p:txBody>
          <a:bodyPr anchor="b">
            <a:normAutofit/>
          </a:bodyPr>
          <a:lstStyle/>
          <a:p>
            <a:pPr algn="ctr"/>
            <a:r>
              <a:rPr lang="pl-PL" dirty="0"/>
              <a:t>Elektrowstrząsy</a:t>
            </a:r>
          </a:p>
        </p:txBody>
      </p:sp>
      <p:sp>
        <p:nvSpPr>
          <p:cNvPr id="3" name="Symbol zastępczy zawartości 2">
            <a:extLst>
              <a:ext uri="{FF2B5EF4-FFF2-40B4-BE49-F238E27FC236}">
                <a16:creationId xmlns:a16="http://schemas.microsoft.com/office/drawing/2014/main" xmlns="" id="{EE650991-C11A-4692-B5E2-560B1D82EEDA}"/>
              </a:ext>
            </a:extLst>
          </p:cNvPr>
          <p:cNvSpPr>
            <a:spLocks noGrp="1"/>
          </p:cNvSpPr>
          <p:nvPr>
            <p:ph idx="1"/>
          </p:nvPr>
        </p:nvSpPr>
        <p:spPr>
          <a:xfrm>
            <a:off x="4635591" y="2115117"/>
            <a:ext cx="7556409" cy="4742865"/>
          </a:xfrm>
        </p:spPr>
        <p:txBody>
          <a:bodyPr>
            <a:normAutofit lnSpcReduction="10000"/>
          </a:bodyPr>
          <a:lstStyle/>
          <a:p>
            <a:pPr marL="0" indent="0" algn="ctr">
              <a:buNone/>
            </a:pPr>
            <a:endParaRPr lang="pl-PL" sz="2000" dirty="0"/>
          </a:p>
          <a:p>
            <a:pPr marL="0" indent="0" algn="ctr">
              <a:buNone/>
            </a:pPr>
            <a:r>
              <a:rPr lang="pl-PL" sz="2000" dirty="0"/>
              <a:t>Kiedy chorym nie pomagają leki, ani terapia mają jeszcze możliwość leczenia  elektrowstrząsami   (najczęściej w przypadku ciężkiej depresji). Ich skuteczność waha się w przedziale 70-90%. Badania pokazują, że są najskuteczniejszym biologicznym sposobem leczenia depresji – szczególnie wśród kobiet w ciąży i seniorów. Zabieg ten pobudza działanie dopaminy, noradrenaliny i serotoniny, czyli neuroprzekaźników kojarzonych z depresją. W Polsce – w przeciwieństwie do Stanów Zjednoczonych, czy krajów skandynawskich – nadal rzadko sięga się po tę metodę leczenia depresji.                                                                                                                                       Słowo „elektrowstrząsy” powoduje, że wielu osobom przechodzi dreszcz po plecach. Dużą szkodę tej skutecznej metodzie wyrządził film Lot nad kukułczym gniazdem. Świetna rola Jacka Nicholsona jest wysoko ceniona przez widzów. Za sympatią do aktora i poruszeniem jego filmowym losem idzie paniczny lęk przed elektrowstrząsami. Kiedyś elektrowstrząsy mogły budzić strach, bo wykonywano je bez znieczulenia i bez zwiotczenia mięśni. Dziś oba te elementy są już standardem.</a:t>
            </a:r>
          </a:p>
          <a:p>
            <a:pPr marL="0" indent="0" algn="ctr">
              <a:buNone/>
            </a:pPr>
            <a:endParaRPr lang="pl-PL" sz="2000" dirty="0"/>
          </a:p>
          <a:p>
            <a:pPr algn="ctr"/>
            <a:endParaRPr lang="pl-PL" sz="1000" dirty="0"/>
          </a:p>
          <a:p>
            <a:endParaRPr lang="pl-PL" sz="1000" dirty="0"/>
          </a:p>
        </p:txBody>
      </p:sp>
      <p:pic>
        <p:nvPicPr>
          <p:cNvPr id="4" name="Obraz 3">
            <a:extLst>
              <a:ext uri="{FF2B5EF4-FFF2-40B4-BE49-F238E27FC236}">
                <a16:creationId xmlns:a16="http://schemas.microsoft.com/office/drawing/2014/main" xmlns="" id="{D5FDCB50-837C-40D8-97F9-55BE2BD0CDDB}"/>
              </a:ext>
            </a:extLst>
          </p:cNvPr>
          <p:cNvPicPr>
            <a:picLocks noChangeAspect="1"/>
          </p:cNvPicPr>
          <p:nvPr/>
        </p:nvPicPr>
        <p:blipFill rotWithShape="1">
          <a:blip r:embed="rId2"/>
          <a:srcRect l="5452" r="49428"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rgbClr val="E0B28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959676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a:extLst>
              <a:ext uri="{FF2B5EF4-FFF2-40B4-BE49-F238E27FC236}">
                <a16:creationId xmlns:a16="http://schemas.microsoft.com/office/drawing/2014/main" xmlns="" id="{C538A3FB-D544-4F65-A706-608344249FDD}"/>
              </a:ext>
            </a:extLst>
          </p:cNvPr>
          <p:cNvPicPr>
            <a:picLocks noChangeAspect="1"/>
          </p:cNvPicPr>
          <p:nvPr/>
        </p:nvPicPr>
        <p:blipFill rotWithShape="1">
          <a:blip r:embed="rId2">
            <a:alphaModFix amt="35000"/>
          </a:blip>
          <a:srcRect b="25000"/>
          <a:stretch/>
        </p:blipFill>
        <p:spPr>
          <a:xfrm>
            <a:off x="20" y="10"/>
            <a:ext cx="12191980" cy="6857990"/>
          </a:xfrm>
          <a:prstGeom prst="rect">
            <a:avLst/>
          </a:prstGeom>
        </p:spPr>
      </p:pic>
      <p:sp>
        <p:nvSpPr>
          <p:cNvPr id="3" name="Symbol zastępczy zawartości 2">
            <a:extLst>
              <a:ext uri="{FF2B5EF4-FFF2-40B4-BE49-F238E27FC236}">
                <a16:creationId xmlns:a16="http://schemas.microsoft.com/office/drawing/2014/main" xmlns="" id="{F01ACBEC-8612-4107-B6AD-37FC5465F501}"/>
              </a:ext>
            </a:extLst>
          </p:cNvPr>
          <p:cNvSpPr>
            <a:spLocks noGrp="1"/>
          </p:cNvSpPr>
          <p:nvPr>
            <p:ph idx="1"/>
          </p:nvPr>
        </p:nvSpPr>
        <p:spPr>
          <a:xfrm>
            <a:off x="838200" y="1825625"/>
            <a:ext cx="10515600" cy="4351338"/>
          </a:xfrm>
        </p:spPr>
        <p:txBody>
          <a:bodyPr>
            <a:normAutofit/>
          </a:bodyPr>
          <a:lstStyle/>
          <a:p>
            <a:pPr marL="0" indent="0">
              <a:buNone/>
            </a:pPr>
            <a:r>
              <a:rPr lang="pl-PL" sz="1800" dirty="0">
                <a:solidFill>
                  <a:srgbClr val="FFFFFF"/>
                </a:solidFill>
              </a:rPr>
              <a:t>Naukowcy Kennedy, Lam, </a:t>
            </a:r>
            <a:r>
              <a:rPr lang="pl-PL" sz="1800" dirty="0" err="1">
                <a:solidFill>
                  <a:srgbClr val="FFFFFF"/>
                </a:solidFill>
              </a:rPr>
              <a:t>Nutt</a:t>
            </a:r>
            <a:r>
              <a:rPr lang="pl-PL" sz="1800" dirty="0">
                <a:solidFill>
                  <a:srgbClr val="FFFFFF"/>
                </a:solidFill>
              </a:rPr>
              <a:t> i </a:t>
            </a:r>
            <a:r>
              <a:rPr lang="pl-PL" sz="1800" dirty="0" err="1">
                <a:solidFill>
                  <a:srgbClr val="FFFFFF"/>
                </a:solidFill>
              </a:rPr>
              <a:t>Thase</a:t>
            </a:r>
            <a:r>
              <a:rPr lang="pl-PL" sz="1800" dirty="0">
                <a:solidFill>
                  <a:srgbClr val="FFFFFF"/>
                </a:solidFill>
              </a:rPr>
              <a:t> twierdzą, że elektrowstrząsy są bezpieczne. Lekarze stosują je z powodzeniem nawet u kobiet w ciąży. Ryzyko śmierci w wyniku tego zabiegu jest zbliżone do ryzyka, jakie wiąże się ze znieczuleniem ogólnym. Wynosi ono 0,2 na sto tysięcy terapii. Ponadto terapia elektrowstrząsowa jest całkowicie bezbolesna. Odbywa się ze znieczuleniem ogólnym i po podaniu leków zwiotczających mięśnie. Pacjent jest usypiany na ok. 10 minut. W przypadku głębokiej depresji zabieg wykonuje się dwa – trzy razy w tygodniu, w sumie od sześciu do dwudziestu powtórzeń. W książce Depresja. Leczyć skutecznie Kennedy, Lam, </a:t>
            </a:r>
            <a:r>
              <a:rPr lang="pl-PL" sz="1800" dirty="0" err="1">
                <a:solidFill>
                  <a:srgbClr val="FFFFFF"/>
                </a:solidFill>
              </a:rPr>
              <a:t>Nutt</a:t>
            </a:r>
            <a:r>
              <a:rPr lang="pl-PL" sz="1800" dirty="0">
                <a:solidFill>
                  <a:srgbClr val="FFFFFF"/>
                </a:solidFill>
              </a:rPr>
              <a:t> i </a:t>
            </a:r>
            <a:r>
              <a:rPr lang="pl-PL" sz="1800" dirty="0" err="1">
                <a:solidFill>
                  <a:srgbClr val="FFFFFF"/>
                </a:solidFill>
              </a:rPr>
              <a:t>Thase</a:t>
            </a:r>
            <a:r>
              <a:rPr lang="pl-PL" sz="1800" dirty="0">
                <a:solidFill>
                  <a:srgbClr val="FFFFFF"/>
                </a:solidFill>
              </a:rPr>
              <a:t> powołują się na badania, z których wynika, że elektrowstrząsy lepiej działają na osoby w starszym wieku niż w średnim. Dzięki leczeniu za pomocą dwustronnych elektrowstrząsów 80 procent pacjentów z ciężką depresją poczuło trwałą poprawę stanu zdrowia, a odsetek remisji wynosi 75 procent.</a:t>
            </a:r>
          </a:p>
          <a:p>
            <a:pPr marL="0" indent="0">
              <a:buNone/>
            </a:pPr>
            <a:endParaRPr lang="pl-PL" sz="1800" dirty="0">
              <a:solidFill>
                <a:srgbClr val="FFFFFF"/>
              </a:solidFill>
            </a:endParaRPr>
          </a:p>
          <a:p>
            <a:pPr marL="0" indent="0">
              <a:buNone/>
            </a:pPr>
            <a:r>
              <a:rPr lang="pl-PL" sz="2000" b="1" dirty="0">
                <a:solidFill>
                  <a:srgbClr val="FFFFFF"/>
                </a:solidFill>
              </a:rPr>
              <a:t>Oczywiście po elektrowstrząsach mogą pojawić się działania niepożądane takie jak: zaburzenia pamięci, urazy mięśniowo-szkieletowe, stomatologiczne, powierzchniowe poparzenia skóry, nudności, bóle mięśni i głowy. Zwykle większość z tych objawów mija maksymalnie po dwudziestu czterech godzinach od zabiegu. Bezwzględnym przeciwwskazaniem do leczenia elektrowstrząsami jest podwyższone ciśnienie śródczaszkowe.</a:t>
            </a:r>
          </a:p>
          <a:p>
            <a:endParaRPr lang="pl-PL" sz="1800" dirty="0">
              <a:solidFill>
                <a:srgbClr val="FFFFFF"/>
              </a:solidFill>
            </a:endParaRPr>
          </a:p>
        </p:txBody>
      </p:sp>
    </p:spTree>
    <p:extLst>
      <p:ext uri="{BB962C8B-B14F-4D97-AF65-F5344CB8AC3E}">
        <p14:creationId xmlns:p14="http://schemas.microsoft.com/office/powerpoint/2010/main" val="1306598942"/>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201CC55D-ED54-4C5C-95E6-10947BD110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CF4E606B-DE2B-450F-9C34-F7259BFCE563}"/>
              </a:ext>
            </a:extLst>
          </p:cNvPr>
          <p:cNvSpPr>
            <a:spLocks noGrp="1"/>
          </p:cNvSpPr>
          <p:nvPr>
            <p:ph type="title"/>
          </p:nvPr>
        </p:nvSpPr>
        <p:spPr>
          <a:xfrm>
            <a:off x="633612" y="856180"/>
            <a:ext cx="4560584" cy="1128068"/>
          </a:xfrm>
        </p:spPr>
        <p:txBody>
          <a:bodyPr anchor="ctr">
            <a:normAutofit/>
          </a:bodyPr>
          <a:lstStyle/>
          <a:p>
            <a:pPr algn="ctr"/>
            <a:r>
              <a:rPr lang="pl-PL" sz="3700" dirty="0"/>
              <a:t>Fragment rozmowy z lekarzem </a:t>
            </a:r>
          </a:p>
        </p:txBody>
      </p:sp>
      <p:grpSp>
        <p:nvGrpSpPr>
          <p:cNvPr id="11" name="Group 10">
            <a:extLst>
              <a:ext uri="{FF2B5EF4-FFF2-40B4-BE49-F238E27FC236}">
                <a16:creationId xmlns:a16="http://schemas.microsoft.com/office/drawing/2014/main" xmlns=""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xmlns=""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xmlns=""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xmlns="" id="{3E93179A-D1B3-411D-816B-F2C120D7EA8C}"/>
              </a:ext>
            </a:extLst>
          </p:cNvPr>
          <p:cNvSpPr>
            <a:spLocks noGrp="1"/>
          </p:cNvSpPr>
          <p:nvPr>
            <p:ph idx="1"/>
          </p:nvPr>
        </p:nvSpPr>
        <p:spPr>
          <a:xfrm>
            <a:off x="87363" y="2119382"/>
            <a:ext cx="5526469" cy="4879593"/>
          </a:xfrm>
        </p:spPr>
        <p:txBody>
          <a:bodyPr anchor="ctr">
            <a:normAutofit fontScale="55000" lnSpcReduction="20000"/>
          </a:bodyPr>
          <a:lstStyle/>
          <a:p>
            <a:pPr marL="0" indent="0">
              <a:buNone/>
            </a:pPr>
            <a:r>
              <a:rPr lang="pl-PL" sz="2200" b="1" dirty="0"/>
              <a:t>Do jakiego lekarza i kiedy powinniśmy się udać? Czy zacząć od lekarza pierwszego kontaktu, czy od razu powinniśmy pójść do psychiatry, do którego nie jest wymagane skierowanie?</a:t>
            </a:r>
          </a:p>
          <a:p>
            <a:pPr marL="0" indent="0">
              <a:buNone/>
            </a:pPr>
            <a:endParaRPr lang="pl-PL" sz="2200" dirty="0"/>
          </a:p>
          <a:p>
            <a:pPr marL="0" indent="0">
              <a:buNone/>
            </a:pPr>
            <a:r>
              <a:rPr lang="pl-PL" sz="2200" dirty="0"/>
              <a:t>Lekarz pierwszego kontaktu jest sobie w stanie poradzić z rozpoznaniem depresji i paradoksalnie wielu lekarzy dobrze sobie radzi, zwłaszcza jeśli epizody depresji są cięższe, bardziej nasilone. Lekarze znają bardzo dobrze tych pacjentów, to są pacjenci wieloletni i lekarz zwykle zauważa, że coś się dzieje z tym pacjentem. Problemem jest to, jak przekazać pacjentowi, żeby może skonsultował się u psychiatry, żeby to nie było dla pacjenta stygmatyzujące. Zwykle też lekarz pierwszego kontaktu jest w stanie zaproponować pacjentowi w pierwszym rzucie terapię przeciwdepresyjną. Jeśli to się okaże nieskuteczne, wtedy będzie kierował do psychiatry.</a:t>
            </a:r>
          </a:p>
          <a:p>
            <a:pPr marL="0" indent="0">
              <a:buNone/>
            </a:pPr>
            <a:r>
              <a:rPr lang="pl-PL" sz="2200" dirty="0"/>
              <a:t>Kiedy od razu pójść do psychiatry? Wtedy, kiedy u pacjenta pojawiają się myśli samobójcze. Wtedy kiedy pacjent jest w bardzo głębokim obniżeniu nastroju. Wtedy kiedy jest zahamowanie psychoruchowe, czyli pacjent w zasadzie jest w bardzo trudnym kontakcie. Wtedy trzeba pacjenta skonsultować u psychiatry. Można pójść do poradni zdrowia psychicznego bez skierowania. Czy też w stanach nagłych można zgłosić się do izby przyjęć szpitala psychiatrycznego, tam też nie potrzeba skierowania.</a:t>
            </a:r>
          </a:p>
          <a:p>
            <a:pPr marL="0" indent="0">
              <a:buNone/>
            </a:pPr>
            <a:endParaRPr lang="pl-PL" sz="2200" dirty="0"/>
          </a:p>
          <a:p>
            <a:pPr marL="0" indent="0">
              <a:buNone/>
            </a:pPr>
            <a:r>
              <a:rPr lang="pl-PL" sz="2200" b="1" dirty="0"/>
              <a:t>Czy to znaczy, że te wszystkie formy leczenia, czyli wizyta u lekarza psychiatry, wizyta w izbie przyjęć, to są te formy leczenia, które są finansowane przez Narodowy Fundusz zdrowia? Jednym słowem czy można leczyć depresję bezpłatnie?</a:t>
            </a:r>
          </a:p>
          <a:p>
            <a:pPr marL="0" indent="0">
              <a:buNone/>
            </a:pPr>
            <a:endParaRPr lang="pl-PL" sz="2200" dirty="0"/>
          </a:p>
          <a:p>
            <a:pPr marL="0" indent="0">
              <a:buNone/>
            </a:pPr>
            <a:r>
              <a:rPr lang="pl-PL" sz="2200" dirty="0"/>
              <a:t>Można leczyć bezpłatnie, można leczyć depresję zarówno w poradni, jak i w szpitalach i na oddziałach dziennych. Mamy wiele form opieki, czy to ambulatoryjnej, czy stacjonarnej. Tam pacjent znajdzie pomoc.</a:t>
            </a:r>
          </a:p>
          <a:p>
            <a:pPr marL="0" indent="0">
              <a:buNone/>
            </a:pPr>
            <a:endParaRPr lang="pl-PL" sz="800" dirty="0"/>
          </a:p>
        </p:txBody>
      </p:sp>
      <p:sp>
        <p:nvSpPr>
          <p:cNvPr id="17" name="Rectangle 16">
            <a:extLst>
              <a:ext uri="{FF2B5EF4-FFF2-40B4-BE49-F238E27FC236}">
                <a16:creationId xmlns:a16="http://schemas.microsoft.com/office/drawing/2014/main" xmlns=""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a:extLst>
              <a:ext uri="{FF2B5EF4-FFF2-40B4-BE49-F238E27FC236}">
                <a16:creationId xmlns:a16="http://schemas.microsoft.com/office/drawing/2014/main" xmlns="" id="{16BABEB2-DCC8-429C-B28D-62C9B0FD2160}"/>
              </a:ext>
            </a:extLst>
          </p:cNvPr>
          <p:cNvPicPr>
            <a:picLocks noChangeAspect="1"/>
          </p:cNvPicPr>
          <p:nvPr/>
        </p:nvPicPr>
        <p:blipFill rotWithShape="1">
          <a:blip r:embed="rId2"/>
          <a:srcRect l="31002" r="12004" b="1"/>
          <a:stretch/>
        </p:blipFill>
        <p:spPr>
          <a:xfrm>
            <a:off x="5977788" y="799352"/>
            <a:ext cx="5425410" cy="5259296"/>
          </a:xfrm>
          <a:prstGeom prst="rect">
            <a:avLst/>
          </a:prstGeom>
        </p:spPr>
      </p:pic>
    </p:spTree>
    <p:extLst>
      <p:ext uri="{BB962C8B-B14F-4D97-AF65-F5344CB8AC3E}">
        <p14:creationId xmlns:p14="http://schemas.microsoft.com/office/powerpoint/2010/main" val="324335943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DA15F6E-F93B-47C9-859E-4159211BCCE4}"/>
              </a:ext>
            </a:extLst>
          </p:cNvPr>
          <p:cNvSpPr>
            <a:spLocks noGrp="1"/>
          </p:cNvSpPr>
          <p:nvPr>
            <p:ph type="title"/>
          </p:nvPr>
        </p:nvSpPr>
        <p:spPr>
          <a:xfrm>
            <a:off x="4965430" y="629268"/>
            <a:ext cx="6586491" cy="1286160"/>
          </a:xfrm>
        </p:spPr>
        <p:txBody>
          <a:bodyPr anchor="b">
            <a:normAutofit/>
          </a:bodyPr>
          <a:lstStyle/>
          <a:p>
            <a:pPr algn="ctr"/>
            <a:r>
              <a:rPr lang="pl-PL" dirty="0"/>
              <a:t>Rokowania</a:t>
            </a:r>
          </a:p>
        </p:txBody>
      </p:sp>
      <p:sp>
        <p:nvSpPr>
          <p:cNvPr id="3" name="Symbol zastępczy zawartości 2">
            <a:extLst>
              <a:ext uri="{FF2B5EF4-FFF2-40B4-BE49-F238E27FC236}">
                <a16:creationId xmlns:a16="http://schemas.microsoft.com/office/drawing/2014/main" xmlns="" id="{DE4D19FC-0CE1-4E7A-A33C-F63AD5C94C0E}"/>
              </a:ext>
            </a:extLst>
          </p:cNvPr>
          <p:cNvSpPr>
            <a:spLocks noGrp="1"/>
          </p:cNvSpPr>
          <p:nvPr>
            <p:ph idx="1"/>
          </p:nvPr>
        </p:nvSpPr>
        <p:spPr>
          <a:xfrm>
            <a:off x="4965431" y="2438400"/>
            <a:ext cx="6586489" cy="3785419"/>
          </a:xfrm>
        </p:spPr>
        <p:txBody>
          <a:bodyPr>
            <a:normAutofit/>
          </a:bodyPr>
          <a:lstStyle/>
          <a:p>
            <a:pPr marL="0" indent="0">
              <a:buNone/>
            </a:pPr>
            <a:r>
              <a:rPr lang="pl-PL" sz="1700"/>
              <a:t>Chociaż depresja jest coraz powszechniejszą chorobą, dysponujemy skutecznymi metodami jej leczenia. Najważniejsze z punktu widzenia osoby doświadczającej objawów depresyjnych, jak i jej bliskich, jest niebagatelizowanie tych objawów i jak najszybsze udanie się po pomoc. </a:t>
            </a:r>
          </a:p>
          <a:p>
            <a:pPr marL="0" indent="0">
              <a:buNone/>
            </a:pPr>
            <a:endParaRPr lang="pl-PL" sz="1700"/>
          </a:p>
          <a:p>
            <a:pPr marL="0" indent="0">
              <a:buNone/>
            </a:pPr>
            <a:r>
              <a:rPr lang="pl-PL" sz="1700"/>
              <a:t>Leczenie jest zwykle bezpieczne. Może ono obejmować farmakoterapię lub psychoterapię, a często wskazana jest zespołowa opieka – zapewniana przez lekarza psychiatrą i psychoterapeutę. Leki najnowszej generacji nie są obarczone dotkliwymi skutkami ubocznymi, znacznie ułatwiają codzienne funkcjonowanie i pomagają czerpać wymierne korzyści z terapii. Zespołowe leczenie jest obecnie najskuteczniejszą metodą pomocy pacjentom i – w zależności od stopnia nasilenia choroby – przynosi stosunkowo szybką poprawę samopoczucia.</a:t>
            </a:r>
          </a:p>
          <a:p>
            <a:endParaRPr lang="pl-PL" sz="1700"/>
          </a:p>
        </p:txBody>
      </p:sp>
      <p:pic>
        <p:nvPicPr>
          <p:cNvPr id="4" name="Obraz 3" descr="Obraz zawierający tekst&#10;&#10;Opis wygenerowany automatycznie">
            <a:extLst>
              <a:ext uri="{FF2B5EF4-FFF2-40B4-BE49-F238E27FC236}">
                <a16:creationId xmlns:a16="http://schemas.microsoft.com/office/drawing/2014/main" xmlns="" id="{CB424CB6-5D87-4ADC-98E8-17E6133A7CDF}"/>
              </a:ext>
            </a:extLst>
          </p:cNvPr>
          <p:cNvPicPr>
            <a:picLocks noChangeAspect="1"/>
          </p:cNvPicPr>
          <p:nvPr/>
        </p:nvPicPr>
        <p:blipFill rotWithShape="1">
          <a:blip r:embed="rId2"/>
          <a:srcRect l="18869" r="33308"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rgbClr val="7FA6D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465275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xmlns="" id="{52E7A7D0-55A3-415E-AE9F-B7C59E36EB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E05E9A1D-A4C0-4DAD-A13F-7CE79B3A8036}"/>
              </a:ext>
            </a:extLst>
          </p:cNvPr>
          <p:cNvSpPr>
            <a:spLocks noGrp="1"/>
          </p:cNvSpPr>
          <p:nvPr>
            <p:ph type="title"/>
          </p:nvPr>
        </p:nvSpPr>
        <p:spPr>
          <a:xfrm>
            <a:off x="5080216" y="1076324"/>
            <a:ext cx="6272784" cy="1535051"/>
          </a:xfrm>
        </p:spPr>
        <p:txBody>
          <a:bodyPr anchor="b">
            <a:normAutofit/>
          </a:bodyPr>
          <a:lstStyle/>
          <a:p>
            <a:pPr algn="ctr"/>
            <a:r>
              <a:rPr lang="pl-PL" sz="5200" dirty="0"/>
              <a:t>Pomoc</a:t>
            </a:r>
          </a:p>
        </p:txBody>
      </p:sp>
      <p:pic>
        <p:nvPicPr>
          <p:cNvPr id="5" name="Obraz 4" descr="Obraz zawierający tekst&#10;&#10;Opis wygenerowany automatycznie">
            <a:extLst>
              <a:ext uri="{FF2B5EF4-FFF2-40B4-BE49-F238E27FC236}">
                <a16:creationId xmlns:a16="http://schemas.microsoft.com/office/drawing/2014/main" xmlns="" id="{285BBF01-606E-4DDC-9AB3-C8F59B07AC83}"/>
              </a:ext>
            </a:extLst>
          </p:cNvPr>
          <p:cNvPicPr>
            <a:picLocks noChangeAspect="1"/>
          </p:cNvPicPr>
          <p:nvPr/>
        </p:nvPicPr>
        <p:blipFill rotWithShape="1">
          <a:blip r:embed="rId2"/>
          <a:srcRect b="2894"/>
          <a:stretch/>
        </p:blipFill>
        <p:spPr>
          <a:xfrm>
            <a:off x="457200" y="601133"/>
            <a:ext cx="4048125" cy="5575828"/>
          </a:xfrm>
          <a:prstGeom prst="rect">
            <a:avLst/>
          </a:prstGeom>
        </p:spPr>
      </p:pic>
      <p:sp>
        <p:nvSpPr>
          <p:cNvPr id="16" name="Rectangle 11">
            <a:extLst>
              <a:ext uri="{FF2B5EF4-FFF2-40B4-BE49-F238E27FC236}">
                <a16:creationId xmlns:a16="http://schemas.microsoft.com/office/drawing/2014/main" xmlns="" id="{EABAD4DA-87BA-4F70-9EF0-45C6BCF17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317960"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xmlns="" id="{915128D9-2797-47FA-B6FE-EC24E6B843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09926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ymbol zastępczy zawartości 2">
            <a:extLst>
              <a:ext uri="{FF2B5EF4-FFF2-40B4-BE49-F238E27FC236}">
                <a16:creationId xmlns:a16="http://schemas.microsoft.com/office/drawing/2014/main" xmlns="" id="{985E7ECC-4DF4-4F93-ABD9-A85616F56EA3}"/>
              </a:ext>
            </a:extLst>
          </p:cNvPr>
          <p:cNvSpPr>
            <a:spLocks noGrp="1"/>
          </p:cNvSpPr>
          <p:nvPr>
            <p:ph idx="1"/>
          </p:nvPr>
        </p:nvSpPr>
        <p:spPr>
          <a:xfrm>
            <a:off x="5080216" y="3351276"/>
            <a:ext cx="6272784" cy="2825686"/>
          </a:xfrm>
        </p:spPr>
        <p:txBody>
          <a:bodyPr>
            <a:normAutofit/>
          </a:bodyPr>
          <a:lstStyle/>
          <a:p>
            <a:pPr marL="0" indent="0" algn="ctr">
              <a:buNone/>
            </a:pPr>
            <a:r>
              <a:rPr lang="pl-PL" sz="2200" dirty="0"/>
              <a:t>Odpowiednio przeprowadzone leczenie pozwala zmniejszyć ryzyko występowania kolejnych nawrotów. Osoby, które podejrzewają u siebie depresję, bądź zauważają objawy u swoich bliskich powinny skontaktować się z lekarzem psychiatrą, pomoc psychiatryczną i </a:t>
            </a:r>
            <a:r>
              <a:rPr lang="pl-PL" sz="2200" dirty="0" err="1"/>
              <a:t>psychologichorobyczną</a:t>
            </a:r>
            <a:r>
              <a:rPr lang="pl-PL" sz="2200" dirty="0"/>
              <a:t> można uzyskać w Poradni Zdrowia Psychicznego, gdzie lekarz będzie mógł właściwie ocenić stan osoby cierpiącej na depresję.</a:t>
            </a:r>
          </a:p>
          <a:p>
            <a:pPr marL="0" indent="0">
              <a:buNone/>
            </a:pPr>
            <a:endParaRPr lang="pl-PL" sz="2200" dirty="0"/>
          </a:p>
        </p:txBody>
      </p:sp>
    </p:spTree>
    <p:extLst>
      <p:ext uri="{BB962C8B-B14F-4D97-AF65-F5344CB8AC3E}">
        <p14:creationId xmlns:p14="http://schemas.microsoft.com/office/powerpoint/2010/main" val="315117006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xmlns="" id="{0D7B6173-1D58-48E2-83CF-37350F315F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C7465CB2-E160-4D8E-B8B3-B7AFCAFC5B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xmlns="" id="{BF79C704-FD27-4BBA-A751-4A80EDB173B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25" name="Rectangle 24">
            <a:extLst>
              <a:ext uri="{FF2B5EF4-FFF2-40B4-BE49-F238E27FC236}">
                <a16:creationId xmlns:a16="http://schemas.microsoft.com/office/drawing/2014/main" xmlns="" id="{1A8FFABF-F1A6-4C80-A0A6-29F3162FEF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xmlns="" id="{ED4C1E4B-EA97-41D4-855C-680107905C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95844" y="1110000"/>
            <a:ext cx="10195740" cy="4629235"/>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ytuł 1">
            <a:extLst>
              <a:ext uri="{FF2B5EF4-FFF2-40B4-BE49-F238E27FC236}">
                <a16:creationId xmlns:a16="http://schemas.microsoft.com/office/drawing/2014/main" xmlns="" id="{3458915A-D253-44D4-B2F5-3BC657D595DE}"/>
              </a:ext>
            </a:extLst>
          </p:cNvPr>
          <p:cNvSpPr>
            <a:spLocks noGrp="1"/>
          </p:cNvSpPr>
          <p:nvPr>
            <p:ph type="title"/>
          </p:nvPr>
        </p:nvSpPr>
        <p:spPr>
          <a:xfrm>
            <a:off x="1348650" y="1528607"/>
            <a:ext cx="4074820" cy="3900512"/>
          </a:xfrm>
        </p:spPr>
        <p:txBody>
          <a:bodyPr anchor="t">
            <a:normAutofit/>
          </a:bodyPr>
          <a:lstStyle/>
          <a:p>
            <a:pPr algn="ctr"/>
            <a:r>
              <a:rPr lang="pl-PL" dirty="0"/>
              <a:t>W przypadku depresji należy szukać pomocy w następujących placówkach:</a:t>
            </a:r>
            <a:br>
              <a:rPr lang="pl-PL" dirty="0"/>
            </a:br>
            <a:endParaRPr lang="pl-PL" dirty="0"/>
          </a:p>
        </p:txBody>
      </p:sp>
      <p:sp>
        <p:nvSpPr>
          <p:cNvPr id="3" name="Symbol zastępczy zawartości 2">
            <a:extLst>
              <a:ext uri="{FF2B5EF4-FFF2-40B4-BE49-F238E27FC236}">
                <a16:creationId xmlns:a16="http://schemas.microsoft.com/office/drawing/2014/main" xmlns="" id="{597002D3-811E-4620-B3D9-4A8DC4AE0CC9}"/>
              </a:ext>
            </a:extLst>
          </p:cNvPr>
          <p:cNvSpPr>
            <a:spLocks noGrp="1"/>
          </p:cNvSpPr>
          <p:nvPr>
            <p:ph idx="1"/>
          </p:nvPr>
        </p:nvSpPr>
        <p:spPr>
          <a:xfrm>
            <a:off x="5794563" y="1468583"/>
            <a:ext cx="5025928" cy="3911679"/>
          </a:xfrm>
        </p:spPr>
        <p:txBody>
          <a:bodyPr anchor="b">
            <a:normAutofit/>
          </a:bodyPr>
          <a:lstStyle/>
          <a:p>
            <a:endParaRPr lang="pl-PL" sz="1500" dirty="0"/>
          </a:p>
          <a:p>
            <a:r>
              <a:rPr lang="pl-PL" sz="1500" dirty="0"/>
              <a:t>Poradnie Zdrowia Psychicznego,</a:t>
            </a:r>
          </a:p>
          <a:p>
            <a:endParaRPr lang="pl-PL" sz="1500" dirty="0"/>
          </a:p>
          <a:p>
            <a:r>
              <a:rPr lang="pl-PL" sz="1500" dirty="0"/>
              <a:t> Ośrodki Interwencji Kryzysowej,</a:t>
            </a:r>
          </a:p>
          <a:p>
            <a:endParaRPr lang="pl-PL" sz="1500" dirty="0"/>
          </a:p>
          <a:p>
            <a:r>
              <a:rPr lang="pl-PL" sz="1500" dirty="0"/>
              <a:t>Poradnie Psychologiczno-Pedagogiczne (dla dzieci i młodzieży),</a:t>
            </a:r>
          </a:p>
          <a:p>
            <a:endParaRPr lang="pl-PL" sz="1500" dirty="0"/>
          </a:p>
          <a:p>
            <a:r>
              <a:rPr lang="pl-PL" sz="1500" dirty="0"/>
              <a:t>Szpitale psychiatryczne</a:t>
            </a:r>
          </a:p>
          <a:p>
            <a:endParaRPr lang="pl-PL" sz="1500" b="1" dirty="0"/>
          </a:p>
          <a:p>
            <a:pPr marL="0" indent="0" algn="ctr">
              <a:buNone/>
            </a:pPr>
            <a:r>
              <a:rPr lang="pl-PL" sz="2000" b="1" dirty="0"/>
              <a:t>To są instytucje funkcjonujące w całej Polsce, udzielające bezpłatnych usług!</a:t>
            </a:r>
          </a:p>
          <a:p>
            <a:endParaRPr lang="pl-PL" sz="1500" dirty="0"/>
          </a:p>
        </p:txBody>
      </p:sp>
    </p:spTree>
    <p:extLst>
      <p:ext uri="{BB962C8B-B14F-4D97-AF65-F5344CB8AC3E}">
        <p14:creationId xmlns:p14="http://schemas.microsoft.com/office/powerpoint/2010/main" val="1560862060"/>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777A147A-9ED8-46B4-8660-1B3C2AA880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EEE305C5-5820-436E-A75F-B60E419AED73}"/>
              </a:ext>
            </a:extLst>
          </p:cNvPr>
          <p:cNvSpPr>
            <a:spLocks noGrp="1"/>
          </p:cNvSpPr>
          <p:nvPr>
            <p:ph type="title"/>
          </p:nvPr>
        </p:nvSpPr>
        <p:spPr>
          <a:xfrm>
            <a:off x="841248" y="548640"/>
            <a:ext cx="3600860" cy="5431536"/>
          </a:xfrm>
        </p:spPr>
        <p:txBody>
          <a:bodyPr>
            <a:normAutofit/>
          </a:bodyPr>
          <a:lstStyle/>
          <a:p>
            <a:pPr algn="ctr"/>
            <a:r>
              <a:rPr lang="pl-PL" sz="5400" dirty="0"/>
              <a:t>Pomoc telefoniczna</a:t>
            </a:r>
          </a:p>
        </p:txBody>
      </p:sp>
      <p:sp>
        <p:nvSpPr>
          <p:cNvPr id="10" name="sketch line">
            <a:extLst>
              <a:ext uri="{FF2B5EF4-FFF2-40B4-BE49-F238E27FC236}">
                <a16:creationId xmlns:a16="http://schemas.microsoft.com/office/drawing/2014/main" xmlns="" id="{5D6C15A0-C087-4593-8414-2B4EC1CDC3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xmlns="" id="{4AE15009-2093-4895-A578-F70F9397374F}"/>
              </a:ext>
            </a:extLst>
          </p:cNvPr>
          <p:cNvSpPr>
            <a:spLocks noGrp="1"/>
          </p:cNvSpPr>
          <p:nvPr>
            <p:ph idx="1"/>
          </p:nvPr>
        </p:nvSpPr>
        <p:spPr>
          <a:xfrm>
            <a:off x="5283356" y="2649832"/>
            <a:ext cx="6224335" cy="5431536"/>
          </a:xfrm>
        </p:spPr>
        <p:txBody>
          <a:bodyPr anchor="ctr">
            <a:normAutofit/>
          </a:bodyPr>
          <a:lstStyle/>
          <a:p>
            <a:pPr marL="0" indent="0">
              <a:buNone/>
            </a:pPr>
            <a:r>
              <a:rPr lang="pl-PL" sz="2200" dirty="0"/>
              <a:t>- Antydepresyjny Telefon Zaufania (22) 484 88 01</a:t>
            </a:r>
          </a:p>
          <a:p>
            <a:pPr marL="0" indent="0">
              <a:buNone/>
            </a:pPr>
            <a:endParaRPr lang="pl-PL" sz="2200" dirty="0"/>
          </a:p>
          <a:p>
            <a:pPr>
              <a:buFontTx/>
              <a:buChar char="-"/>
            </a:pPr>
            <a:r>
              <a:rPr lang="pl-PL" sz="2200" dirty="0"/>
              <a:t>Antydepresyjny Telefon Forum Przeciwko Depresji (22) 594 91 00</a:t>
            </a:r>
          </a:p>
          <a:p>
            <a:pPr>
              <a:buFontTx/>
              <a:buChar char="-"/>
            </a:pPr>
            <a:endParaRPr lang="pl-PL" sz="2200" dirty="0"/>
          </a:p>
          <a:p>
            <a:pPr>
              <a:buFontTx/>
              <a:buChar char="-"/>
            </a:pPr>
            <a:r>
              <a:rPr lang="pl-PL" sz="2200" dirty="0"/>
              <a:t>Telefon zaufania dla dzieci 116 111</a:t>
            </a:r>
          </a:p>
          <a:p>
            <a:pPr>
              <a:buFontTx/>
              <a:buChar char="-"/>
            </a:pPr>
            <a:endParaRPr lang="pl-PL" sz="2200" dirty="0"/>
          </a:p>
          <a:p>
            <a:pPr>
              <a:buFontTx/>
              <a:buChar char="-"/>
            </a:pPr>
            <a:r>
              <a:rPr lang="pl-PL" sz="2200" dirty="0"/>
              <a:t>Telefon zaufania dla dzieci 800 080 222</a:t>
            </a:r>
          </a:p>
          <a:p>
            <a:pPr>
              <a:buFontTx/>
              <a:buChar char="-"/>
            </a:pPr>
            <a:endParaRPr lang="pl-PL" sz="2200" dirty="0"/>
          </a:p>
          <a:p>
            <a:pPr>
              <a:buFontTx/>
              <a:buChar char="-"/>
            </a:pPr>
            <a:r>
              <a:rPr lang="pl-PL" sz="2200" dirty="0"/>
              <a:t>Telefon dla Rodziców i Nauczycieli 800 100 100</a:t>
            </a:r>
          </a:p>
          <a:p>
            <a:pPr>
              <a:buFontTx/>
              <a:buChar char="-"/>
            </a:pPr>
            <a:endParaRPr lang="pl-PL" sz="2200" dirty="0"/>
          </a:p>
          <a:p>
            <a:pPr>
              <a:buFontTx/>
              <a:buChar char="-"/>
            </a:pPr>
            <a:r>
              <a:rPr lang="pl-PL" sz="2200" dirty="0"/>
              <a:t>Dziecięcy Telefon Zaufania Rzecznika Praw Dziecka 800121212</a:t>
            </a:r>
          </a:p>
          <a:p>
            <a:pPr>
              <a:buFontTx/>
              <a:buChar char="-"/>
            </a:pPr>
            <a:endParaRPr lang="pl-PL" sz="2200" dirty="0"/>
          </a:p>
          <a:p>
            <a:pPr>
              <a:buFontTx/>
              <a:buChar char="-"/>
            </a:pPr>
            <a:endParaRPr lang="pl-PL" sz="2200" dirty="0"/>
          </a:p>
          <a:p>
            <a:pPr>
              <a:buFontTx/>
              <a:buChar char="-"/>
            </a:pPr>
            <a:endParaRPr lang="pl-PL" sz="2200" dirty="0"/>
          </a:p>
          <a:p>
            <a:pPr>
              <a:buFontTx/>
              <a:buChar char="-"/>
            </a:pPr>
            <a:endParaRPr lang="pl-PL" sz="2200" dirty="0"/>
          </a:p>
          <a:p>
            <a:pPr>
              <a:buFontTx/>
              <a:buChar char="-"/>
            </a:pPr>
            <a:endParaRPr lang="pl-PL" sz="2200" dirty="0"/>
          </a:p>
          <a:p>
            <a:pPr>
              <a:buFontTx/>
              <a:buChar char="-"/>
            </a:pPr>
            <a:endParaRPr lang="pl-PL" sz="2200" dirty="0"/>
          </a:p>
          <a:p>
            <a:pPr>
              <a:buFontTx/>
              <a:buChar char="-"/>
            </a:pPr>
            <a:endParaRPr lang="pl-PL" sz="2200" dirty="0"/>
          </a:p>
          <a:p>
            <a:pPr>
              <a:buFontTx/>
              <a:buChar char="-"/>
            </a:pPr>
            <a:endParaRPr lang="pl-PL" sz="2200" dirty="0"/>
          </a:p>
        </p:txBody>
      </p:sp>
    </p:spTree>
    <p:extLst>
      <p:ext uri="{BB962C8B-B14F-4D97-AF65-F5344CB8AC3E}">
        <p14:creationId xmlns:p14="http://schemas.microsoft.com/office/powerpoint/2010/main" val="148606267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8FC9BE17-9A7B-462D-AE50-3D87773873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a:extLst>
              <a:ext uri="{FF2B5EF4-FFF2-40B4-BE49-F238E27FC236}">
                <a16:creationId xmlns:a16="http://schemas.microsoft.com/office/drawing/2014/main" xmlns="" id="{E6B35C1E-3142-48BC-B0B0-E3D6077282D4}"/>
              </a:ext>
            </a:extLst>
          </p:cNvPr>
          <p:cNvPicPr>
            <a:picLocks noChangeAspect="1"/>
          </p:cNvPicPr>
          <p:nvPr/>
        </p:nvPicPr>
        <p:blipFill rotWithShape="1">
          <a:blip r:embed="rId2"/>
          <a:srcRect l="11871" t="9091" r="23492"/>
          <a:stretch/>
        </p:blipFill>
        <p:spPr>
          <a:xfrm>
            <a:off x="3580806" y="10"/>
            <a:ext cx="8668512" cy="6857990"/>
          </a:xfrm>
          <a:prstGeom prst="rect">
            <a:avLst/>
          </a:prstGeom>
        </p:spPr>
      </p:pic>
      <p:sp>
        <p:nvSpPr>
          <p:cNvPr id="11" name="Rectangle 10">
            <a:extLst>
              <a:ext uri="{FF2B5EF4-FFF2-40B4-BE49-F238E27FC236}">
                <a16:creationId xmlns:a16="http://schemas.microsoft.com/office/drawing/2014/main" xmlns="" id="{3EBE8569-6AEC-4B8C-8D53-2DE337CDBA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xmlns="" id="{A0A30840-5181-42A0-9845-C3D7154C789F}"/>
              </a:ext>
            </a:extLst>
          </p:cNvPr>
          <p:cNvSpPr>
            <a:spLocks noGrp="1"/>
          </p:cNvSpPr>
          <p:nvPr>
            <p:ph type="title"/>
          </p:nvPr>
        </p:nvSpPr>
        <p:spPr>
          <a:xfrm>
            <a:off x="371094" y="1161288"/>
            <a:ext cx="3438144" cy="1124712"/>
          </a:xfrm>
        </p:spPr>
        <p:txBody>
          <a:bodyPr anchor="b">
            <a:normAutofit/>
          </a:bodyPr>
          <a:lstStyle/>
          <a:p>
            <a:pPr algn="ctr"/>
            <a:r>
              <a:rPr lang="pl-PL" sz="2800" dirty="0"/>
              <a:t>PROFILAKTYKA DEPRESJI</a:t>
            </a:r>
          </a:p>
        </p:txBody>
      </p:sp>
      <p:sp>
        <p:nvSpPr>
          <p:cNvPr id="13" name="Rectangle 12">
            <a:extLst>
              <a:ext uri="{FF2B5EF4-FFF2-40B4-BE49-F238E27FC236}">
                <a16:creationId xmlns:a16="http://schemas.microsoft.com/office/drawing/2014/main" xmlns="" id="{55D4142C-5077-457F-A6AD-3FECFDB396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4">
            <a:extLst>
              <a:ext uri="{FF2B5EF4-FFF2-40B4-BE49-F238E27FC236}">
                <a16:creationId xmlns:a16="http://schemas.microsoft.com/office/drawing/2014/main" xmlns="" id="{7A5F0580-5EE9-419F-96EE-B6529EF6E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ymbol zastępczy zawartości 2">
            <a:extLst>
              <a:ext uri="{FF2B5EF4-FFF2-40B4-BE49-F238E27FC236}">
                <a16:creationId xmlns:a16="http://schemas.microsoft.com/office/drawing/2014/main" xmlns="" id="{68F86071-5AA1-48DD-B5C1-9D6F19623509}"/>
              </a:ext>
            </a:extLst>
          </p:cNvPr>
          <p:cNvSpPr>
            <a:spLocks noGrp="1"/>
          </p:cNvSpPr>
          <p:nvPr>
            <p:ph idx="1"/>
          </p:nvPr>
        </p:nvSpPr>
        <p:spPr>
          <a:xfrm>
            <a:off x="248392" y="2554466"/>
            <a:ext cx="3683548" cy="3897360"/>
          </a:xfrm>
        </p:spPr>
        <p:txBody>
          <a:bodyPr anchor="t">
            <a:noAutofit/>
          </a:bodyPr>
          <a:lstStyle/>
          <a:p>
            <a:pPr marL="0" indent="0" algn="ctr">
              <a:buNone/>
            </a:pPr>
            <a:r>
              <a:rPr lang="pl-PL" sz="1800" dirty="0"/>
              <a:t>Aby przeciwdziałać depresji wśród młodych ludzi, warto wzmacniać i wspierać ich sprawczość i samodzielność, pomagać im budować stabilną samoocenę i realną ocenę ich możliwości i oczekiwań. To zwiększy w nich odporność na ewentualne zagrożenia, należy uwrażliwiać młodych ludzi na czynniki ryzyka (stres, trudne doświadczenia życiowe, konflikty rodzinne, predyspozycje osobowościowe), przekazywać im wiedzę na temat choroby i korzyści, jakie mogą odnieść z prowadzenia zdrowego trybu życia.</a:t>
            </a:r>
          </a:p>
        </p:txBody>
      </p:sp>
    </p:spTree>
    <p:extLst>
      <p:ext uri="{BB962C8B-B14F-4D97-AF65-F5344CB8AC3E}">
        <p14:creationId xmlns:p14="http://schemas.microsoft.com/office/powerpoint/2010/main" val="129022309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xmlns="" id="{AD78152B-2228-4768-8364-20D7E3C2D578}"/>
              </a:ext>
            </a:extLst>
          </p:cNvPr>
          <p:cNvPicPr>
            <a:picLocks noChangeAspect="1"/>
          </p:cNvPicPr>
          <p:nvPr/>
        </p:nvPicPr>
        <p:blipFill rotWithShape="1">
          <a:blip r:embed="rId2">
            <a:alphaModFix/>
          </a:blip>
          <a:srcRect r="6764"/>
          <a:stretch/>
        </p:blipFill>
        <p:spPr>
          <a:xfrm>
            <a:off x="5797543" y="10"/>
            <a:ext cx="6394152" cy="6857990"/>
          </a:xfrm>
          <a:prstGeom prst="rect">
            <a:avLst/>
          </a:prstGeom>
        </p:spPr>
      </p:pic>
      <p:pic>
        <p:nvPicPr>
          <p:cNvPr id="9" name="Picture 8">
            <a:extLst>
              <a:ext uri="{FF2B5EF4-FFF2-40B4-BE49-F238E27FC236}">
                <a16:creationId xmlns:a16="http://schemas.microsoft.com/office/drawing/2014/main" xmlns=""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ytuł 1">
            <a:extLst>
              <a:ext uri="{FF2B5EF4-FFF2-40B4-BE49-F238E27FC236}">
                <a16:creationId xmlns:a16="http://schemas.microsoft.com/office/drawing/2014/main" xmlns="" id="{EE8AA685-CD41-4393-9324-E20C7EB44E05}"/>
              </a:ext>
            </a:extLst>
          </p:cNvPr>
          <p:cNvSpPr>
            <a:spLocks noGrp="1"/>
          </p:cNvSpPr>
          <p:nvPr>
            <p:ph type="title"/>
          </p:nvPr>
        </p:nvSpPr>
        <p:spPr>
          <a:xfrm>
            <a:off x="1292364" y="348805"/>
            <a:ext cx="4803636" cy="1311664"/>
          </a:xfrm>
        </p:spPr>
        <p:txBody>
          <a:bodyPr>
            <a:normAutofit/>
          </a:bodyPr>
          <a:lstStyle/>
          <a:p>
            <a:r>
              <a:rPr lang="pl-PL" dirty="0">
                <a:solidFill>
                  <a:srgbClr val="000000"/>
                </a:solidFill>
              </a:rPr>
              <a:t>Spis treści: </a:t>
            </a:r>
          </a:p>
        </p:txBody>
      </p:sp>
      <p:sp>
        <p:nvSpPr>
          <p:cNvPr id="3" name="Symbol zastępczy zawartości 2">
            <a:extLst>
              <a:ext uri="{FF2B5EF4-FFF2-40B4-BE49-F238E27FC236}">
                <a16:creationId xmlns:a16="http://schemas.microsoft.com/office/drawing/2014/main" xmlns="" id="{168A456E-9EF3-4936-9010-C9E5FDA18647}"/>
              </a:ext>
            </a:extLst>
          </p:cNvPr>
          <p:cNvSpPr>
            <a:spLocks noGrp="1"/>
          </p:cNvSpPr>
          <p:nvPr>
            <p:ph idx="1"/>
          </p:nvPr>
        </p:nvSpPr>
        <p:spPr>
          <a:xfrm>
            <a:off x="168842" y="2009274"/>
            <a:ext cx="6075948" cy="4848726"/>
          </a:xfrm>
        </p:spPr>
        <p:txBody>
          <a:bodyPr anchor="ctr">
            <a:normAutofit fontScale="40000" lnSpcReduction="20000"/>
          </a:bodyPr>
          <a:lstStyle/>
          <a:p>
            <a:pPr marL="457200" indent="-457200">
              <a:buFont typeface="+mj-lt"/>
              <a:buAutoNum type="arabicPeriod"/>
            </a:pPr>
            <a:r>
              <a:rPr lang="pl-PL" sz="4200" dirty="0">
                <a:solidFill>
                  <a:srgbClr val="000000"/>
                </a:solidFill>
              </a:rPr>
              <a:t>Depresja to nie chwilowy smutek!</a:t>
            </a:r>
          </a:p>
          <a:p>
            <a:pPr marL="457200" indent="-457200">
              <a:buFont typeface="+mj-lt"/>
              <a:buAutoNum type="arabicPeriod"/>
            </a:pPr>
            <a:r>
              <a:rPr lang="pl-PL" sz="4200" dirty="0">
                <a:solidFill>
                  <a:srgbClr val="000000"/>
                </a:solidFill>
              </a:rPr>
              <a:t>Leczenie depresji</a:t>
            </a:r>
          </a:p>
          <a:p>
            <a:pPr marL="457200" indent="-457200">
              <a:buFont typeface="+mj-lt"/>
              <a:buAutoNum type="arabicPeriod"/>
            </a:pPr>
            <a:r>
              <a:rPr lang="pl-PL" sz="4200" dirty="0">
                <a:solidFill>
                  <a:srgbClr val="000000"/>
                </a:solidFill>
              </a:rPr>
              <a:t>Depresja, a pomoc rodziny</a:t>
            </a:r>
          </a:p>
          <a:p>
            <a:pPr marL="457200" indent="-457200">
              <a:buFont typeface="+mj-lt"/>
              <a:buAutoNum type="arabicPeriod"/>
            </a:pPr>
            <a:r>
              <a:rPr lang="pl-PL" sz="4200" dirty="0">
                <a:solidFill>
                  <a:srgbClr val="000000"/>
                </a:solidFill>
              </a:rPr>
              <a:t>Współpraca między różnymi specjalistami</a:t>
            </a:r>
          </a:p>
          <a:p>
            <a:pPr marL="457200" indent="-457200">
              <a:buFont typeface="+mj-lt"/>
              <a:buAutoNum type="arabicPeriod"/>
            </a:pPr>
            <a:r>
              <a:rPr lang="pl-PL" sz="4200" dirty="0">
                <a:solidFill>
                  <a:srgbClr val="000000"/>
                </a:solidFill>
              </a:rPr>
              <a:t>Farmakoterapia</a:t>
            </a:r>
          </a:p>
          <a:p>
            <a:pPr marL="457200" indent="-457200">
              <a:buFont typeface="+mj-lt"/>
              <a:buAutoNum type="arabicPeriod"/>
            </a:pPr>
            <a:r>
              <a:rPr lang="pl-PL" sz="4200" dirty="0">
                <a:solidFill>
                  <a:srgbClr val="000000"/>
                </a:solidFill>
              </a:rPr>
              <a:t>Psychoterapia</a:t>
            </a:r>
          </a:p>
          <a:p>
            <a:pPr marL="457200" indent="-457200">
              <a:buFont typeface="+mj-lt"/>
              <a:buAutoNum type="arabicPeriod"/>
            </a:pPr>
            <a:r>
              <a:rPr lang="pl-PL" sz="4200" dirty="0">
                <a:solidFill>
                  <a:srgbClr val="000000"/>
                </a:solidFill>
              </a:rPr>
              <a:t>Terapia poznawczo-behawioralna</a:t>
            </a:r>
          </a:p>
          <a:p>
            <a:pPr marL="457200" indent="-457200">
              <a:buFont typeface="+mj-lt"/>
              <a:buAutoNum type="arabicPeriod"/>
            </a:pPr>
            <a:r>
              <a:rPr lang="pl-PL" sz="4200" dirty="0">
                <a:solidFill>
                  <a:srgbClr val="000000"/>
                </a:solidFill>
              </a:rPr>
              <a:t>Elektrowstrząsy</a:t>
            </a:r>
          </a:p>
          <a:p>
            <a:pPr marL="457200" indent="-457200">
              <a:buFont typeface="+mj-lt"/>
              <a:buAutoNum type="arabicPeriod"/>
            </a:pPr>
            <a:r>
              <a:rPr lang="pl-PL" sz="4200" dirty="0">
                <a:solidFill>
                  <a:srgbClr val="000000"/>
                </a:solidFill>
              </a:rPr>
              <a:t>Fragment rozmowy z lekarzem </a:t>
            </a:r>
          </a:p>
          <a:p>
            <a:pPr marL="457200" indent="-457200">
              <a:buFont typeface="+mj-lt"/>
              <a:buAutoNum type="arabicPeriod"/>
            </a:pPr>
            <a:r>
              <a:rPr lang="pl-PL" sz="4200" dirty="0">
                <a:solidFill>
                  <a:srgbClr val="000000"/>
                </a:solidFill>
              </a:rPr>
              <a:t>Rokowania</a:t>
            </a:r>
          </a:p>
          <a:p>
            <a:pPr marL="457200" indent="-457200">
              <a:buFont typeface="+mj-lt"/>
              <a:buAutoNum type="arabicPeriod"/>
            </a:pPr>
            <a:r>
              <a:rPr lang="pl-PL" sz="4200" dirty="0">
                <a:solidFill>
                  <a:srgbClr val="000000"/>
                </a:solidFill>
              </a:rPr>
              <a:t>Pomoc</a:t>
            </a:r>
          </a:p>
          <a:p>
            <a:pPr marL="457200" indent="-457200">
              <a:buFont typeface="+mj-lt"/>
              <a:buAutoNum type="arabicPeriod"/>
            </a:pPr>
            <a:r>
              <a:rPr lang="pl-PL" sz="4200" dirty="0">
                <a:solidFill>
                  <a:srgbClr val="000000"/>
                </a:solidFill>
              </a:rPr>
              <a:t>W przypadku depresji należy szukać pomocy w placówkach..</a:t>
            </a:r>
          </a:p>
          <a:p>
            <a:pPr marL="457200" indent="-457200">
              <a:buFont typeface="+mj-lt"/>
              <a:buAutoNum type="arabicPeriod"/>
            </a:pPr>
            <a:r>
              <a:rPr lang="pl-PL" sz="4200" dirty="0">
                <a:solidFill>
                  <a:srgbClr val="000000"/>
                </a:solidFill>
              </a:rPr>
              <a:t>Pomoc telefoniczna</a:t>
            </a:r>
          </a:p>
          <a:p>
            <a:pPr marL="457200" indent="-457200">
              <a:buFont typeface="+mj-lt"/>
              <a:buAutoNum type="arabicPeriod"/>
            </a:pPr>
            <a:r>
              <a:rPr lang="pl-PL" sz="4200" dirty="0">
                <a:solidFill>
                  <a:srgbClr val="000000"/>
                </a:solidFill>
              </a:rPr>
              <a:t>PROFILAKTYKA DEPRESJI</a:t>
            </a:r>
            <a:endParaRPr lang="pl-PL" sz="4500" dirty="0">
              <a:solidFill>
                <a:srgbClr val="000000"/>
              </a:solidFill>
            </a:endParaRPr>
          </a:p>
          <a:p>
            <a:pPr marL="457200" indent="-457200">
              <a:buFont typeface="+mj-lt"/>
              <a:buAutoNum type="arabicPeriod"/>
            </a:pPr>
            <a:r>
              <a:rPr lang="pl-PL" sz="4500" dirty="0">
                <a:solidFill>
                  <a:srgbClr val="000000"/>
                </a:solidFill>
              </a:rPr>
              <a:t>Depresja, a dieta</a:t>
            </a:r>
          </a:p>
          <a:p>
            <a:pPr marL="457200" indent="-457200">
              <a:buFont typeface="+mj-lt"/>
              <a:buAutoNum type="arabicPeriod"/>
            </a:pPr>
            <a:endParaRPr lang="pl-PL" sz="2000" dirty="0">
              <a:solidFill>
                <a:srgbClr val="000000"/>
              </a:solidFill>
            </a:endParaRPr>
          </a:p>
          <a:p>
            <a:pPr marL="457200" indent="-457200">
              <a:buFont typeface="+mj-lt"/>
              <a:buAutoNum type="arabicPeriod"/>
            </a:pPr>
            <a:endParaRPr lang="pl-PL" sz="2000" dirty="0">
              <a:solidFill>
                <a:srgbClr val="000000"/>
              </a:solidFill>
            </a:endParaRPr>
          </a:p>
        </p:txBody>
      </p:sp>
    </p:spTree>
    <p:extLst>
      <p:ext uri="{BB962C8B-B14F-4D97-AF65-F5344CB8AC3E}">
        <p14:creationId xmlns:p14="http://schemas.microsoft.com/office/powerpoint/2010/main" val="146146457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3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a:extLst>
              <a:ext uri="{FF2B5EF4-FFF2-40B4-BE49-F238E27FC236}">
                <a16:creationId xmlns:a16="http://schemas.microsoft.com/office/drawing/2014/main" xmlns="" id="{60BAB58C-E2BE-4A3B-990F-7FAAB6B8A409}"/>
              </a:ext>
            </a:extLst>
          </p:cNvPr>
          <p:cNvPicPr>
            <a:picLocks noChangeAspect="1"/>
          </p:cNvPicPr>
          <p:nvPr/>
        </p:nvPicPr>
        <p:blipFill rotWithShape="1">
          <a:blip r:embed="rId2">
            <a:alphaModFix amt="35000"/>
          </a:blip>
          <a:srcRect r="1779" b="1"/>
          <a:stretch/>
        </p:blipFill>
        <p:spPr>
          <a:xfrm>
            <a:off x="0" y="10"/>
            <a:ext cx="12191980" cy="6857990"/>
          </a:xfrm>
          <a:prstGeom prst="rect">
            <a:avLst/>
          </a:prstGeom>
        </p:spPr>
      </p:pic>
      <p:sp>
        <p:nvSpPr>
          <p:cNvPr id="2" name="Tytuł 1">
            <a:extLst>
              <a:ext uri="{FF2B5EF4-FFF2-40B4-BE49-F238E27FC236}">
                <a16:creationId xmlns:a16="http://schemas.microsoft.com/office/drawing/2014/main" xmlns="" id="{76A093FD-EF2D-48BD-8F25-B3845AD0850C}"/>
              </a:ext>
            </a:extLst>
          </p:cNvPr>
          <p:cNvSpPr>
            <a:spLocks noGrp="1"/>
          </p:cNvSpPr>
          <p:nvPr>
            <p:ph type="title"/>
          </p:nvPr>
        </p:nvSpPr>
        <p:spPr>
          <a:xfrm>
            <a:off x="838200" y="862667"/>
            <a:ext cx="10515600" cy="1325563"/>
          </a:xfrm>
        </p:spPr>
        <p:txBody>
          <a:bodyPr>
            <a:normAutofit/>
          </a:bodyPr>
          <a:lstStyle/>
          <a:p>
            <a:r>
              <a:rPr lang="pl-PL" b="1" dirty="0">
                <a:solidFill>
                  <a:srgbClr val="FFFFFF"/>
                </a:solidFill>
              </a:rPr>
              <a:t>Depresja, a dieta</a:t>
            </a:r>
          </a:p>
        </p:txBody>
      </p:sp>
      <p:sp>
        <p:nvSpPr>
          <p:cNvPr id="3" name="Symbol zastępczy zawartości 2">
            <a:extLst>
              <a:ext uri="{FF2B5EF4-FFF2-40B4-BE49-F238E27FC236}">
                <a16:creationId xmlns:a16="http://schemas.microsoft.com/office/drawing/2014/main" xmlns="" id="{421D7ED2-3515-4807-B2CE-9B0DFB4F56D9}"/>
              </a:ext>
            </a:extLst>
          </p:cNvPr>
          <p:cNvSpPr>
            <a:spLocks noGrp="1"/>
          </p:cNvSpPr>
          <p:nvPr>
            <p:ph idx="1"/>
          </p:nvPr>
        </p:nvSpPr>
        <p:spPr>
          <a:xfrm>
            <a:off x="838200" y="1825625"/>
            <a:ext cx="10515600" cy="4351338"/>
          </a:xfrm>
        </p:spPr>
        <p:txBody>
          <a:bodyPr>
            <a:normAutofit/>
          </a:bodyPr>
          <a:lstStyle/>
          <a:p>
            <a:endParaRPr lang="pl-PL" sz="1500" dirty="0">
              <a:solidFill>
                <a:srgbClr val="FFFFFF"/>
              </a:solidFill>
            </a:endParaRPr>
          </a:p>
          <a:p>
            <a:pPr marL="0" indent="0">
              <a:buNone/>
            </a:pPr>
            <a:r>
              <a:rPr lang="pl-PL" sz="1500" b="1" dirty="0">
                <a:solidFill>
                  <a:srgbClr val="FFFFFF"/>
                </a:solidFill>
              </a:rPr>
              <a:t>W zaburzeniach nastroju pomocna może być również odpowiednia dieta, która wpływa na poziom serotoniny w organizmie. Zbilansowana dieta zapewnia mózgowi odpowiednią ilość glukozy i zapobiega wahaniom cukru we krwi, które wpływają na nastrój.</a:t>
            </a:r>
          </a:p>
          <a:p>
            <a:endParaRPr lang="pl-PL" sz="1500" b="1" dirty="0">
              <a:solidFill>
                <a:srgbClr val="FFFFFF"/>
              </a:solidFill>
            </a:endParaRPr>
          </a:p>
          <a:p>
            <a:pPr marL="0" indent="0">
              <a:buNone/>
            </a:pPr>
            <a:r>
              <a:rPr lang="pl-PL" sz="1500" b="1" dirty="0">
                <a:solidFill>
                  <a:srgbClr val="FFFFFF"/>
                </a:solidFill>
              </a:rPr>
              <a:t>Co zatem należy jeść? Węglowodany złożone, które powoli wchłaniają się z przewodu pokarmowego, a więc wolno i stabilnie dostarczają glukozę. To np. pełnoziarniste pieczywo czy makarony, brązowy ryż, kasza. Warto unikać cukrów prostych. Na śniadanie lepiej zjeść kanapkę z ciemnego pieczywa z białym serem i warzywami bądź płatki owsiane niż miód czy dżem.</a:t>
            </a:r>
          </a:p>
          <a:p>
            <a:endParaRPr lang="pl-PL" sz="1500" b="1" dirty="0">
              <a:solidFill>
                <a:srgbClr val="FFFFFF"/>
              </a:solidFill>
            </a:endParaRPr>
          </a:p>
          <a:p>
            <a:pPr marL="0" indent="0">
              <a:buNone/>
            </a:pPr>
            <a:r>
              <a:rPr lang="pl-PL" sz="1500" b="1" dirty="0">
                <a:solidFill>
                  <a:srgbClr val="FFFFFF"/>
                </a:solidFill>
              </a:rPr>
              <a:t>Podniesienie poziomu hormonu szczęścia zapewnią też ryby, nasiona dyni, jajka, awokado i banany.</a:t>
            </a:r>
          </a:p>
          <a:p>
            <a:endParaRPr lang="pl-PL" sz="1500" b="1" dirty="0">
              <a:solidFill>
                <a:srgbClr val="FFFFFF"/>
              </a:solidFill>
            </a:endParaRPr>
          </a:p>
          <a:p>
            <a:pPr marL="0" indent="0">
              <a:buNone/>
            </a:pPr>
            <a:r>
              <a:rPr lang="pl-PL" sz="1500" b="1" dirty="0">
                <a:solidFill>
                  <a:srgbClr val="FFFFFF"/>
                </a:solidFill>
              </a:rPr>
              <a:t>Chorzy na depresję powinni natomiast unikać serów żółtych, topionych. Należy powstrzymać się od spożywania alkoholu.</a:t>
            </a:r>
          </a:p>
          <a:p>
            <a:endParaRPr lang="pl-PL" sz="1500" b="1" dirty="0">
              <a:solidFill>
                <a:srgbClr val="FFFFFF"/>
              </a:solidFill>
            </a:endParaRPr>
          </a:p>
          <a:p>
            <a:pPr marL="0" indent="0">
              <a:buNone/>
            </a:pPr>
            <a:r>
              <a:rPr lang="pl-PL" sz="1500" b="1" dirty="0">
                <a:solidFill>
                  <a:srgbClr val="FFFFFF"/>
                </a:solidFill>
              </a:rPr>
              <a:t>Ryzyko depresji zwiększają tłuszcze nasycone i trans, natomiast oliwa z oliwek i orzechy działają ochronnie.</a:t>
            </a:r>
          </a:p>
        </p:txBody>
      </p:sp>
    </p:spTree>
    <p:extLst>
      <p:ext uri="{BB962C8B-B14F-4D97-AF65-F5344CB8AC3E}">
        <p14:creationId xmlns:p14="http://schemas.microsoft.com/office/powerpoint/2010/main" val="117698469"/>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C3A1349D-CCFE-447C-B511-34BE0F4D3247}"/>
              </a:ext>
            </a:extLst>
          </p:cNvPr>
          <p:cNvSpPr>
            <a:spLocks noGrp="1"/>
          </p:cNvSpPr>
          <p:nvPr>
            <p:ph type="title"/>
          </p:nvPr>
        </p:nvSpPr>
        <p:spPr/>
        <p:txBody>
          <a:bodyPr/>
          <a:lstStyle/>
          <a:p>
            <a:r>
              <a:rPr lang="pl-PL" dirty="0"/>
              <a:t>Źródła </a:t>
            </a:r>
          </a:p>
        </p:txBody>
      </p:sp>
      <p:sp>
        <p:nvSpPr>
          <p:cNvPr id="3" name="Symbol zastępczy zawartości 2">
            <a:extLst>
              <a:ext uri="{FF2B5EF4-FFF2-40B4-BE49-F238E27FC236}">
                <a16:creationId xmlns:a16="http://schemas.microsoft.com/office/drawing/2014/main" xmlns="" id="{674903A0-34EB-4663-8A40-4BC11C46CBA4}"/>
              </a:ext>
            </a:extLst>
          </p:cNvPr>
          <p:cNvSpPr>
            <a:spLocks noGrp="1"/>
          </p:cNvSpPr>
          <p:nvPr>
            <p:ph idx="1"/>
          </p:nvPr>
        </p:nvSpPr>
        <p:spPr/>
        <p:txBody>
          <a:bodyPr/>
          <a:lstStyle/>
          <a:p>
            <a:r>
              <a:rPr lang="pl-PL" dirty="0">
                <a:hlinkClick r:id="rId2"/>
              </a:rPr>
              <a:t>https://www.medonet.pl/psyche/choroby-psychiczne,depresja---objawy-i-leczenie,artykul,1677658.html</a:t>
            </a:r>
            <a:endParaRPr lang="pl-PL" dirty="0"/>
          </a:p>
          <a:p>
            <a:r>
              <a:rPr lang="pl-PL" dirty="0">
                <a:hlinkClick r:id="rId3"/>
              </a:rPr>
              <a:t>https://pulsmedycyny.pl/depresja-w-rodzinie-jak-pomoc-bliskim-886244</a:t>
            </a:r>
            <a:endParaRPr lang="pl-PL" dirty="0"/>
          </a:p>
          <a:p>
            <a:r>
              <a:rPr lang="pl-PL" dirty="0">
                <a:hlinkClick r:id="rId4"/>
              </a:rPr>
              <a:t>https://wyborcza.pl/TylkoZdrowie/1,137474,17426593,Rodzina_chora_na_depresje.html</a:t>
            </a:r>
            <a:endParaRPr lang="pl-PL" dirty="0"/>
          </a:p>
          <a:p>
            <a:r>
              <a:rPr lang="pl-PL" dirty="0">
                <a:hlinkClick r:id="rId5"/>
              </a:rPr>
              <a:t>https://www.medicover.pl/o-zdrowiu/jak-postepowac-z-chorym-na-depresje,3840,n,2672</a:t>
            </a:r>
            <a:endParaRPr lang="pl-PL" dirty="0"/>
          </a:p>
          <a:p>
            <a:endParaRPr lang="pl-PL" dirty="0"/>
          </a:p>
          <a:p>
            <a:endParaRPr lang="pl-PL" dirty="0"/>
          </a:p>
        </p:txBody>
      </p:sp>
    </p:spTree>
    <p:extLst>
      <p:ext uri="{BB962C8B-B14F-4D97-AF65-F5344CB8AC3E}">
        <p14:creationId xmlns:p14="http://schemas.microsoft.com/office/powerpoint/2010/main" val="3164509232"/>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0AB225BA-7412-4605-8E8D-5AED2BF56A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zach-mat w grze w szachy">
            <a:extLst>
              <a:ext uri="{FF2B5EF4-FFF2-40B4-BE49-F238E27FC236}">
                <a16:creationId xmlns:a16="http://schemas.microsoft.com/office/drawing/2014/main" xmlns="" id="{C55BE0E3-5DBE-4E92-B6E8-0A25F5BBC598}"/>
              </a:ext>
            </a:extLst>
          </p:cNvPr>
          <p:cNvPicPr>
            <a:picLocks noChangeAspect="1"/>
          </p:cNvPicPr>
          <p:nvPr/>
        </p:nvPicPr>
        <p:blipFill rotWithShape="1">
          <a:blip r:embed="rId2"/>
          <a:srcRect t="25743"/>
          <a:stretch/>
        </p:blipFill>
        <p:spPr>
          <a:xfrm>
            <a:off x="20" y="10"/>
            <a:ext cx="12191980" cy="6857989"/>
          </a:xfrm>
          <a:prstGeom prst="rect">
            <a:avLst/>
          </a:prstGeom>
        </p:spPr>
      </p:pic>
      <p:sp>
        <p:nvSpPr>
          <p:cNvPr id="18" name="Rectangle 17">
            <a:extLst>
              <a:ext uri="{FF2B5EF4-FFF2-40B4-BE49-F238E27FC236}">
                <a16:creationId xmlns:a16="http://schemas.microsoft.com/office/drawing/2014/main" xmlns="" id="{604BB9CD-970D-4FE5-B4E3-D651735BF4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blipFill dpi="0" rotWithShape="1">
            <a:blip r:embed="rId3">
              <a:alphaModFix amt="27000"/>
              <a:duotone>
                <a:schemeClr val="accent1">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tile tx="0" ty="-254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F2F3D864-0C5F-49F9-BDEA-2C9B5E55E8AA}"/>
              </a:ext>
            </a:extLst>
          </p:cNvPr>
          <p:cNvSpPr>
            <a:spLocks noGrp="1"/>
          </p:cNvSpPr>
          <p:nvPr>
            <p:ph type="title"/>
          </p:nvPr>
        </p:nvSpPr>
        <p:spPr>
          <a:xfrm>
            <a:off x="1112520" y="2152955"/>
            <a:ext cx="9966960" cy="2552091"/>
          </a:xfrm>
        </p:spPr>
        <p:txBody>
          <a:bodyPr vert="horz" lIns="91440" tIns="45720" rIns="91440" bIns="45720" rtlCol="0" anchor="ctr">
            <a:normAutofit/>
          </a:bodyPr>
          <a:lstStyle/>
          <a:p>
            <a:pPr algn="ctr"/>
            <a:r>
              <a:rPr lang="en-US" sz="8000">
                <a:solidFill>
                  <a:srgbClr val="FFFFFF"/>
                </a:solidFill>
              </a:rPr>
              <a:t>Koniec </a:t>
            </a:r>
          </a:p>
        </p:txBody>
      </p:sp>
      <p:sp>
        <p:nvSpPr>
          <p:cNvPr id="20" name="Rectangle 19">
            <a:extLst>
              <a:ext uri="{FF2B5EF4-FFF2-40B4-BE49-F238E27FC236}">
                <a16:creationId xmlns:a16="http://schemas.microsoft.com/office/drawing/2014/main" xmlns="" id="{5E0D6276-8D53-4DDA-A15A-90E0831F6D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84504" y="1955749"/>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00C150C7-96FB-4EB9-BDF9-212535A608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84504" y="4808342"/>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3473199"/>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C4E74B6-6CC4-48F9-9790-1E9E8EE535E0}"/>
              </a:ext>
            </a:extLst>
          </p:cNvPr>
          <p:cNvSpPr>
            <a:spLocks noGrp="1"/>
          </p:cNvSpPr>
          <p:nvPr>
            <p:ph type="title"/>
          </p:nvPr>
        </p:nvSpPr>
        <p:spPr>
          <a:xfrm>
            <a:off x="4965430" y="629268"/>
            <a:ext cx="6586491" cy="1286160"/>
          </a:xfrm>
        </p:spPr>
        <p:txBody>
          <a:bodyPr anchor="b">
            <a:normAutofit/>
          </a:bodyPr>
          <a:lstStyle/>
          <a:p>
            <a:pPr algn="ctr"/>
            <a:r>
              <a:rPr lang="pl-PL" sz="4100" dirty="0"/>
              <a:t>Depresja to nie chwilowy smutek!</a:t>
            </a:r>
          </a:p>
        </p:txBody>
      </p:sp>
      <p:sp>
        <p:nvSpPr>
          <p:cNvPr id="3" name="Symbol zastępczy zawartości 2">
            <a:extLst>
              <a:ext uri="{FF2B5EF4-FFF2-40B4-BE49-F238E27FC236}">
                <a16:creationId xmlns:a16="http://schemas.microsoft.com/office/drawing/2014/main" xmlns="" id="{0C5FE375-8E34-4142-ADDC-15783F38DDE3}"/>
              </a:ext>
            </a:extLst>
          </p:cNvPr>
          <p:cNvSpPr>
            <a:spLocks noGrp="1"/>
          </p:cNvSpPr>
          <p:nvPr>
            <p:ph idx="1"/>
          </p:nvPr>
        </p:nvSpPr>
        <p:spPr>
          <a:xfrm>
            <a:off x="5116532" y="2314807"/>
            <a:ext cx="6586489" cy="3785419"/>
          </a:xfrm>
        </p:spPr>
        <p:txBody>
          <a:bodyPr>
            <a:normAutofit/>
          </a:bodyPr>
          <a:lstStyle/>
          <a:p>
            <a:pPr marL="0" indent="0" algn="ctr">
              <a:buNone/>
            </a:pPr>
            <a:r>
              <a:rPr lang="pl-PL" sz="1900" dirty="0"/>
              <a:t>Chwilowy smutek związany z zawodem miłosnym lub utratą pracy nie jest depresją. Jeśli jednak stan przygnębienia lub wręcz rozpaczy trwa dłużej niż dwa tygodnie, warto udać się do lekarza, bo być może to już jest depresja. Nieleczona może doprowadzić do tak zwanego stuporu, czyli stanu paraliżu, kiedy chory nie jest w stanie ruszyć ani ręką, ani nogą. Niebezpieczne mogą okazać się również myśli samobójcze, które towarzyszą osobom cierpiącym na depresję. W tym sensie depresja jest chorobą śmiertelną. </a:t>
            </a:r>
          </a:p>
          <a:p>
            <a:pPr marL="0" indent="0" algn="ctr">
              <a:buNone/>
            </a:pPr>
            <a:endParaRPr lang="pl-PL" sz="1900" dirty="0"/>
          </a:p>
          <a:p>
            <a:pPr marL="0" indent="0" algn="ctr">
              <a:buNone/>
            </a:pPr>
            <a:r>
              <a:rPr lang="pl-PL" sz="1900" dirty="0"/>
              <a:t>Każdego dnia średnio szesnaścioro Polaków odbiera sobie życie, ponieważ nie może znieść cierpienia. Szacuje się, że w Polsce na depresję chorują prawie dwa miliony ludzi.</a:t>
            </a:r>
          </a:p>
        </p:txBody>
      </p:sp>
      <p:pic>
        <p:nvPicPr>
          <p:cNvPr id="7" name="Obraz 6" descr="Obraz zawierający tekst, graffiti, ciemny, namalowane&#10;&#10;Opis wygenerowany automatycznie">
            <a:extLst>
              <a:ext uri="{FF2B5EF4-FFF2-40B4-BE49-F238E27FC236}">
                <a16:creationId xmlns:a16="http://schemas.microsoft.com/office/drawing/2014/main" xmlns="" id="{16DF717B-E22B-43A5-A2F0-E423711F5092}"/>
              </a:ext>
            </a:extLst>
          </p:cNvPr>
          <p:cNvPicPr>
            <a:picLocks noChangeAspect="1"/>
          </p:cNvPicPr>
          <p:nvPr/>
        </p:nvPicPr>
        <p:blipFill rotWithShape="1">
          <a:blip r:embed="rId2"/>
          <a:srcRect r="9875"/>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618558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C5E6CFF1-2F42-4E10-9A97-F116F46F53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descr="Obraz zawierający osoba&#10;&#10;Opis wygenerowany automatycznie">
            <a:extLst>
              <a:ext uri="{FF2B5EF4-FFF2-40B4-BE49-F238E27FC236}">
                <a16:creationId xmlns:a16="http://schemas.microsoft.com/office/drawing/2014/main" xmlns="" id="{EE84A73E-BA93-4C09-A66E-CFFE96D56F81}"/>
              </a:ext>
            </a:extLst>
          </p:cNvPr>
          <p:cNvPicPr>
            <a:picLocks noChangeAspect="1"/>
          </p:cNvPicPr>
          <p:nvPr/>
        </p:nvPicPr>
        <p:blipFill rotWithShape="1">
          <a:blip r:embed="rId2">
            <a:alphaModFix amt="35000"/>
          </a:blip>
          <a:srcRect t="15413"/>
          <a:stretch/>
        </p:blipFill>
        <p:spPr>
          <a:xfrm>
            <a:off x="20" y="1"/>
            <a:ext cx="12191980" cy="6857999"/>
          </a:xfrm>
          <a:prstGeom prst="rect">
            <a:avLst/>
          </a:prstGeom>
        </p:spPr>
      </p:pic>
      <p:sp>
        <p:nvSpPr>
          <p:cNvPr id="2" name="Tytuł 1">
            <a:extLst>
              <a:ext uri="{FF2B5EF4-FFF2-40B4-BE49-F238E27FC236}">
                <a16:creationId xmlns:a16="http://schemas.microsoft.com/office/drawing/2014/main" xmlns="" id="{DC8BFC8F-FD7F-4638-96F0-6C9CFE458BA7}"/>
              </a:ext>
            </a:extLst>
          </p:cNvPr>
          <p:cNvSpPr>
            <a:spLocks noGrp="1"/>
          </p:cNvSpPr>
          <p:nvPr>
            <p:ph type="title"/>
          </p:nvPr>
        </p:nvSpPr>
        <p:spPr>
          <a:xfrm>
            <a:off x="838201" y="1065862"/>
            <a:ext cx="3313164" cy="4726276"/>
          </a:xfrm>
        </p:spPr>
        <p:txBody>
          <a:bodyPr>
            <a:normAutofit/>
          </a:bodyPr>
          <a:lstStyle/>
          <a:p>
            <a:pPr algn="ctr"/>
            <a:r>
              <a:rPr lang="pl-PL" sz="4000" dirty="0">
                <a:solidFill>
                  <a:srgbClr val="FFFFFF"/>
                </a:solidFill>
              </a:rPr>
              <a:t>Leczenie depresji</a:t>
            </a:r>
          </a:p>
        </p:txBody>
      </p:sp>
      <p:cxnSp>
        <p:nvCxnSpPr>
          <p:cNvPr id="37" name="Straight Connector 10">
            <a:extLst>
              <a:ext uri="{FF2B5EF4-FFF2-40B4-BE49-F238E27FC236}">
                <a16:creationId xmlns:a16="http://schemas.microsoft.com/office/drawing/2014/main" xmlns="" id="{67182200-4859-4C8D-BCBB-55B245C28B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xmlns="" id="{7E7C3DFE-FBC7-45C5-BB19-8C02D13A9276}"/>
              </a:ext>
            </a:extLst>
          </p:cNvPr>
          <p:cNvSpPr>
            <a:spLocks noGrp="1"/>
          </p:cNvSpPr>
          <p:nvPr>
            <p:ph idx="1"/>
          </p:nvPr>
        </p:nvSpPr>
        <p:spPr>
          <a:xfrm>
            <a:off x="5155379" y="1065862"/>
            <a:ext cx="5744685" cy="4726276"/>
          </a:xfrm>
        </p:spPr>
        <p:txBody>
          <a:bodyPr anchor="ctr">
            <a:normAutofit/>
          </a:bodyPr>
          <a:lstStyle/>
          <a:p>
            <a:pPr marL="0" indent="0" algn="ctr">
              <a:buNone/>
            </a:pPr>
            <a:r>
              <a:rPr lang="pl-PL" sz="2000" dirty="0">
                <a:solidFill>
                  <a:srgbClr val="FFFFFF"/>
                </a:solidFill>
              </a:rPr>
              <a:t>Leczenie depresji nie jest proste. Podstawową rolę odgrywają tutaj farmakoterapia oraz psychoterapia, ważna jest jednak także psychoedukacja chorego i jego najbliższego otoczenia. W leczeniu zaburzeń depresyjnych znajdują zastosowanie również i inne metody.</a:t>
            </a:r>
          </a:p>
        </p:txBody>
      </p:sp>
    </p:spTree>
    <p:extLst>
      <p:ext uri="{BB962C8B-B14F-4D97-AF65-F5344CB8AC3E}">
        <p14:creationId xmlns:p14="http://schemas.microsoft.com/office/powerpoint/2010/main" val="2050384772"/>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xmlns="" id="{B3F59054-3394-4D87-8BD0-A28DCD47F1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az 5" descr="Obraz zawierający podłoże&#10;&#10;Opis wygenerowany automatycznie">
            <a:extLst>
              <a:ext uri="{FF2B5EF4-FFF2-40B4-BE49-F238E27FC236}">
                <a16:creationId xmlns:a16="http://schemas.microsoft.com/office/drawing/2014/main" xmlns="" id="{5F5A87BC-11E9-41EC-B557-2DC6C0B244C0}"/>
              </a:ext>
            </a:extLst>
          </p:cNvPr>
          <p:cNvPicPr>
            <a:picLocks noChangeAspect="1"/>
          </p:cNvPicPr>
          <p:nvPr/>
        </p:nvPicPr>
        <p:blipFill rotWithShape="1">
          <a:blip r:embed="rId2"/>
          <a:srcRect l="49239" r="4116"/>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5" name="Obraz 4" descr="Obraz zawierający osoba, ściana, wewnątrz&#10;&#10;Opis wygenerowany automatycznie">
            <a:extLst>
              <a:ext uri="{FF2B5EF4-FFF2-40B4-BE49-F238E27FC236}">
                <a16:creationId xmlns:a16="http://schemas.microsoft.com/office/drawing/2014/main" xmlns="" id="{3AA674B2-7AEC-4DC5-B985-4F032CEBA2C6}"/>
              </a:ext>
            </a:extLst>
          </p:cNvPr>
          <p:cNvPicPr>
            <a:picLocks noChangeAspect="1"/>
          </p:cNvPicPr>
          <p:nvPr/>
        </p:nvPicPr>
        <p:blipFill rotWithShape="1">
          <a:blip r:embed="rId3"/>
          <a:srcRect l="1049" r="1241" b="1"/>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4" name="Obraz 3" descr="Obraz zawierający osoba, wewnątrz, włosy, ciemny&#10;&#10;Opis wygenerowany automatycznie">
            <a:extLst>
              <a:ext uri="{FF2B5EF4-FFF2-40B4-BE49-F238E27FC236}">
                <a16:creationId xmlns:a16="http://schemas.microsoft.com/office/drawing/2014/main" xmlns="" id="{C36B1550-FC02-4409-A8CF-26D126EC052F}"/>
              </a:ext>
            </a:extLst>
          </p:cNvPr>
          <p:cNvPicPr>
            <a:picLocks noChangeAspect="1"/>
          </p:cNvPicPr>
          <p:nvPr/>
        </p:nvPicPr>
        <p:blipFill rotWithShape="1">
          <a:blip r:embed="rId4"/>
          <a:srcRect l="11144" r="4510"/>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3" name="Freeform: Shape 12">
            <a:extLst>
              <a:ext uri="{FF2B5EF4-FFF2-40B4-BE49-F238E27FC236}">
                <a16:creationId xmlns:a16="http://schemas.microsoft.com/office/drawing/2014/main" xmlns="" id="{2FE0ABA9-CAF1-4816-837D-5F28AAA08E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xmlns="" id="{BC8B9C14-70F0-4F42-85FF-0DD3D5A585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xmlns="" id="{F8B74DBC-F389-4AD3-AA0F-CE7778925BF4}"/>
              </a:ext>
            </a:extLst>
          </p:cNvPr>
          <p:cNvSpPr>
            <a:spLocks noGrp="1"/>
          </p:cNvSpPr>
          <p:nvPr>
            <p:ph type="title"/>
          </p:nvPr>
        </p:nvSpPr>
        <p:spPr>
          <a:xfrm>
            <a:off x="448056" y="685800"/>
            <a:ext cx="2807208" cy="1325563"/>
          </a:xfrm>
        </p:spPr>
        <p:txBody>
          <a:bodyPr>
            <a:normAutofit/>
          </a:bodyPr>
          <a:lstStyle/>
          <a:p>
            <a:pPr algn="ctr"/>
            <a:r>
              <a:rPr lang="pl-PL" sz="2800" dirty="0"/>
              <a:t>Depresja, a pomoc rodziny</a:t>
            </a:r>
          </a:p>
        </p:txBody>
      </p:sp>
      <p:sp>
        <p:nvSpPr>
          <p:cNvPr id="17" name="Rectangle 16">
            <a:extLst>
              <a:ext uri="{FF2B5EF4-FFF2-40B4-BE49-F238E27FC236}">
                <a16:creationId xmlns:a16="http://schemas.microsoft.com/office/drawing/2014/main" xmlns="" id="{98DE6C44-43F8-4DE4-AB81-66853FFEA0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xmlns="" id="{2409529B-9B56-4F10-BE4D-F934DB89E5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ymbol zastępczy zawartości 2">
            <a:extLst>
              <a:ext uri="{FF2B5EF4-FFF2-40B4-BE49-F238E27FC236}">
                <a16:creationId xmlns:a16="http://schemas.microsoft.com/office/drawing/2014/main" xmlns="" id="{D870F23A-F8AB-450B-AE76-CB8B7A823BC2}"/>
              </a:ext>
            </a:extLst>
          </p:cNvPr>
          <p:cNvSpPr>
            <a:spLocks noGrp="1"/>
          </p:cNvSpPr>
          <p:nvPr>
            <p:ph idx="1"/>
          </p:nvPr>
        </p:nvSpPr>
        <p:spPr>
          <a:xfrm>
            <a:off x="448056" y="2258568"/>
            <a:ext cx="2807208" cy="3922776"/>
          </a:xfrm>
        </p:spPr>
        <p:txBody>
          <a:bodyPr>
            <a:normAutofit/>
          </a:bodyPr>
          <a:lstStyle/>
          <a:p>
            <a:pPr marL="0" indent="0" algn="ctr">
              <a:buNone/>
            </a:pPr>
            <a:r>
              <a:rPr lang="pl-PL" sz="1400" dirty="0"/>
              <a:t>Jak osobie chorej na depresję może pomóc rodzina, która zwykle czuje się takich sytuacjach bezradna? Wystarczy być w pobliżu bliskiej osoby, okazać zrozumienie i współczucie. Bardzo ważnym elementem jest także pomaganie w codziennych czynnościach i nie pytanie się co chwilę o stan samopoczucia.</a:t>
            </a:r>
          </a:p>
          <a:p>
            <a:endParaRPr lang="pl-PL" sz="1400" dirty="0"/>
          </a:p>
          <a:p>
            <a:pPr marL="0" indent="0">
              <a:buNone/>
            </a:pPr>
            <a:r>
              <a:rPr lang="pl-PL" sz="1400" dirty="0"/>
              <a:t>Jeśli udało się nakłonić chorego do leczenia, jest on pod opieką psychiatry i psychoterapeuty, ale jego stan się nie poprawia, pojawiają się wręcz myśli samobójcze, należy rozważyć umieszczenie chorego w szpitalu.</a:t>
            </a:r>
          </a:p>
        </p:txBody>
      </p:sp>
    </p:spTree>
    <p:extLst>
      <p:ext uri="{BB962C8B-B14F-4D97-AF65-F5344CB8AC3E}">
        <p14:creationId xmlns:p14="http://schemas.microsoft.com/office/powerpoint/2010/main" val="1623112499"/>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xmlns="" id="{FEFAB3A4-5A35-41F2-96F4-3637C88D0D08}"/>
              </a:ext>
            </a:extLst>
          </p:cNvPr>
          <p:cNvPicPr>
            <a:picLocks noChangeAspect="1"/>
          </p:cNvPicPr>
          <p:nvPr/>
        </p:nvPicPr>
        <p:blipFill rotWithShape="1">
          <a:blip r:embed="rId2"/>
          <a:srcRect t="7128" b="8285"/>
          <a:stretch/>
        </p:blipFill>
        <p:spPr>
          <a:xfrm>
            <a:off x="20" y="10"/>
            <a:ext cx="12191981" cy="6857990"/>
          </a:xfrm>
          <a:prstGeom prst="rect">
            <a:avLst/>
          </a:prstGeom>
        </p:spPr>
      </p:pic>
      <p:sp>
        <p:nvSpPr>
          <p:cNvPr id="18" name="Rectangle 8">
            <a:extLst>
              <a:ext uri="{FF2B5EF4-FFF2-40B4-BE49-F238E27FC236}">
                <a16:creationId xmlns:a16="http://schemas.microsoft.com/office/drawing/2014/main" xmlns=""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8129873"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xmlns="" id="{1C713281-5D10-42C7-90DF-0674496C09A5}"/>
              </a:ext>
            </a:extLst>
          </p:cNvPr>
          <p:cNvSpPr>
            <a:spLocks noGrp="1"/>
          </p:cNvSpPr>
          <p:nvPr>
            <p:ph type="title"/>
          </p:nvPr>
        </p:nvSpPr>
        <p:spPr>
          <a:xfrm>
            <a:off x="507030" y="772998"/>
            <a:ext cx="6891186" cy="1135737"/>
          </a:xfrm>
        </p:spPr>
        <p:txBody>
          <a:bodyPr>
            <a:normAutofit/>
          </a:bodyPr>
          <a:lstStyle/>
          <a:p>
            <a:r>
              <a:rPr lang="pl-PL" sz="3100" dirty="0"/>
              <a:t>Współpraca między różnymi specjalistami</a:t>
            </a:r>
            <a:br>
              <a:rPr lang="pl-PL" sz="3100" dirty="0"/>
            </a:br>
            <a:endParaRPr lang="pl-PL" sz="3100" dirty="0"/>
          </a:p>
        </p:txBody>
      </p:sp>
      <p:sp>
        <p:nvSpPr>
          <p:cNvPr id="3" name="Symbol zastępczy zawartości 2">
            <a:extLst>
              <a:ext uri="{FF2B5EF4-FFF2-40B4-BE49-F238E27FC236}">
                <a16:creationId xmlns:a16="http://schemas.microsoft.com/office/drawing/2014/main" xmlns="" id="{BF725B5A-24C8-43F0-AA9B-D1FEF905294F}"/>
              </a:ext>
            </a:extLst>
          </p:cNvPr>
          <p:cNvSpPr>
            <a:spLocks noGrp="1"/>
          </p:cNvSpPr>
          <p:nvPr>
            <p:ph idx="1"/>
          </p:nvPr>
        </p:nvSpPr>
        <p:spPr>
          <a:xfrm>
            <a:off x="643467" y="1782981"/>
            <a:ext cx="7261759" cy="4836096"/>
          </a:xfrm>
        </p:spPr>
        <p:txBody>
          <a:bodyPr>
            <a:normAutofit/>
          </a:bodyPr>
          <a:lstStyle/>
          <a:p>
            <a:pPr marL="0" indent="0" algn="ctr">
              <a:buNone/>
            </a:pPr>
            <a:r>
              <a:rPr lang="pl-PL" sz="2000" dirty="0"/>
              <a:t>Ludzie coraz częściej widzą, że lekarze pierwszego kontaktu zbyt często przepisują leki przeciwdepresyjne i przeciw lękowe. Lekarze ci są na ogół punktem wyjścia do leczenia osób szukających pomocy, pierwszą osobą do jakiej zgłaszają swoje problemy i mówią, że nie są już w stanie iść dalej, że potrzebują snu, odpoczynku, pragną przestać płakać. Ale ci lekarze nie są ekspertami od zaburzeń psychicznych.</a:t>
            </a:r>
          </a:p>
          <a:p>
            <a:pPr marL="0" indent="0" algn="ctr">
              <a:buNone/>
            </a:pPr>
            <a:endParaRPr lang="pl-PL" sz="2000" dirty="0"/>
          </a:p>
          <a:p>
            <a:pPr marL="0" indent="0" algn="ctr">
              <a:buNone/>
            </a:pPr>
            <a:r>
              <a:rPr lang="pl-PL" sz="2000" dirty="0"/>
              <a:t>Aby właściwie i kompleksowo leczyć depresję, potrzebujemy więcej strategii, więcej profesjonalistów do wspólnej pracy. Istotne jest, aby centra medyczne miały również psychologów i psychiatrów, którzy mogą pracować w synchronizacji z lekarzami pierwszego kontaktu. Nawet pracownicy społeczni są niezwykle pomocni w większości przypadków – nie zapominajcie, że w ostatnich latach widzieliśmy, że populacje najbardziej dotknięte depresją to te, które mają najmniej zasobów.</a:t>
            </a:r>
          </a:p>
          <a:p>
            <a:endParaRPr lang="pl-PL" sz="1700" dirty="0"/>
          </a:p>
          <a:p>
            <a:endParaRPr lang="pl-PL" sz="1700" dirty="0"/>
          </a:p>
        </p:txBody>
      </p:sp>
      <p:grpSp>
        <p:nvGrpSpPr>
          <p:cNvPr id="19" name="Group 10">
            <a:extLst>
              <a:ext uri="{FF2B5EF4-FFF2-40B4-BE49-F238E27FC236}">
                <a16:creationId xmlns:a16="http://schemas.microsoft.com/office/drawing/2014/main" xmlns="" id="{07EAA094-9CF6-4695-958A-33D9BCAA947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123132" y="713128"/>
            <a:ext cx="1068867" cy="2126625"/>
            <a:chOff x="10918968" y="713127"/>
            <a:chExt cx="1273032" cy="2532832"/>
          </a:xfrm>
        </p:grpSpPr>
        <p:sp>
          <p:nvSpPr>
            <p:cNvPr id="12" name="Rectangle 11">
              <a:extLst>
                <a:ext uri="{FF2B5EF4-FFF2-40B4-BE49-F238E27FC236}">
                  <a16:creationId xmlns:a16="http://schemas.microsoft.com/office/drawing/2014/main" xmlns="" id="{2E80C965-DB6D-4F81-9E9E-B027384D0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2">
              <a:extLst>
                <a:ext uri="{FF2B5EF4-FFF2-40B4-BE49-F238E27FC236}">
                  <a16:creationId xmlns:a16="http://schemas.microsoft.com/office/drawing/2014/main" xmlns="" id="{A580F890-B085-4E95-96AA-55AEBEC5CE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Isosceles Triangle 14">
            <a:extLst>
              <a:ext uri="{FF2B5EF4-FFF2-40B4-BE49-F238E27FC236}">
                <a16:creationId xmlns:a16="http://schemas.microsoft.com/office/drawing/2014/main" xmlns=""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861721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xmlns="" id="{5A0118C5-4F8D-4CF4-BADD-53FEACC6C4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xmlns="" id="{CAEBFCD5-5356-4326-8D39-8235A46CD7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0809" y="1187311"/>
            <a:ext cx="5089552" cy="4483379"/>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F6814848-248A-47DD-88E0-95099D951E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5301" y="1178924"/>
            <a:ext cx="5089552" cy="448337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718BDA89-0D2C-4C4E-99F6-D7A220FE48D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43787" y="1130846"/>
            <a:ext cx="5039475" cy="4439266"/>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aphic 38">
            <a:extLst>
              <a:ext uri="{FF2B5EF4-FFF2-40B4-BE49-F238E27FC236}">
                <a16:creationId xmlns:a16="http://schemas.microsoft.com/office/drawing/2014/main" xmlns="" id="{6B67BE95-96EF-433C-9F29-B0732AA6B6A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3040" y="1424181"/>
            <a:ext cx="1355538" cy="503582"/>
            <a:chOff x="2267504" y="2540250"/>
            <a:chExt cx="1990951" cy="739640"/>
          </a:xfrm>
          <a:solidFill>
            <a:schemeClr val="bg1"/>
          </a:solidFill>
        </p:grpSpPr>
        <p:sp>
          <p:nvSpPr>
            <p:cNvPr id="47" name="Freeform: Shape 46">
              <a:extLst>
                <a:ext uri="{FF2B5EF4-FFF2-40B4-BE49-F238E27FC236}">
                  <a16:creationId xmlns:a16="http://schemas.microsoft.com/office/drawing/2014/main" xmlns="" id="{AD324976-1596-4B76-A61C-5626816B241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xmlns="" id="{C44DEF24-FB22-48A2-8257-B97AD7E1AAE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50" name="Graphic 212">
            <a:extLst>
              <a:ext uri="{FF2B5EF4-FFF2-40B4-BE49-F238E27FC236}">
                <a16:creationId xmlns:a16="http://schemas.microsoft.com/office/drawing/2014/main" xmlns="" id="{7CE98B01-ED41-482F-AFA1-19C7FA7C04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02502" y="629793"/>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52" name="Graphic 212">
            <a:extLst>
              <a:ext uri="{FF2B5EF4-FFF2-40B4-BE49-F238E27FC236}">
                <a16:creationId xmlns:a16="http://schemas.microsoft.com/office/drawing/2014/main" xmlns="" id="{B9CABDD0-8DF6-4974-A224-9A2A817780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02502" y="629793"/>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54" name="Graphic 4">
            <a:extLst>
              <a:ext uri="{FF2B5EF4-FFF2-40B4-BE49-F238E27FC236}">
                <a16:creationId xmlns:a16="http://schemas.microsoft.com/office/drawing/2014/main" xmlns="" id="{D6E8B984-55B9-4A62-A043-997D00F0AE0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532680" y="5188771"/>
            <a:ext cx="1076787" cy="1076789"/>
            <a:chOff x="5829300" y="3162300"/>
            <a:chExt cx="532256" cy="532257"/>
          </a:xfrm>
          <a:solidFill>
            <a:schemeClr val="bg1"/>
          </a:solidFill>
        </p:grpSpPr>
        <p:sp>
          <p:nvSpPr>
            <p:cNvPr id="55" name="Freeform: Shape 54">
              <a:extLst>
                <a:ext uri="{FF2B5EF4-FFF2-40B4-BE49-F238E27FC236}">
                  <a16:creationId xmlns:a16="http://schemas.microsoft.com/office/drawing/2014/main" xmlns="" id="{D4FAF4A8-82EB-4F6F-B601-43EBF0BD127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xmlns="" id="{26F2473F-E069-4558-9B41-E285BBE0300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xmlns="" id="{FC9A4A76-2C9F-486C-9663-6A30A022DE9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xmlns="" id="{88431DC7-D4CB-479A-AFA4-5B0C597A2E2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xmlns="" id="{30755DA1-6F28-4612-A4A7-B915468C6D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xmlns="" id="{4616ED79-5475-49E6-A5FE-8D9DB12FB04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xmlns="" id="{21DCEB47-7140-4682-8DBF-7667BE28FC9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xmlns="" id="{EA931BD3-5A56-42F2-B6B5-647B28D1CF9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xmlns="" id="{820E4C8E-4190-498D-9556-6DA668A81F9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xmlns="" id="{54B2F30F-0B57-4D60-A087-CD6A471F687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xmlns="" id="{FC5E8C73-ED41-4214-AEE6-3C5F493846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xmlns="" id="{B1F94534-FE3E-476C-870B-E714E4A668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xmlns="" id="{8DE6C1B0-4D58-4937-B2B7-B1207CA18F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sp>
        <p:nvSpPr>
          <p:cNvPr id="2" name="Tytuł 1">
            <a:extLst>
              <a:ext uri="{FF2B5EF4-FFF2-40B4-BE49-F238E27FC236}">
                <a16:creationId xmlns:a16="http://schemas.microsoft.com/office/drawing/2014/main" xmlns="" id="{1654C90F-9481-46B4-AD2E-460607B99483}"/>
              </a:ext>
            </a:extLst>
          </p:cNvPr>
          <p:cNvSpPr>
            <a:spLocks noGrp="1"/>
          </p:cNvSpPr>
          <p:nvPr>
            <p:ph type="title"/>
          </p:nvPr>
        </p:nvSpPr>
        <p:spPr>
          <a:xfrm>
            <a:off x="838200" y="1391619"/>
            <a:ext cx="4905401" cy="4042196"/>
          </a:xfrm>
        </p:spPr>
        <p:txBody>
          <a:bodyPr>
            <a:normAutofit/>
          </a:bodyPr>
          <a:lstStyle/>
          <a:p>
            <a:pPr algn="ctr"/>
            <a:r>
              <a:rPr lang="pl-PL" sz="2400" dirty="0">
                <a:solidFill>
                  <a:schemeClr val="bg1"/>
                </a:solidFill>
              </a:rPr>
              <a:t>Farmakoterapia</a:t>
            </a:r>
            <a:br>
              <a:rPr lang="pl-PL" sz="2400" dirty="0">
                <a:solidFill>
                  <a:schemeClr val="bg1"/>
                </a:solidFill>
              </a:rPr>
            </a:br>
            <a:r>
              <a:rPr lang="pl-PL" sz="2400" dirty="0">
                <a:solidFill>
                  <a:schemeClr val="bg1"/>
                </a:solidFill>
              </a:rPr>
              <a:t/>
            </a:r>
            <a:br>
              <a:rPr lang="pl-PL" sz="2400" dirty="0">
                <a:solidFill>
                  <a:schemeClr val="bg1"/>
                </a:solidFill>
              </a:rPr>
            </a:br>
            <a:r>
              <a:rPr lang="pl-PL" sz="2400" dirty="0" err="1">
                <a:solidFill>
                  <a:schemeClr val="bg1"/>
                </a:solidFill>
              </a:rPr>
              <a:t>Farmakoterapia</a:t>
            </a:r>
            <a:r>
              <a:rPr lang="pl-PL" sz="2400" dirty="0">
                <a:solidFill>
                  <a:schemeClr val="bg1"/>
                </a:solidFill>
              </a:rPr>
              <a:t> jest współcześnie główną metodą leczenia depresji. Nowoczesne leki przeciwdepresyjne są skuteczne oraz bezpieczne, należy jednak pamiętać o kilku zasadach związanych z ich stosowaniem:</a:t>
            </a:r>
            <a:br>
              <a:rPr lang="pl-PL" sz="2400" dirty="0">
                <a:solidFill>
                  <a:schemeClr val="bg1"/>
                </a:solidFill>
              </a:rPr>
            </a:br>
            <a:endParaRPr lang="pl-PL" sz="2400" dirty="0">
              <a:solidFill>
                <a:schemeClr val="bg1"/>
              </a:solidFill>
            </a:endParaRPr>
          </a:p>
        </p:txBody>
      </p:sp>
      <p:sp>
        <p:nvSpPr>
          <p:cNvPr id="3" name="Symbol zastępczy zawartości 2">
            <a:extLst>
              <a:ext uri="{FF2B5EF4-FFF2-40B4-BE49-F238E27FC236}">
                <a16:creationId xmlns:a16="http://schemas.microsoft.com/office/drawing/2014/main" xmlns="" id="{8CCF4F06-518F-4E79-A580-A1D8CE3820FF}"/>
              </a:ext>
            </a:extLst>
          </p:cNvPr>
          <p:cNvSpPr>
            <a:spLocks noGrp="1"/>
          </p:cNvSpPr>
          <p:nvPr>
            <p:ph idx="1"/>
          </p:nvPr>
        </p:nvSpPr>
        <p:spPr>
          <a:xfrm>
            <a:off x="6696565" y="282388"/>
            <a:ext cx="5589532" cy="6481482"/>
          </a:xfrm>
        </p:spPr>
        <p:txBody>
          <a:bodyPr>
            <a:normAutofit fontScale="92500" lnSpcReduction="20000"/>
          </a:bodyPr>
          <a:lstStyle/>
          <a:p>
            <a:pPr marL="0" indent="0">
              <a:buNone/>
            </a:pPr>
            <a:endParaRPr lang="pl-PL" sz="1600" dirty="0">
              <a:solidFill>
                <a:schemeClr val="bg1"/>
              </a:solidFill>
            </a:endParaRPr>
          </a:p>
          <a:p>
            <a:pPr marL="0" indent="0">
              <a:buNone/>
            </a:pPr>
            <a:r>
              <a:rPr lang="pl-PL" sz="1600" dirty="0">
                <a:solidFill>
                  <a:schemeClr val="bg1"/>
                </a:solidFill>
              </a:rPr>
              <a:t>-leki przeciwdepresyjne nie działają od razu. Z reguły efekt terapeutyczny pojawia się po okresie 2-4 tygodni,</a:t>
            </a:r>
          </a:p>
          <a:p>
            <a:pPr marL="0" indent="0">
              <a:buNone/>
            </a:pPr>
            <a:endParaRPr lang="pl-PL" sz="1600" dirty="0">
              <a:solidFill>
                <a:schemeClr val="bg1"/>
              </a:solidFill>
            </a:endParaRPr>
          </a:p>
          <a:p>
            <a:pPr marL="0" indent="0">
              <a:buNone/>
            </a:pPr>
            <a:r>
              <a:rPr lang="pl-PL" sz="1600" dirty="0">
                <a:solidFill>
                  <a:schemeClr val="bg1"/>
                </a:solidFill>
              </a:rPr>
              <a:t>-leki powinny być przyjmowane codziennie, w stałych porach, zgodnie z zaleceniem lekarza psychiatry; nie mają działania doraźnego, a więc nie należy modyfikować dawki w zależności od bieżącego samopoczucia</a:t>
            </a:r>
          </a:p>
          <a:p>
            <a:pPr marL="0" indent="0">
              <a:buNone/>
            </a:pPr>
            <a:endParaRPr lang="pl-PL" sz="1600" dirty="0">
              <a:solidFill>
                <a:schemeClr val="bg1"/>
              </a:solidFill>
            </a:endParaRPr>
          </a:p>
          <a:p>
            <a:pPr marL="0" indent="0">
              <a:buNone/>
            </a:pPr>
            <a:r>
              <a:rPr lang="pl-PL" sz="1600" dirty="0">
                <a:solidFill>
                  <a:schemeClr val="bg1"/>
                </a:solidFill>
              </a:rPr>
              <a:t>-leki przeciwdepresyjne nie uzależniają,</a:t>
            </a:r>
          </a:p>
          <a:p>
            <a:pPr marL="0" indent="0">
              <a:buNone/>
            </a:pPr>
            <a:endParaRPr lang="pl-PL" sz="1600" dirty="0">
              <a:solidFill>
                <a:schemeClr val="bg1"/>
              </a:solidFill>
            </a:endParaRPr>
          </a:p>
          <a:p>
            <a:pPr marL="0" indent="0">
              <a:buNone/>
            </a:pPr>
            <a:r>
              <a:rPr lang="pl-PL" sz="1600" dirty="0">
                <a:solidFill>
                  <a:schemeClr val="bg1"/>
                </a:solidFill>
              </a:rPr>
              <a:t>-przyjmowaniu leków przeciwdepresyjnych mogą towarzyszyć, szczególnie w początkowych tygodniach, działania niepożądane; z reguły mają charakter łagodny i przejściowy (i nie są wskazaniem do odstawiania leku, a ewentualnie do kontaktu z prowadzącym lekarzem psychiatrą),</a:t>
            </a:r>
          </a:p>
          <a:p>
            <a:pPr marL="0" indent="0">
              <a:buNone/>
            </a:pPr>
            <a:endParaRPr lang="pl-PL" sz="1600" dirty="0">
              <a:solidFill>
                <a:schemeClr val="bg1"/>
              </a:solidFill>
            </a:endParaRPr>
          </a:p>
          <a:p>
            <a:pPr marL="0" indent="0">
              <a:buNone/>
            </a:pPr>
            <a:r>
              <a:rPr lang="pl-PL" sz="1600" dirty="0">
                <a:solidFill>
                  <a:schemeClr val="bg1"/>
                </a:solidFill>
              </a:rPr>
              <a:t>-leczenie jest długotrwałe i powinno trwać nawet po ustąpieniu objawów, a jego czas zależny jest od tego ile dotychczas wystąpiło epizodów oraz jak przebiegały,</a:t>
            </a:r>
          </a:p>
          <a:p>
            <a:pPr marL="0" indent="0">
              <a:buNone/>
            </a:pPr>
            <a:endParaRPr lang="pl-PL" sz="1600" dirty="0">
              <a:solidFill>
                <a:schemeClr val="bg1"/>
              </a:solidFill>
            </a:endParaRPr>
          </a:p>
          <a:p>
            <a:pPr marL="0" indent="0">
              <a:buNone/>
            </a:pPr>
            <a:r>
              <a:rPr lang="pl-PL" sz="1600" dirty="0">
                <a:solidFill>
                  <a:schemeClr val="bg1"/>
                </a:solidFill>
              </a:rPr>
              <a:t>-leków przeciwdepresyjnych nie należy gwałtownie odstawiać, gdyż często wiąże się to z ryzykiem wystąpienia nasilonych działań niepożądanych,</a:t>
            </a:r>
          </a:p>
          <a:p>
            <a:pPr marL="0" indent="0">
              <a:buNone/>
            </a:pPr>
            <a:endParaRPr lang="pl-PL" sz="1600" dirty="0">
              <a:solidFill>
                <a:schemeClr val="bg1"/>
              </a:solidFill>
            </a:endParaRPr>
          </a:p>
          <a:p>
            <a:pPr marL="0" indent="0">
              <a:buNone/>
            </a:pPr>
            <a:r>
              <a:rPr lang="pl-PL" sz="1600" dirty="0">
                <a:solidFill>
                  <a:schemeClr val="bg1"/>
                </a:solidFill>
              </a:rPr>
              <a:t>-z uwagi na potencjalne interakcje należy informować lekarzy innych specjalności o przyjmowaniu leków przeciwdepresyjnych, a lekarza psychiatrę o przyjmowanych lekach i suplementach diety.</a:t>
            </a:r>
          </a:p>
          <a:p>
            <a:pPr marL="0" indent="0">
              <a:buNone/>
            </a:pPr>
            <a:endParaRPr lang="pl-PL" sz="1100" dirty="0">
              <a:solidFill>
                <a:schemeClr val="bg1"/>
              </a:solidFill>
            </a:endParaRPr>
          </a:p>
          <a:p>
            <a:pPr marL="0" indent="0">
              <a:buNone/>
            </a:pPr>
            <a:endParaRPr lang="pl-PL" sz="1100" dirty="0">
              <a:solidFill>
                <a:schemeClr val="bg1"/>
              </a:solidFill>
            </a:endParaRPr>
          </a:p>
        </p:txBody>
      </p:sp>
    </p:spTree>
    <p:extLst>
      <p:ext uri="{BB962C8B-B14F-4D97-AF65-F5344CB8AC3E}">
        <p14:creationId xmlns:p14="http://schemas.microsoft.com/office/powerpoint/2010/main" val="374932897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9">
            <a:extLst>
              <a:ext uri="{FF2B5EF4-FFF2-40B4-BE49-F238E27FC236}">
                <a16:creationId xmlns:a16="http://schemas.microsoft.com/office/drawing/2014/main" xmlns="" id="{ED55A19D-297C-4231-AD1F-08EF9B4AA8F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1">
            <a:extLst>
              <a:ext uri="{FF2B5EF4-FFF2-40B4-BE49-F238E27FC236}">
                <a16:creationId xmlns:a16="http://schemas.microsoft.com/office/drawing/2014/main" xmlns="" id="{EBAB6C56-3D38-4923-996E-BD474BBB91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672668" y="1090453"/>
            <a:ext cx="9465232" cy="523827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20CD21DB-082D-417D-A5AB-FC838AF9D9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672668" y="1090453"/>
            <a:ext cx="9465232" cy="5238271"/>
          </a:xfrm>
          <a:prstGeom prst="rect">
            <a:avLst/>
          </a:prstGeom>
          <a:solidFill>
            <a:schemeClr val="accent6">
              <a:alpha val="30000"/>
            </a:schemeClr>
          </a:solidFill>
          <a:ln w="28575">
            <a:solidFill>
              <a:schemeClr val="bg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a:extLst>
              <a:ext uri="{FF2B5EF4-FFF2-40B4-BE49-F238E27FC236}">
                <a16:creationId xmlns:a16="http://schemas.microsoft.com/office/drawing/2014/main" xmlns="" id="{F88D9FD6-D6F6-4C75-A882-B9CB4781C51E}"/>
              </a:ext>
            </a:extLst>
          </p:cNvPr>
          <p:cNvPicPr>
            <a:picLocks noChangeAspect="1"/>
          </p:cNvPicPr>
          <p:nvPr/>
        </p:nvPicPr>
        <p:blipFill rotWithShape="1">
          <a:blip r:embed="rId2"/>
          <a:srcRect t="16323" r="1" b="8678"/>
          <a:stretch/>
        </p:blipFill>
        <p:spPr>
          <a:xfrm>
            <a:off x="1280667" y="677668"/>
            <a:ext cx="9630666" cy="5417250"/>
          </a:xfrm>
          <a:prstGeom prst="rect">
            <a:avLst/>
          </a:prstGeom>
          <a:ln w="28575">
            <a:solidFill>
              <a:schemeClr val="bg1"/>
            </a:solidFill>
          </a:ln>
        </p:spPr>
      </p:pic>
      <p:sp>
        <p:nvSpPr>
          <p:cNvPr id="26" name="Graphic 212">
            <a:extLst>
              <a:ext uri="{FF2B5EF4-FFF2-40B4-BE49-F238E27FC236}">
                <a16:creationId xmlns:a16="http://schemas.microsoft.com/office/drawing/2014/main" xmlns="" id="{7BD8AB83-2763-4392-B4B9-049CDF1F6E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8" name="Graphic 212">
            <a:extLst>
              <a:ext uri="{FF2B5EF4-FFF2-40B4-BE49-F238E27FC236}">
                <a16:creationId xmlns:a16="http://schemas.microsoft.com/office/drawing/2014/main" xmlns="" id="{480F071C-C35C-4CE1-8EE5-8ED96E2F4E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0" name="Oval 29">
            <a:extLst>
              <a:ext uri="{FF2B5EF4-FFF2-40B4-BE49-F238E27FC236}">
                <a16:creationId xmlns:a16="http://schemas.microsoft.com/office/drawing/2014/main" xmlns="" id="{CD97FAB4-59E0-4E65-B50B-867B14D2A0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11460" y="4428611"/>
            <a:ext cx="565207" cy="56520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Oval 31">
            <a:extLst>
              <a:ext uri="{FF2B5EF4-FFF2-40B4-BE49-F238E27FC236}">
                <a16:creationId xmlns:a16="http://schemas.microsoft.com/office/drawing/2014/main" xmlns="" id="{0D578F4B-2751-4FC2-8853-FAC5C59139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11460" y="4428611"/>
            <a:ext cx="565207" cy="565207"/>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81840704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xmlns="" id="{3AFE8227-C443-417B-BA91-520EB1EF45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DB74DB6C-EC3A-46CB-BA5E-A1B20030F5BA}"/>
              </a:ext>
            </a:extLst>
          </p:cNvPr>
          <p:cNvSpPr>
            <a:spLocks noGrp="1"/>
          </p:cNvSpPr>
          <p:nvPr>
            <p:ph type="title"/>
          </p:nvPr>
        </p:nvSpPr>
        <p:spPr>
          <a:xfrm>
            <a:off x="8643193" y="489507"/>
            <a:ext cx="3091607" cy="1655483"/>
          </a:xfrm>
        </p:spPr>
        <p:txBody>
          <a:bodyPr anchor="b">
            <a:normAutofit/>
          </a:bodyPr>
          <a:lstStyle/>
          <a:p>
            <a:r>
              <a:rPr lang="pl-PL" sz="4000" dirty="0"/>
              <a:t>Psychoterapia </a:t>
            </a:r>
          </a:p>
        </p:txBody>
      </p:sp>
      <p:pic>
        <p:nvPicPr>
          <p:cNvPr id="4" name="Obraz 3" descr="Obraz zawierający osoba, wewnątrz, siedzi&#10;&#10;Opis wygenerowany automatycznie">
            <a:extLst>
              <a:ext uri="{FF2B5EF4-FFF2-40B4-BE49-F238E27FC236}">
                <a16:creationId xmlns:a16="http://schemas.microsoft.com/office/drawing/2014/main" xmlns="" id="{91846900-5116-4213-B719-CADCE41156A7}"/>
              </a:ext>
            </a:extLst>
          </p:cNvPr>
          <p:cNvPicPr>
            <a:picLocks noChangeAspect="1"/>
          </p:cNvPicPr>
          <p:nvPr/>
        </p:nvPicPr>
        <p:blipFill rotWithShape="1">
          <a:blip r:embed="rId2"/>
          <a:srcRect r="15785" b="-2"/>
          <a:stretch/>
        </p:blipFill>
        <p:spPr>
          <a:xfrm>
            <a:off x="20" y="431"/>
            <a:ext cx="8115280" cy="6408311"/>
          </a:xfrm>
          <a:prstGeom prst="rect">
            <a:avLst/>
          </a:prstGeom>
        </p:spPr>
      </p:pic>
      <p:sp>
        <p:nvSpPr>
          <p:cNvPr id="3" name="Symbol zastępczy zawartości 2">
            <a:extLst>
              <a:ext uri="{FF2B5EF4-FFF2-40B4-BE49-F238E27FC236}">
                <a16:creationId xmlns:a16="http://schemas.microsoft.com/office/drawing/2014/main" xmlns="" id="{9C0FEAB5-F262-4E33-90BF-9E4A89088046}"/>
              </a:ext>
            </a:extLst>
          </p:cNvPr>
          <p:cNvSpPr>
            <a:spLocks noGrp="1"/>
          </p:cNvSpPr>
          <p:nvPr>
            <p:ph idx="1"/>
          </p:nvPr>
        </p:nvSpPr>
        <p:spPr>
          <a:xfrm>
            <a:off x="8643193" y="2418408"/>
            <a:ext cx="2942813" cy="3540265"/>
          </a:xfrm>
        </p:spPr>
        <p:txBody>
          <a:bodyPr>
            <a:normAutofit/>
          </a:bodyPr>
          <a:lstStyle/>
          <a:p>
            <a:pPr marL="0" indent="0" algn="ctr">
              <a:buNone/>
            </a:pPr>
            <a:r>
              <a:rPr lang="pl-PL" sz="1700" dirty="0"/>
              <a:t>Psychoterapia to jedna z głównych metod leczenia depresji, a jej skuteczność jest porównywalna do przyjmowania prawidłowo dobranych środków leczniczych. Osiągnięcie pożądanych rezultatów wymaga oczywiście czasu, a czasem również korzystania z farmakoterapii. W leczeniu depresji u osób dorosłych wykorzystuje się głównie:</a:t>
            </a:r>
          </a:p>
          <a:p>
            <a:endParaRPr lang="pl-PL" sz="1700" dirty="0"/>
          </a:p>
        </p:txBody>
      </p:sp>
      <p:sp>
        <p:nvSpPr>
          <p:cNvPr id="23" name="Rectangle 22">
            <a:extLst>
              <a:ext uri="{FF2B5EF4-FFF2-40B4-BE49-F238E27FC236}">
                <a16:creationId xmlns:a16="http://schemas.microsoft.com/office/drawing/2014/main" xmlns="" id="{907741FC-B544-4A6E-B831-6789D04233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3F0BE7ED-7814-4273-B18A-F26CC03803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9489800"/>
      </p:ext>
    </p:extLst>
  </p:cSld>
  <p:clrMapOvr>
    <a:masterClrMapping/>
  </p:clrMapOvr>
  <p:transition spd="slow">
    <p:push dir="u"/>
  </p:transition>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2015</Words>
  <Application>Microsoft Office PowerPoint</Application>
  <PresentationFormat>Niestandardowy</PresentationFormat>
  <Paragraphs>127</Paragraphs>
  <Slides>22</Slides>
  <Notes>0</Notes>
  <HiddenSlides>0</HiddenSlides>
  <MMClips>0</MMClips>
  <ScaleCrop>false</ScaleCrop>
  <HeadingPairs>
    <vt:vector size="4" baseType="variant">
      <vt:variant>
        <vt:lpstr>Motyw</vt:lpstr>
      </vt:variant>
      <vt:variant>
        <vt:i4>1</vt:i4>
      </vt:variant>
      <vt:variant>
        <vt:lpstr>Tytuły slajdów</vt:lpstr>
      </vt:variant>
      <vt:variant>
        <vt:i4>22</vt:i4>
      </vt:variant>
    </vt:vector>
  </HeadingPairs>
  <TitlesOfParts>
    <vt:vector size="23" baseType="lpstr">
      <vt:lpstr>Motyw pakietu Office</vt:lpstr>
      <vt:lpstr>Na czym polega leczenie depresji </vt:lpstr>
      <vt:lpstr>Spis treści: </vt:lpstr>
      <vt:lpstr>Depresja to nie chwilowy smutek!</vt:lpstr>
      <vt:lpstr>Leczenie depresji</vt:lpstr>
      <vt:lpstr>Depresja, a pomoc rodziny</vt:lpstr>
      <vt:lpstr>Współpraca między różnymi specjalistami </vt:lpstr>
      <vt:lpstr>Farmakoterapia  Farmakoterapia jest współcześnie główną metodą leczenia depresji. Nowoczesne leki przeciwdepresyjne są skuteczne oraz bezpieczne, należy jednak pamiętać o kilku zasadach związanych z ich stosowaniem: </vt:lpstr>
      <vt:lpstr>Prezentacja programu PowerPoint</vt:lpstr>
      <vt:lpstr>Psychoterapia </vt:lpstr>
      <vt:lpstr>Prezentacja programu PowerPoint</vt:lpstr>
      <vt:lpstr>Terapia poznawczo-behawioralna</vt:lpstr>
      <vt:lpstr>Elektrowstrząsy</vt:lpstr>
      <vt:lpstr>Prezentacja programu PowerPoint</vt:lpstr>
      <vt:lpstr>Fragment rozmowy z lekarzem </vt:lpstr>
      <vt:lpstr>Rokowania</vt:lpstr>
      <vt:lpstr>Pomoc</vt:lpstr>
      <vt:lpstr>W przypadku depresji należy szukać pomocy w następujących placówkach: </vt:lpstr>
      <vt:lpstr>Pomoc telefoniczna</vt:lpstr>
      <vt:lpstr>PROFILAKTYKA DEPRESJI</vt:lpstr>
      <vt:lpstr>Depresja, a dieta</vt:lpstr>
      <vt:lpstr>Źródła </vt:lpstr>
      <vt:lpstr>Koniec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 czym polega leczenie depresji</dc:title>
  <dc:creator>Sylwia</dc:creator>
  <cp:lastModifiedBy>Maciej Bogunia</cp:lastModifiedBy>
  <cp:revision>4</cp:revision>
  <dcterms:created xsi:type="dcterms:W3CDTF">2021-02-02T08:32:02Z</dcterms:created>
  <dcterms:modified xsi:type="dcterms:W3CDTF">2021-02-22T10:14:48Z</dcterms:modified>
</cp:coreProperties>
</file>